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69" d="100"/>
          <a:sy n="69" d="100"/>
        </p:scale>
        <p:origin x="696" y="5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rmAutofit fontScale="85000" lnSpcReduction="10000"/>
          </a:bodyPr>
          <a:lstStyle/>
          <a:p>
            <a:pPr algn="r"/>
            <a:r>
              <a:rPr lang="en-US" b="0" dirty="0">
                <a:solidFill>
                  <a:schemeClr val="tx1"/>
                </a:solidFill>
                <a:latin typeface="Times New Roman" panose="02020603050405020304" pitchFamily="18" charset="0"/>
                <a:cs typeface="Times New Roman" panose="02020603050405020304" pitchFamily="18" charset="0"/>
              </a:rPr>
              <a:t>Karne </a:t>
            </a:r>
            <a:r>
              <a:rPr lang="en-US" b="0" dirty="0" err="1">
                <a:solidFill>
                  <a:schemeClr val="tx1"/>
                </a:solidFill>
                <a:latin typeface="Times New Roman" panose="02020603050405020304" pitchFamily="18" charset="0"/>
                <a:cs typeface="Times New Roman" panose="02020603050405020304" pitchFamily="18" charset="0"/>
              </a:rPr>
              <a:t>ajaykumar</a:t>
            </a:r>
            <a:endParaRPr lang="en-IN" b="0" dirty="0">
              <a:solidFill>
                <a:schemeClr val="tx1"/>
              </a:solidFill>
            </a:endParaRPr>
          </a:p>
          <a:p>
            <a:pPr algn="r"/>
            <a:r>
              <a:rPr lang="en-US" b="0" dirty="0">
                <a:solidFill>
                  <a:schemeClr val="tx1"/>
                </a:solidFill>
                <a:latin typeface="Times New Roman" panose="02020603050405020304" pitchFamily="18" charset="0"/>
                <a:cs typeface="Times New Roman" panose="02020603050405020304" pitchFamily="18" charset="0"/>
              </a:rPr>
              <a:t>STU6769283dd371a1734944829</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2819082" y="2050553"/>
            <a:ext cx="8492509" cy="743448"/>
          </a:xfrm>
        </p:spPr>
        <p:txBody>
          <a:bodyPr>
            <a:normAutofit/>
          </a:bodyPr>
          <a:lstStyle/>
          <a:p>
            <a:r>
              <a:rPr lang="en-US" sz="3200" b="1" dirty="0">
                <a:latin typeface="Times New Roman" panose="02020603050405020304" pitchFamily="18" charset="0"/>
                <a:cs typeface="Times New Roman" panose="02020603050405020304" pitchFamily="18" charset="0"/>
              </a:rPr>
              <a:t>Air BNB Hotel Booking Analysis Project</a:t>
            </a:r>
            <a:endParaRPr lang="en-IN" sz="3200" b="1" dirty="0">
              <a:latin typeface="Times New Roman" panose="02020603050405020304" pitchFamily="18" charset="0"/>
              <a:cs typeface="Times New Roman" panose="02020603050405020304" pitchFamily="18" charset="0"/>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latin typeface="Times New Roman" panose="02020603050405020304" pitchFamily="18" charset="0"/>
                <a:cs typeface="Times New Roman" panose="02020603050405020304" pitchFamily="18" charset="0"/>
              </a:rPr>
              <a:t>Getting started with Basics of Python </a:t>
            </a:r>
            <a:r>
              <a:rPr lang="en-GB" sz="3600" dirty="0">
                <a:latin typeface="Times New Roman" panose="02020603050405020304" pitchFamily="18" charset="0"/>
                <a:cs typeface="Times New Roman" panose="02020603050405020304" pitchFamily="18" charset="0"/>
              </a:rPr>
              <a:t>Certificate  </a:t>
            </a:r>
            <a:endParaRPr lang="en-IN" sz="3600"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777E0BD4-CAD3-35B4-8D1C-F9927DA12838}"/>
              </a:ext>
            </a:extLst>
          </p:cNvPr>
          <p:cNvPicPr>
            <a:picLocks noChangeAspect="1"/>
          </p:cNvPicPr>
          <p:nvPr/>
        </p:nvPicPr>
        <p:blipFill>
          <a:blip r:embed="rId3"/>
          <a:stretch>
            <a:fillRect/>
          </a:stretch>
        </p:blipFill>
        <p:spPr>
          <a:xfrm>
            <a:off x="1747519" y="1275370"/>
            <a:ext cx="6996546" cy="4823101"/>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latin typeface="Times New Roman" panose="02020603050405020304" pitchFamily="18" charset="0"/>
                <a:cs typeface="Times New Roman" panose="02020603050405020304" pitchFamily="18" charset="0"/>
              </a:rPr>
              <a:t>Data Visualization </a:t>
            </a:r>
            <a:r>
              <a:rPr lang="en-GB" sz="3600" dirty="0">
                <a:latin typeface="Times New Roman" panose="02020603050405020304" pitchFamily="18" charset="0"/>
                <a:cs typeface="Times New Roman" panose="02020603050405020304" pitchFamily="18" charset="0"/>
              </a:rPr>
              <a:t>Certificate  </a:t>
            </a:r>
            <a:endParaRPr lang="en-IN" sz="3600"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02B68B59-FD78-1B6F-411F-D40422CE3380}"/>
              </a:ext>
            </a:extLst>
          </p:cNvPr>
          <p:cNvPicPr>
            <a:picLocks noChangeAspect="1"/>
          </p:cNvPicPr>
          <p:nvPr/>
        </p:nvPicPr>
        <p:blipFill>
          <a:blip r:embed="rId3"/>
          <a:stretch>
            <a:fillRect/>
          </a:stretch>
        </p:blipFill>
        <p:spPr>
          <a:xfrm>
            <a:off x="1108364" y="1275370"/>
            <a:ext cx="8007927" cy="4834485"/>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1107440"/>
            <a:ext cx="11340000" cy="2629698"/>
          </a:xfrm>
          <a:prstGeom prst="rect">
            <a:avLst/>
          </a:prstGeom>
        </p:spPr>
        <p:txBody>
          <a:bodyPr anchor="ctr">
            <a:normAutofit/>
          </a:bodyPr>
          <a:lstStyle/>
          <a:p>
            <a:pPr algn="ctr"/>
            <a:r>
              <a:rPr lang="en-US" sz="4800" b="1" dirty="0">
                <a:solidFill>
                  <a:schemeClr val="tx1"/>
                </a:solidFill>
                <a:latin typeface="Times New Roman" panose="02020603050405020304" pitchFamily="18" charset="0"/>
                <a:cs typeface="Times New Roman" panose="02020603050405020304" pitchFamily="18" charset="0"/>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703726" cy="3607987"/>
          </a:xfrm>
        </p:spPr>
        <p:txBody>
          <a:bodyPr>
            <a:normAutofit fontScale="77500" lnSpcReduction="20000"/>
          </a:bodyPr>
          <a:lstStyle/>
          <a:p>
            <a:pPr>
              <a:lnSpc>
                <a:spcPct val="150000"/>
              </a:lnSpc>
            </a:pPr>
            <a:r>
              <a:rPr lang="en-US" sz="2800" dirty="0">
                <a:latin typeface="Times New Roman" panose="02020603050405020304" pitchFamily="18" charset="0"/>
                <a:cs typeface="Times New Roman" panose="02020603050405020304" pitchFamily="18" charset="0"/>
              </a:rPr>
              <a:t>Airbnb is a popular platform where property owners rent out their homes or apartments to travelers. One of the bigger challenges for hosts is deciding the right price for their listings, since prices vary depending on several factors such the number of bedrooms, number of bathrooms, cleanliness, accuracy of descriptions, and communication quality with quests.</a:t>
            </a:r>
            <a:endParaRPr lang="en-IN" sz="2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Autofit/>
          </a:bodyPr>
          <a:lstStyle/>
          <a:p>
            <a:r>
              <a:rPr lang="en-US" sz="4300" dirty="0">
                <a:latin typeface="Times New Roman" panose="02020603050405020304" pitchFamily="18" charset="0"/>
                <a:cs typeface="Times New Roman" panose="02020603050405020304" pitchFamily="18" charset="0"/>
              </a:rPr>
              <a:t>PROBLEM  STATEMENT</a:t>
            </a:r>
            <a:endParaRPr lang="en-IN" sz="4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latin typeface="Times New Roman" panose="02020603050405020304" pitchFamily="18" charset="0"/>
                <a:cs typeface="Times New Roman" panose="02020603050405020304" pitchFamily="18" charset="0"/>
              </a:rPr>
              <a:t>Project Description</a:t>
            </a:r>
            <a:br>
              <a:rPr lang="en-GB" dirty="0">
                <a:latin typeface="Times New Roman" panose="02020603050405020304" pitchFamily="18" charset="0"/>
                <a:cs typeface="Times New Roman" panose="02020603050405020304" pitchFamily="18" charset="0"/>
              </a:rPr>
            </a:br>
            <a:br>
              <a:rPr lang="en-GB" b="0" dirty="0">
                <a:latin typeface="Times New Roman" panose="02020603050405020304" pitchFamily="18" charset="0"/>
                <a:cs typeface="Times New Roman" panose="02020603050405020304" pitchFamily="18" charset="0"/>
              </a:rPr>
            </a:br>
            <a:br>
              <a:rPr lang="en-GB" dirty="0"/>
            </a:b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extBox 6">
            <a:extLst>
              <a:ext uri="{FF2B5EF4-FFF2-40B4-BE49-F238E27FC236}">
                <a16:creationId xmlns:a16="http://schemas.microsoft.com/office/drawing/2014/main" id="{39776B46-B28F-F7A5-2902-7A7C8F216408}"/>
              </a:ext>
            </a:extLst>
          </p:cNvPr>
          <p:cNvSpPr txBox="1"/>
          <p:nvPr/>
        </p:nvSpPr>
        <p:spPr>
          <a:xfrm>
            <a:off x="1645776" y="1981475"/>
            <a:ext cx="5631872"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49C1D004-9761-CEB7-C3AB-DB7170447B73}"/>
              </a:ext>
            </a:extLst>
          </p:cNvPr>
          <p:cNvSpPr txBox="1"/>
          <p:nvPr/>
        </p:nvSpPr>
        <p:spPr>
          <a:xfrm>
            <a:off x="1260764" y="2133875"/>
            <a:ext cx="7356763"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project focuses on </a:t>
            </a:r>
            <a:r>
              <a:rPr lang="en-US" sz="2000" dirty="0" err="1">
                <a:latin typeface="Times New Roman" panose="02020603050405020304" pitchFamily="18" charset="0"/>
                <a:cs typeface="Times New Roman" panose="02020603050405020304" pitchFamily="18" charset="0"/>
              </a:rPr>
              <a:t>buildi</a:t>
            </a:r>
            <a:r>
              <a:rPr lang="en-US" sz="2000" dirty="0">
                <a:latin typeface="Times New Roman" panose="02020603050405020304" pitchFamily="18" charset="0"/>
                <a:cs typeface="Times New Roman" panose="02020603050405020304" pitchFamily="18" charset="0"/>
              </a:rPr>
              <a:t> focuses on </a:t>
            </a:r>
            <a:r>
              <a:rPr lang="en-US" sz="2000" dirty="0" err="1">
                <a:latin typeface="Times New Roman" panose="02020603050405020304" pitchFamily="18" charset="0"/>
                <a:cs typeface="Times New Roman" panose="02020603050405020304" pitchFamily="18" charset="0"/>
              </a:rPr>
              <a:t>buliding</a:t>
            </a:r>
            <a:r>
              <a:rPr lang="en-US" sz="2000" dirty="0">
                <a:latin typeface="Times New Roman" panose="02020603050405020304" pitchFamily="18" charset="0"/>
                <a:cs typeface="Times New Roman" panose="02020603050405020304" pitchFamily="18" charset="0"/>
              </a:rPr>
              <a:t> a machine learning model </a:t>
            </a:r>
            <a:r>
              <a:rPr lang="en-US" sz="2000" dirty="0" err="1">
                <a:latin typeface="Times New Roman" panose="02020603050405020304" pitchFamily="18" charset="0"/>
                <a:cs typeface="Times New Roman" panose="02020603050405020304" pitchFamily="18" charset="0"/>
              </a:rPr>
              <a:t>te</a:t>
            </a:r>
            <a:r>
              <a:rPr lang="en-US" sz="2000" dirty="0">
                <a:latin typeface="Times New Roman" panose="02020603050405020304" pitchFamily="18" charset="0"/>
                <a:cs typeface="Times New Roman" panose="02020603050405020304" pitchFamily="18" charset="0"/>
              </a:rPr>
              <a:t> predict listings. Pricing an Airbnb property correctly is crucial h hosts price of </a:t>
            </a:r>
            <a:r>
              <a:rPr lang="en-US" sz="2000" dirty="0" err="1">
                <a:latin typeface="Times New Roman" panose="02020603050405020304" pitchFamily="18" charset="0"/>
                <a:cs typeface="Times New Roman" panose="02020603050405020304" pitchFamily="18" charset="0"/>
              </a:rPr>
              <a:t>Airtint</a:t>
            </a:r>
            <a:r>
              <a:rPr lang="en-US" sz="2000" dirty="0">
                <a:latin typeface="Times New Roman" panose="02020603050405020304" pitchFamily="18" charset="0"/>
                <a:cs typeface="Times New Roman" panose="02020603050405020304" pitchFamily="18" charset="0"/>
              </a:rPr>
              <a:t> travelers: hosts want to maximize occupancy and earnings, while travelers prices. Using historical Airbnb data, the project develops a regression model that learns and competitive relationships between listing attributes (such as number of bedrooms, bathrooms, quest ratings) and the price </a:t>
            </a:r>
            <a:r>
              <a:rPr lang="en-US" sz="2000" dirty="0" err="1">
                <a:latin typeface="Times New Roman" panose="02020603050405020304" pitchFamily="18" charset="0"/>
                <a:cs typeface="Times New Roman" panose="02020603050405020304" pitchFamily="18" charset="0"/>
              </a:rPr>
              <a:t>charged.The</a:t>
            </a:r>
            <a:r>
              <a:rPr lang="en-US" sz="2000" dirty="0">
                <a:latin typeface="Times New Roman" panose="02020603050405020304" pitchFamily="18" charset="0"/>
                <a:cs typeface="Times New Roman" panose="02020603050405020304" pitchFamily="18" charset="0"/>
              </a:rPr>
              <a:t> model can then be used to predict prices for new or hypothetical listings, helping property owner make informed pricing decisions.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62500" lnSpcReduction="20000"/>
          </a:bodyPr>
          <a:lstStyle/>
          <a:p>
            <a:pPr algn="just">
              <a:lnSpc>
                <a:spcPct val="150000"/>
              </a:lnSpc>
            </a:pPr>
            <a:r>
              <a:rPr lang="en-US" sz="3600" dirty="0"/>
              <a:t>Airbnb </a:t>
            </a:r>
            <a:r>
              <a:rPr lang="en-US" sz="3600" dirty="0" err="1"/>
              <a:t>HostsTo</a:t>
            </a:r>
            <a:r>
              <a:rPr lang="en-US" sz="3600" dirty="0"/>
              <a:t> optimize pricing of their listings based on property feat and guest reviews.-</a:t>
            </a:r>
            <a:r>
              <a:rPr lang="en-US" sz="3600" dirty="0" err="1"/>
              <a:t>TravelersTo</a:t>
            </a:r>
            <a:r>
              <a:rPr lang="en-US" sz="3600" dirty="0"/>
              <a:t> evaluate whether a listing is overpriced or reasonably priced.-Airbnb Platform </a:t>
            </a:r>
            <a:r>
              <a:rPr lang="en-US" sz="3600" dirty="0" err="1"/>
              <a:t>AnalystsTo</a:t>
            </a:r>
            <a:r>
              <a:rPr lang="en-US" sz="3600" dirty="0"/>
              <a:t> improve </a:t>
            </a:r>
            <a:r>
              <a:rPr lang="en-US" sz="3600" dirty="0" err="1"/>
              <a:t>autogiated</a:t>
            </a:r>
            <a:r>
              <a:rPr lang="en-US" sz="3600" dirty="0"/>
              <a:t> pricing suggestions and increase platform trust-Researchers/Students Researchers/</a:t>
            </a:r>
            <a:r>
              <a:rPr lang="en-US" sz="3600" dirty="0" err="1"/>
              <a:t>StudentsTo</a:t>
            </a:r>
            <a:r>
              <a:rPr lang="en-US" sz="3600" dirty="0"/>
              <a:t> study the impact of property features and reviews on rental pricing.</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latin typeface="Times New Roman" panose="02020603050405020304" pitchFamily="18" charset="0"/>
                <a:cs typeface="Times New Roman" panose="02020603050405020304" pitchFamily="18" charset="0"/>
              </a:rPr>
              <a:t>WHO ARE THE END USERS?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7935964" cy="5243448"/>
          </a:xfrm>
        </p:spPr>
        <p:txBody>
          <a:bodyPr>
            <a:normAutofit/>
          </a:bodyPr>
          <a:lstStyle/>
          <a:p>
            <a:pPr lvl="1" algn="just">
              <a:lnSpc>
                <a:spcPct val="150000"/>
              </a:lnSpc>
            </a:pPr>
            <a:r>
              <a:rPr lang="en-IN" dirty="0">
                <a:latin typeface="Times New Roman" panose="02020603050405020304" pitchFamily="18" charset="0"/>
                <a:cs typeface="Times New Roman" panose="02020603050405020304" pitchFamily="18" charset="0"/>
              </a:rPr>
              <a:t>Core programming language-Pandas &amp; NumPy-Data cleaning and </a:t>
            </a:r>
            <a:r>
              <a:rPr lang="en-IN" dirty="0" err="1">
                <a:latin typeface="Times New Roman" panose="02020603050405020304" pitchFamily="18" charset="0"/>
                <a:cs typeface="Times New Roman" panose="02020603050405020304" pitchFamily="18" charset="0"/>
              </a:rPr>
              <a:t>preprocessingScikit</a:t>
            </a:r>
            <a:r>
              <a:rPr lang="en-IN" dirty="0">
                <a:latin typeface="Times New Roman" panose="02020603050405020304" pitchFamily="18" charset="0"/>
                <a:cs typeface="Times New Roman" panose="02020603050405020304" pitchFamily="18" charset="0"/>
              </a:rPr>
              <a:t>-learn-Machine learning (model training, regression, evaluation)Matplotlib/Seaborn-</a:t>
            </a:r>
            <a:r>
              <a:rPr lang="en-IN" dirty="0" err="1">
                <a:latin typeface="Times New Roman" panose="02020603050405020304" pitchFamily="18" charset="0"/>
                <a:cs typeface="Times New Roman" panose="02020603050405020304" pitchFamily="18" charset="0"/>
              </a:rPr>
              <a:t>lata</a:t>
            </a:r>
            <a:r>
              <a:rPr lang="en-IN" dirty="0">
                <a:latin typeface="Times New Roman" panose="02020603050405020304" pitchFamily="18" charset="0"/>
                <a:cs typeface="Times New Roman" panose="02020603050405020304" pitchFamily="18" charset="0"/>
              </a:rPr>
              <a:t> visualization and feature importance-Google </a:t>
            </a:r>
            <a:r>
              <a:rPr lang="en-IN" dirty="0" err="1">
                <a:latin typeface="Times New Roman" panose="02020603050405020304" pitchFamily="18" charset="0"/>
                <a:cs typeface="Times New Roman" panose="02020603050405020304" pitchFamily="18" charset="0"/>
              </a:rPr>
              <a:t>Colab</a:t>
            </a:r>
            <a:r>
              <a:rPr lang="en-IN" dirty="0">
                <a:latin typeface="Times New Roman" panose="02020603050405020304" pitchFamily="18" charset="0"/>
                <a:cs typeface="Times New Roman" panose="02020603050405020304" pitchFamily="18" charset="0"/>
              </a:rPr>
              <a:t>-Cloud-based environment for running the </a:t>
            </a:r>
            <a:r>
              <a:rPr lang="en-IN" dirty="0" err="1">
                <a:latin typeface="Times New Roman" panose="02020603050405020304" pitchFamily="18" charset="0"/>
                <a:cs typeface="Times New Roman" panose="02020603050405020304" pitchFamily="18" charset="0"/>
              </a:rPr>
              <a:t>projectFile</a:t>
            </a:r>
            <a:r>
              <a:rPr lang="en-IN" dirty="0">
                <a:latin typeface="Times New Roman" panose="02020603050405020304" pitchFamily="18" charset="0"/>
                <a:cs typeface="Times New Roman" panose="02020603050405020304" pitchFamily="18" charset="0"/>
              </a:rPr>
              <a:t> handling libraries-</a:t>
            </a:r>
            <a:r>
              <a:rPr lang="en-IN" dirty="0" err="1">
                <a:latin typeface="Times New Roman" panose="02020603050405020304" pitchFamily="18" charset="0"/>
                <a:cs typeface="Times New Roman" panose="02020603050405020304" pitchFamily="18" charset="0"/>
              </a:rPr>
              <a:t>openpyxl</a:t>
            </a:r>
            <a:r>
              <a:rPr lang="en-IN" dirty="0">
                <a:latin typeface="Times New Roman" panose="02020603050405020304" pitchFamily="18" charset="0"/>
                <a:cs typeface="Times New Roman" panose="02020603050405020304" pitchFamily="18" charset="0"/>
              </a:rPr>
              <a:t> (for Excel) and bolt-in CV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latin typeface="Times New Roman" panose="02020603050405020304" pitchFamily="18" charset="0"/>
                <a:cs typeface="Times New Roman" panose="02020603050405020304" pitchFamily="18" charset="0"/>
              </a:rPr>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fontScale="90000"/>
          </a:bodyPr>
          <a:lstStyle/>
          <a:p>
            <a:r>
              <a:rPr lang="en-GB" dirty="0">
                <a:latin typeface="Times New Roman" panose="02020603050405020304" pitchFamily="18" charset="0"/>
                <a:cs typeface="Times New Roman" panose="02020603050405020304" pitchFamily="18" charset="0"/>
              </a:rPr>
              <a:t>RESULTS1</a:t>
            </a:r>
            <a:r>
              <a:rPr lang="en-GB" dirty="0"/>
              <a:t>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3A92AC20-A287-DE87-79E2-D03E847221D4}"/>
              </a:ext>
            </a:extLst>
          </p:cNvPr>
          <p:cNvPicPr>
            <a:picLocks noChangeAspect="1"/>
          </p:cNvPicPr>
          <p:nvPr/>
        </p:nvPicPr>
        <p:blipFill>
          <a:blip r:embed="rId3"/>
          <a:stretch>
            <a:fillRect/>
          </a:stretch>
        </p:blipFill>
        <p:spPr>
          <a:xfrm>
            <a:off x="1177637" y="1275371"/>
            <a:ext cx="7349822" cy="487757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3203316" cy="830997"/>
          </a:xfrm>
        </p:spPr>
        <p:txBody>
          <a:bodyPr>
            <a:normAutofit fontScale="90000"/>
          </a:bodyPr>
          <a:lstStyle/>
          <a:p>
            <a:r>
              <a:rPr lang="en-GB" dirty="0">
                <a:latin typeface="Times New Roman" panose="02020603050405020304" pitchFamily="18" charset="0"/>
                <a:cs typeface="Times New Roman" panose="02020603050405020304" pitchFamily="18" charset="0"/>
              </a:rPr>
              <a:t>RESULTS2</a:t>
            </a:r>
            <a:endParaRPr lang="en-IN"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695F7468-A4C3-A994-CD8C-52CDC1C20E08}"/>
              </a:ext>
            </a:extLst>
          </p:cNvPr>
          <p:cNvPicPr>
            <a:picLocks noChangeAspect="1"/>
          </p:cNvPicPr>
          <p:nvPr/>
        </p:nvPicPr>
        <p:blipFill>
          <a:blip r:embed="rId3"/>
          <a:stretch>
            <a:fillRect/>
          </a:stretch>
        </p:blipFill>
        <p:spPr>
          <a:xfrm>
            <a:off x="955964" y="1247470"/>
            <a:ext cx="7993171" cy="5028639"/>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fontScale="90000"/>
          </a:bodyPr>
          <a:lstStyle/>
          <a:p>
            <a:r>
              <a:rPr lang="en-GB" dirty="0">
                <a:latin typeface="Times New Roman" panose="02020603050405020304" pitchFamily="18" charset="0"/>
                <a:cs typeface="Times New Roman" panose="02020603050405020304" pitchFamily="18" charset="0"/>
              </a:rPr>
              <a:t>RESULTS3</a:t>
            </a:r>
            <a:r>
              <a:rPr lang="en-GB" dirty="0"/>
              <a:t>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2BC6E824-4214-18F0-7654-1090BB4CCA16}"/>
              </a:ext>
            </a:extLst>
          </p:cNvPr>
          <p:cNvPicPr>
            <a:picLocks noChangeAspect="1"/>
          </p:cNvPicPr>
          <p:nvPr/>
        </p:nvPicPr>
        <p:blipFill>
          <a:blip r:embed="rId3"/>
          <a:stretch>
            <a:fillRect/>
          </a:stretch>
        </p:blipFill>
        <p:spPr>
          <a:xfrm>
            <a:off x="1357745" y="1128391"/>
            <a:ext cx="7658075" cy="4898336"/>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latin typeface="Times New Roman" panose="02020603050405020304" pitchFamily="18" charset="0"/>
                <a:cs typeface="Times New Roman" panose="02020603050405020304" pitchFamily="18" charset="0"/>
              </a:rPr>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8" y="1275371"/>
            <a:ext cx="9230042" cy="2553970"/>
          </a:xfrm>
        </p:spPr>
        <p:txBody>
          <a:bodyPr vert="horz" lIns="91440" tIns="45720" rIns="91440" bIns="45720" rtlCol="0" anchor="t">
            <a:normAutofit/>
          </a:bodyPr>
          <a:lstStyle/>
          <a:p>
            <a:pPr marL="0" indent="0">
              <a:buNone/>
            </a:pPr>
            <a:r>
              <a:rPr lang="en-US" dirty="0"/>
              <a:t>https://github.com/Karneajay1907/VOIS_AICTE_OCT2025_Karneajaykumar.git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586</TotalTime>
  <Words>320</Words>
  <Application>Microsoft Office PowerPoint</Application>
  <PresentationFormat>Widescreen</PresentationFormat>
  <Paragraphs>22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Air BNB Hotel Booking Analysis Project</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Srinu Ajau</cp:lastModifiedBy>
  <cp:revision>107</cp:revision>
  <dcterms:created xsi:type="dcterms:W3CDTF">2021-07-11T13:13:15Z</dcterms:created>
  <dcterms:modified xsi:type="dcterms:W3CDTF">2025-10-08T09:22:10Z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