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1"/>
  </p:notesMasterIdLst>
  <p:sldIdLst>
    <p:sldId id="256" r:id="rId2"/>
    <p:sldId id="282" r:id="rId3"/>
    <p:sldId id="258" r:id="rId4"/>
    <p:sldId id="283" r:id="rId5"/>
    <p:sldId id="262" r:id="rId6"/>
    <p:sldId id="267" r:id="rId7"/>
    <p:sldId id="265" r:id="rId8"/>
    <p:sldId id="271" r:id="rId9"/>
    <p:sldId id="270" r:id="rId10"/>
    <p:sldId id="268" r:id="rId11"/>
    <p:sldId id="264" r:id="rId12"/>
    <p:sldId id="277" r:id="rId13"/>
    <p:sldId id="273" r:id="rId14"/>
    <p:sldId id="276" r:id="rId15"/>
    <p:sldId id="275" r:id="rId16"/>
    <p:sldId id="272" r:id="rId17"/>
    <p:sldId id="278"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62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77499-716A-4725-A774-0C9B3EFB387F}"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D1608-D49A-4EAB-85DD-ABF7DB8BCCC8}" type="slidenum">
              <a:rPr lang="en-IN" smtClean="0"/>
              <a:t>‹#›</a:t>
            </a:fld>
            <a:endParaRPr lang="en-IN"/>
          </a:p>
        </p:txBody>
      </p:sp>
    </p:spTree>
    <p:extLst>
      <p:ext uri="{BB962C8B-B14F-4D97-AF65-F5344CB8AC3E}">
        <p14:creationId xmlns:p14="http://schemas.microsoft.com/office/powerpoint/2010/main" val="65762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2D1608-D49A-4EAB-85DD-ABF7DB8BCCC8}" type="slidenum">
              <a:rPr lang="en-IN" smtClean="0"/>
              <a:t>15</a:t>
            </a:fld>
            <a:endParaRPr lang="en-IN"/>
          </a:p>
        </p:txBody>
      </p:sp>
    </p:spTree>
    <p:extLst>
      <p:ext uri="{BB962C8B-B14F-4D97-AF65-F5344CB8AC3E}">
        <p14:creationId xmlns:p14="http://schemas.microsoft.com/office/powerpoint/2010/main" val="505697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FFE2602C-3B35-45F2-AC04-8274B991E559}" type="datetimeFigureOut">
              <a:rPr lang="en-IN" smtClean="0"/>
              <a:t>30-03-2025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91649F95-B556-4601-8E6B-E2DD941A1DA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2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2602C-3B35-45F2-AC04-8274B991E559}"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2562043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2602C-3B35-45F2-AC04-8274B991E559}"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3931857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2602C-3B35-45F2-AC04-8274B991E559}"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1766533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E2602C-3B35-45F2-AC04-8274B991E559}"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649F95-B556-4601-8E6B-E2DD941A1DA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57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2602C-3B35-45F2-AC04-8274B991E559}"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22769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2602C-3B35-45F2-AC04-8274B991E559}" type="datetimeFigureOut">
              <a:rPr lang="en-IN" smtClean="0"/>
              <a:t>30-03-2025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89586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E2602C-3B35-45F2-AC04-8274B991E559}" type="datetimeFigureOut">
              <a:rPr lang="en-IN" smtClean="0"/>
              <a:t>30-03-2025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87244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E2602C-3B35-45F2-AC04-8274B991E559}" type="datetimeFigureOut">
              <a:rPr lang="en-IN" smtClean="0"/>
              <a:t>30-03-2025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322373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2602C-3B35-45F2-AC04-8274B991E559}"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1762346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2602C-3B35-45F2-AC04-8274B991E559}"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649F95-B556-4601-8E6B-E2DD941A1DAA}" type="slidenum">
              <a:rPr lang="en-IN" smtClean="0"/>
              <a:t>‹#›</a:t>
            </a:fld>
            <a:endParaRPr lang="en-IN"/>
          </a:p>
        </p:txBody>
      </p:sp>
    </p:spTree>
    <p:extLst>
      <p:ext uri="{BB962C8B-B14F-4D97-AF65-F5344CB8AC3E}">
        <p14:creationId xmlns:p14="http://schemas.microsoft.com/office/powerpoint/2010/main" val="136402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FE2602C-3B35-45F2-AC04-8274B991E559}" type="datetimeFigureOut">
              <a:rPr lang="en-IN" smtClean="0"/>
              <a:t>30-03-2025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1649F95-B556-4601-8E6B-E2DD941A1DAA}" type="slidenum">
              <a:rPr lang="en-IN" smtClean="0"/>
              <a:t>‹#›</a:t>
            </a:fld>
            <a:endParaRPr lang="en-IN"/>
          </a:p>
        </p:txBody>
      </p:sp>
    </p:spTree>
    <p:extLst>
      <p:ext uri="{BB962C8B-B14F-4D97-AF65-F5344CB8AC3E}">
        <p14:creationId xmlns:p14="http://schemas.microsoft.com/office/powerpoint/2010/main" val="34890465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EAE5-F119-408F-AC7E-D429C6D27D98}"/>
              </a:ext>
            </a:extLst>
          </p:cNvPr>
          <p:cNvSpPr>
            <a:spLocks noGrp="1"/>
          </p:cNvSpPr>
          <p:nvPr>
            <p:ph type="ctrTitle" idx="4294967295"/>
          </p:nvPr>
        </p:nvSpPr>
        <p:spPr>
          <a:xfrm>
            <a:off x="491613" y="629266"/>
            <a:ext cx="11346426" cy="3179148"/>
          </a:xfrm>
        </p:spPr>
        <p:txBody>
          <a:bodyPr>
            <a:normAutofit/>
          </a:bodyPr>
          <a:lstStyle/>
          <a:p>
            <a:pPr algn="ctr"/>
            <a:r>
              <a:rPr lang="en-US" sz="8000"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Presentation on Air fare Prediction using ML</a:t>
            </a:r>
            <a:endParaRPr lang="en-IN" sz="8000"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B3CCA2-F907-401C-8C39-D9BAB3234B9F}"/>
              </a:ext>
            </a:extLst>
          </p:cNvPr>
          <p:cNvSpPr>
            <a:spLocks noGrp="1"/>
          </p:cNvSpPr>
          <p:nvPr>
            <p:ph type="subTitle" idx="4294967295"/>
          </p:nvPr>
        </p:nvSpPr>
        <p:spPr>
          <a:xfrm>
            <a:off x="7177549" y="4286250"/>
            <a:ext cx="5014452" cy="971550"/>
          </a:xfrm>
        </p:spPr>
        <p:txBody>
          <a:bodyPr>
            <a:normAutofit/>
          </a:bodyPr>
          <a:lstStyle/>
          <a:p>
            <a:pPr marL="45720" indent="0">
              <a:buNone/>
            </a:pPr>
            <a:r>
              <a:rPr lang="en-US" sz="2800"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Author : Mr. Karne Mahesh</a:t>
            </a:r>
            <a:endParaRPr lang="en-IN" sz="3200"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276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9288-9C94-4198-B20F-162642F55EE3}"/>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Source Vs  Flight Price</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F41D548-63A1-47E4-A8B1-15F0B2E39A52}"/>
              </a:ext>
            </a:extLst>
          </p:cNvPr>
          <p:cNvSpPr>
            <a:spLocks noGrp="1"/>
          </p:cNvSpPr>
          <p:nvPr>
            <p:ph sz="half" idx="2"/>
          </p:nvPr>
        </p:nvSpPr>
        <p:spPr>
          <a:xfrm>
            <a:off x="6820010" y="2722880"/>
            <a:ext cx="4754880" cy="2169161"/>
          </a:xfrm>
        </p:spPr>
        <p:txBody>
          <a:bodyPr/>
          <a:lstStyle/>
          <a:p>
            <a:pPr>
              <a:lnSpc>
                <a:spcPct val="100000"/>
              </a:lnSpc>
              <a:buFont typeface="Wingdings" panose="05000000000000000000" pitchFamily="2" charset="2"/>
              <a:buChar char="v"/>
            </a:pPr>
            <a:r>
              <a:rPr lang="en-US" b="1" dirty="0" err="1">
                <a:latin typeface="Times New Roman" panose="02020603050405020304" pitchFamily="18" charset="0"/>
                <a:cs typeface="Times New Roman" panose="02020603050405020304" pitchFamily="18" charset="0"/>
              </a:rPr>
              <a:t>Banglore</a:t>
            </a:r>
            <a:r>
              <a:rPr lang="en-US" b="1" dirty="0">
                <a:latin typeface="Times New Roman" panose="02020603050405020304" pitchFamily="18" charset="0"/>
                <a:cs typeface="Times New Roman" panose="02020603050405020304" pitchFamily="18" charset="0"/>
              </a:rPr>
              <a:t> has maximum price source</a:t>
            </a:r>
          </a:p>
          <a:p>
            <a:pPr>
              <a:lnSpc>
                <a:spcPct val="100000"/>
              </a:lnSpc>
              <a:buFont typeface="Wingdings" panose="05000000000000000000" pitchFamily="2" charset="2"/>
              <a:buChar char="v"/>
            </a:pPr>
            <a:r>
              <a:rPr lang="en-US" b="1" dirty="0">
                <a:solidFill>
                  <a:srgbClr val="002060"/>
                </a:solidFill>
                <a:latin typeface="Times New Roman" panose="02020603050405020304" pitchFamily="18" charset="0"/>
                <a:cs typeface="Times New Roman" panose="02020603050405020304" pitchFamily="18" charset="0"/>
              </a:rPr>
              <a:t>Chennai has minimum price source</a:t>
            </a:r>
          </a:p>
          <a:p>
            <a:pPr>
              <a:lnSpc>
                <a:spcPct val="100000"/>
              </a:lnSpc>
              <a:buFont typeface="Wingdings" panose="05000000000000000000" pitchFamily="2" charset="2"/>
              <a:buChar char="v"/>
            </a:pPr>
            <a:r>
              <a:rPr lang="en-US" b="1" dirty="0">
                <a:solidFill>
                  <a:srgbClr val="002060"/>
                </a:solidFill>
                <a:latin typeface="Times New Roman" panose="02020603050405020304" pitchFamily="18" charset="0"/>
                <a:cs typeface="Times New Roman" panose="02020603050405020304" pitchFamily="18" charset="0"/>
              </a:rPr>
              <a:t>Mumbai stands as average among all sources</a:t>
            </a:r>
          </a:p>
        </p:txBody>
      </p:sp>
      <p:pic>
        <p:nvPicPr>
          <p:cNvPr id="8" name="Content Placeholder 7">
            <a:extLst>
              <a:ext uri="{FF2B5EF4-FFF2-40B4-BE49-F238E27FC236}">
                <a16:creationId xmlns:a16="http://schemas.microsoft.com/office/drawing/2014/main" id="{946D1EAB-217E-6581-EE61-473890568D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3120" y="2143760"/>
            <a:ext cx="5862320" cy="3413760"/>
          </a:xfrm>
        </p:spPr>
      </p:pic>
    </p:spTree>
    <p:extLst>
      <p:ext uri="{BB962C8B-B14F-4D97-AF65-F5344CB8AC3E}">
        <p14:creationId xmlns:p14="http://schemas.microsoft.com/office/powerpoint/2010/main" val="2385991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8402ED-B5E7-4BFF-B379-06918A2F87F9}"/>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Destination Vs  Flight Price</a:t>
            </a:r>
            <a:endParaRPr lang="en-IN" dirty="0">
              <a:solidFill>
                <a:srgbClr val="00B050"/>
              </a:solidFill>
            </a:endParaRPr>
          </a:p>
        </p:txBody>
      </p:sp>
      <p:sp>
        <p:nvSpPr>
          <p:cNvPr id="6" name="Content Placeholder 5">
            <a:extLst>
              <a:ext uri="{FF2B5EF4-FFF2-40B4-BE49-F238E27FC236}">
                <a16:creationId xmlns:a16="http://schemas.microsoft.com/office/drawing/2014/main" id="{21138164-1ECB-4EC4-9292-858D7572E545}"/>
              </a:ext>
            </a:extLst>
          </p:cNvPr>
          <p:cNvSpPr>
            <a:spLocks noGrp="1"/>
          </p:cNvSpPr>
          <p:nvPr>
            <p:ph sz="half" idx="2"/>
          </p:nvPr>
        </p:nvSpPr>
        <p:spPr>
          <a:xfrm>
            <a:off x="7352170" y="2727388"/>
            <a:ext cx="3898361" cy="2548038"/>
          </a:xfrm>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Single destination price is high from New Delhi</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We mostly have single stop and non stop flights price are medium and high</a:t>
            </a:r>
          </a:p>
        </p:txBody>
      </p:sp>
      <p:pic>
        <p:nvPicPr>
          <p:cNvPr id="8" name="Content Placeholder 7">
            <a:extLst>
              <a:ext uri="{FF2B5EF4-FFF2-40B4-BE49-F238E27FC236}">
                <a16:creationId xmlns:a16="http://schemas.microsoft.com/office/drawing/2014/main" id="{7348CB0A-00C6-3341-25FE-E7FBAC54D0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53440" y="2499360"/>
            <a:ext cx="5720080" cy="2865120"/>
          </a:xfrm>
        </p:spPr>
      </p:pic>
    </p:spTree>
    <p:extLst>
      <p:ext uri="{BB962C8B-B14F-4D97-AF65-F5344CB8AC3E}">
        <p14:creationId xmlns:p14="http://schemas.microsoft.com/office/powerpoint/2010/main" val="91470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A1CEBB-F23E-4CD0-99BF-BA12BC681A22}"/>
              </a:ext>
            </a:extLst>
          </p:cNvPr>
          <p:cNvSpPr>
            <a:spLocks noGrp="1"/>
          </p:cNvSpPr>
          <p:nvPr>
            <p:ph type="title" idx="4294967295"/>
          </p:nvPr>
        </p:nvSpPr>
        <p:spPr>
          <a:xfrm>
            <a:off x="375920" y="518160"/>
            <a:ext cx="11460480" cy="4175760"/>
          </a:xfrm>
        </p:spPr>
        <p:txBody>
          <a:bodyPr>
            <a:noAutofit/>
          </a:bodyPr>
          <a:lstStyle/>
          <a:p>
            <a:pPr algn="ctr"/>
            <a:r>
              <a:rPr lang="en-US" sz="7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MODEL BUILDING </a:t>
            </a:r>
            <a:endParaRPr lang="en-IN" sz="7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80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B44846-4165-44D9-95B5-80EE9F85363C}"/>
              </a:ext>
            </a:extLst>
          </p:cNvPr>
          <p:cNvSpPr>
            <a:spLocks noGrp="1"/>
          </p:cNvSpPr>
          <p:nvPr>
            <p:ph type="title"/>
          </p:nvPr>
        </p:nvSpPr>
        <p:spPr>
          <a:xfrm>
            <a:off x="1143000" y="609600"/>
            <a:ext cx="9875520" cy="1137313"/>
          </a:xfrm>
        </p:spPr>
        <p:txBody>
          <a:bodyPr/>
          <a:lstStyle/>
          <a:p>
            <a:r>
              <a:rPr lang="en-US" b="1" dirty="0">
                <a:solidFill>
                  <a:srgbClr val="FF0000"/>
                </a:solidFill>
                <a:latin typeface="Times New Roman" panose="02020603050405020304" pitchFamily="18" charset="0"/>
                <a:cs typeface="Times New Roman" panose="02020603050405020304" pitchFamily="18" charset="0"/>
              </a:rPr>
              <a:t>Machine Learning Model Building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6D791F9-B4EB-40A5-B893-2BC2D305CA0E}"/>
              </a:ext>
            </a:extLst>
          </p:cNvPr>
          <p:cNvSpPr>
            <a:spLocks noGrp="1"/>
          </p:cNvSpPr>
          <p:nvPr>
            <p:ph idx="1"/>
          </p:nvPr>
        </p:nvSpPr>
        <p:spPr>
          <a:xfrm>
            <a:off x="1143000" y="1746914"/>
            <a:ext cx="9872871" cy="4535834"/>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problem can be solve using regression-based machine learning algorithm.</a:t>
            </a:r>
          </a:p>
          <a:p>
            <a:r>
              <a:rPr lang="en-IN" sz="2400" dirty="0">
                <a:latin typeface="Times New Roman" panose="02020603050405020304" pitchFamily="18" charset="0"/>
                <a:cs typeface="Times New Roman" panose="02020603050405020304" pitchFamily="18" charset="0"/>
              </a:rPr>
              <a:t>Methodology to Build Machine Learning Model:</a:t>
            </a:r>
          </a:p>
          <a:p>
            <a:pPr lvl="1">
              <a:buFont typeface="Wingdings" panose="05000000000000000000" pitchFamily="2" charset="2"/>
              <a:buChar char="§"/>
            </a:pPr>
            <a:r>
              <a:rPr lang="en-IN" sz="2400" dirty="0">
                <a:solidFill>
                  <a:srgbClr val="002060"/>
                </a:solidFill>
                <a:latin typeface="Times New Roman" panose="02020603050405020304" pitchFamily="18" charset="0"/>
                <a:cs typeface="Times New Roman" panose="02020603050405020304" pitchFamily="18" charset="0"/>
              </a:rPr>
              <a:t>Encoding Categorical data into Numerical data</a:t>
            </a:r>
          </a:p>
          <a:p>
            <a:pPr lvl="1">
              <a:buFont typeface="Wingdings" panose="05000000000000000000" pitchFamily="2" charset="2"/>
              <a:buChar char="§"/>
            </a:pPr>
            <a:r>
              <a:rPr lang="en-IN" sz="2400" dirty="0">
                <a:solidFill>
                  <a:srgbClr val="002060"/>
                </a:solidFill>
                <a:latin typeface="Times New Roman" panose="02020603050405020304" pitchFamily="18" charset="0"/>
                <a:cs typeface="Times New Roman" panose="02020603050405020304" pitchFamily="18" charset="0"/>
              </a:rPr>
              <a:t>Scaling data using Standard Scalar</a:t>
            </a:r>
          </a:p>
          <a:p>
            <a:pPr lvl="1">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Splitting data in training &amp; test data using train_test_split from model_selection </a:t>
            </a:r>
          </a:p>
          <a:p>
            <a:pPr lvl="1">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Implementing various Regression Based Algorithm to build ML Model</a:t>
            </a:r>
          </a:p>
          <a:p>
            <a:pPr lvl="1">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Conducting 5 fold Cross validation</a:t>
            </a:r>
          </a:p>
          <a:p>
            <a:pPr lvl="1">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Hyper Parameter tuning of best Model</a:t>
            </a:r>
          </a:p>
          <a:p>
            <a:pPr lvl="1">
              <a:buFont typeface="Wingdings" panose="05000000000000000000" pitchFamily="2" charset="2"/>
              <a:buChar char="§"/>
            </a:pPr>
            <a:r>
              <a:rPr lang="en-US" sz="2400" dirty="0">
                <a:solidFill>
                  <a:srgbClr val="002060"/>
                </a:solidFill>
                <a:latin typeface="Times New Roman" panose="02020603050405020304" pitchFamily="18" charset="0"/>
                <a:cs typeface="Times New Roman" panose="02020603050405020304" pitchFamily="18" charset="0"/>
              </a:rPr>
              <a:t>Saving Final Tuned Model using Joblib</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4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F4B4-FCD6-418C-B355-CC8A229EF307}"/>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REGRESSION ALGORITHMS IMPLEMENTATION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F8C442-0F35-471E-9D62-E1A606F151B0}"/>
              </a:ext>
            </a:extLst>
          </p:cNvPr>
          <p:cNvSpPr>
            <a:spLocks noGrp="1"/>
          </p:cNvSpPr>
          <p:nvPr>
            <p:ph idx="1"/>
          </p:nvPr>
        </p:nvSpPr>
        <p:spPr/>
        <p:txBody>
          <a:bodyPr/>
          <a:lstStyle/>
          <a:p>
            <a:pPr marL="45720" indent="0">
              <a:buNone/>
            </a:pPr>
            <a:r>
              <a:rPr lang="en-US" sz="2400" dirty="0">
                <a:solidFill>
                  <a:srgbClr val="002060"/>
                </a:solidFill>
                <a:latin typeface="Times New Roman" panose="02020603050405020304" pitchFamily="18" charset="0"/>
                <a:cs typeface="Times New Roman" panose="02020603050405020304" pitchFamily="18" charset="0"/>
              </a:rPr>
              <a:t>The different regression algorithm used in this project to build ML model are as below:</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Linear Regression</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Random Forest Regressor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Decision Tree Regressor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XGB Regressor</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Extra Tree Regressor</a:t>
            </a:r>
          </a:p>
          <a:p>
            <a:pPr marL="4572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981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BA4B-8443-42CA-82F0-E2E8AA168C93}"/>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Hyper Parameter Tuning of Best Model</a:t>
            </a:r>
            <a:endParaRPr lang="en-IN" b="1" dirty="0">
              <a:solidFill>
                <a:srgbClr val="00B050"/>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1F4BD88-EB6F-49FE-8E96-819CAAE46542}"/>
              </a:ext>
            </a:extLst>
          </p:cNvPr>
          <p:cNvPicPr>
            <a:picLocks noGrp="1" noChangeAspect="1"/>
          </p:cNvPicPr>
          <p:nvPr>
            <p:ph idx="1"/>
          </p:nvPr>
        </p:nvPicPr>
        <p:blipFill>
          <a:blip r:embed="rId3"/>
          <a:stretch>
            <a:fillRect/>
          </a:stretch>
        </p:blipFill>
        <p:spPr>
          <a:xfrm>
            <a:off x="592836" y="1975884"/>
            <a:ext cx="7451868" cy="4038600"/>
          </a:xfrm>
          <a:prstGeom prst="rect">
            <a:avLst/>
          </a:prstGeom>
          <a:ln w="12700">
            <a:solidFill>
              <a:schemeClr val="tx1"/>
            </a:solidFill>
          </a:ln>
        </p:spPr>
      </p:pic>
      <p:sp>
        <p:nvSpPr>
          <p:cNvPr id="5" name="TextBox 4">
            <a:extLst>
              <a:ext uri="{FF2B5EF4-FFF2-40B4-BE49-F238E27FC236}">
                <a16:creationId xmlns:a16="http://schemas.microsoft.com/office/drawing/2014/main" id="{0FD42545-9D7D-4734-BD23-1401F491F335}"/>
              </a:ext>
            </a:extLst>
          </p:cNvPr>
          <p:cNvSpPr txBox="1"/>
          <p:nvPr/>
        </p:nvSpPr>
        <p:spPr>
          <a:xfrm>
            <a:off x="8147713" y="2086970"/>
            <a:ext cx="3725840" cy="3816429"/>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a:solidFill>
                  <a:srgbClr val="FF0000"/>
                </a:solidFill>
                <a:latin typeface="Times New Roman" panose="02020603050405020304" pitchFamily="18" charset="0"/>
                <a:cs typeface="Times New Roman" panose="02020603050405020304" pitchFamily="18" charset="0"/>
              </a:rPr>
              <a:t>XGB Regressor gives maximum R2 score of 99.013 and maximum cross validation score. </a:t>
            </a:r>
          </a:p>
          <a:p>
            <a:pPr marL="342900" indent="-342900">
              <a:buFont typeface="Wingdings" panose="05000000000000000000" pitchFamily="2" charset="2"/>
              <a:buChar char="q"/>
            </a:pPr>
            <a:endParaRPr lang="en-US" sz="2200" b="1"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200" b="1" dirty="0">
                <a:solidFill>
                  <a:srgbClr val="FF0000"/>
                </a:solidFill>
                <a:latin typeface="Times New Roman" panose="02020603050405020304" pitchFamily="18" charset="0"/>
                <a:cs typeface="Times New Roman" panose="02020603050405020304" pitchFamily="18" charset="0"/>
              </a:rPr>
              <a:t>Among all model we will select XGB Regressor as final model and hyper parameter tuning perform over this model to enhance its R2 Score.</a:t>
            </a:r>
            <a:endParaRPr lang="en-IN" sz="2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00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D788-A5DA-46F9-B5F0-C258FD3D9DE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Final ML Hyper Parameter Tuned Model</a:t>
            </a:r>
            <a:endParaRPr lang="en-IN" sz="40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C0958CF-3D46-4EE8-9732-6616CAC120C7}"/>
              </a:ext>
            </a:extLst>
          </p:cNvPr>
          <p:cNvSpPr>
            <a:spLocks noGrp="1"/>
          </p:cNvSpPr>
          <p:nvPr>
            <p:ph sz="half" idx="2"/>
          </p:nvPr>
        </p:nvSpPr>
        <p:spPr>
          <a:xfrm>
            <a:off x="7315198" y="2961449"/>
            <a:ext cx="4339989" cy="2036929"/>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There is Slight increase in R2-Score to 99.046% after hyper parameter tuning from previous R2-Score of 99.013%.</a:t>
            </a:r>
            <a:endParaRPr lang="en-IN" sz="2400"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509AEC53-8075-42C2-8733-BB21EB85F7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5995" y="2538785"/>
            <a:ext cx="6477108" cy="2882259"/>
          </a:xfrm>
          <a:prstGeom prst="rect">
            <a:avLst/>
          </a:prstGeom>
          <a:ln w="12700">
            <a:solidFill>
              <a:schemeClr val="tx1"/>
            </a:solidFill>
          </a:ln>
        </p:spPr>
      </p:pic>
    </p:spTree>
    <p:extLst>
      <p:ext uri="{BB962C8B-B14F-4D97-AF65-F5344CB8AC3E}">
        <p14:creationId xmlns:p14="http://schemas.microsoft.com/office/powerpoint/2010/main" val="129307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4D1ED-22D8-4D60-A5DA-3E4F8F6512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Final Evaluation Matrix </a:t>
            </a:r>
            <a:endParaRPr lang="en-IN"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BD4CF669-5869-48EC-A0FC-EBA6B43AEE35}"/>
              </a:ext>
            </a:extLst>
          </p:cNvPr>
          <p:cNvGraphicFramePr>
            <a:graphicFrameLocks noGrp="1"/>
          </p:cNvGraphicFramePr>
          <p:nvPr>
            <p:ph sz="half" idx="1"/>
            <p:extLst>
              <p:ext uri="{D42A27DB-BD31-4B8C-83A1-F6EECF244321}">
                <p14:modId xmlns:p14="http://schemas.microsoft.com/office/powerpoint/2010/main" val="3406029513"/>
              </p:ext>
            </p:extLst>
          </p:nvPr>
        </p:nvGraphicFramePr>
        <p:xfrm>
          <a:off x="1337253" y="1745321"/>
          <a:ext cx="8339010" cy="4393897"/>
        </p:xfrm>
        <a:graphic>
          <a:graphicData uri="http://schemas.openxmlformats.org/drawingml/2006/table">
            <a:tbl>
              <a:tblPr firstRow="1" firstCol="1" bandRow="1">
                <a:tableStyleId>{5C22544A-7EE6-4342-B048-85BDC9FD1C3A}</a:tableStyleId>
              </a:tblPr>
              <a:tblGrid>
                <a:gridCol w="2779670">
                  <a:extLst>
                    <a:ext uri="{9D8B030D-6E8A-4147-A177-3AD203B41FA5}">
                      <a16:colId xmlns:a16="http://schemas.microsoft.com/office/drawing/2014/main" val="3963280584"/>
                    </a:ext>
                  </a:extLst>
                </a:gridCol>
                <a:gridCol w="2779670">
                  <a:extLst>
                    <a:ext uri="{9D8B030D-6E8A-4147-A177-3AD203B41FA5}">
                      <a16:colId xmlns:a16="http://schemas.microsoft.com/office/drawing/2014/main" val="2122942413"/>
                    </a:ext>
                  </a:extLst>
                </a:gridCol>
                <a:gridCol w="2779670">
                  <a:extLst>
                    <a:ext uri="{9D8B030D-6E8A-4147-A177-3AD203B41FA5}">
                      <a16:colId xmlns:a16="http://schemas.microsoft.com/office/drawing/2014/main" val="3150502415"/>
                    </a:ext>
                  </a:extLst>
                </a:gridCol>
              </a:tblGrid>
              <a:tr h="610355">
                <a:tc>
                  <a:txBody>
                    <a:bodyPr/>
                    <a:lstStyle/>
                    <a:p>
                      <a:pPr algn="ctr">
                        <a:lnSpc>
                          <a:spcPct val="107000"/>
                        </a:lnSpc>
                        <a:spcAft>
                          <a:spcPts val="800"/>
                        </a:spcAft>
                      </a:pPr>
                      <a:r>
                        <a:rPr lang="en-IN" sz="1600" dirty="0">
                          <a:effectLst/>
                        </a:rPr>
                        <a:t>Algorithm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1600">
                          <a:effectLst/>
                        </a:rPr>
                        <a:t>R2 Score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1600">
                          <a:effectLst/>
                        </a:rPr>
                        <a:t>CV Score</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1940915108"/>
                  </a:ext>
                </a:extLst>
              </a:tr>
              <a:tr h="610355">
                <a:tc>
                  <a:txBody>
                    <a:bodyPr/>
                    <a:lstStyle/>
                    <a:p>
                      <a:pPr algn="ctr">
                        <a:lnSpc>
                          <a:spcPct val="107000"/>
                        </a:lnSpc>
                        <a:spcAft>
                          <a:spcPts val="800"/>
                        </a:spcAft>
                      </a:pPr>
                      <a:r>
                        <a:rPr lang="en-IN" sz="1600">
                          <a:effectLst/>
                        </a:rPr>
                        <a:t>Random Forest Regressor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dirty="0">
                          <a:effectLst/>
                        </a:rPr>
                        <a:t>98.87</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0.7976</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2215452216"/>
                  </a:ext>
                </a:extLst>
              </a:tr>
              <a:tr h="610355">
                <a:tc>
                  <a:txBody>
                    <a:bodyPr/>
                    <a:lstStyle/>
                    <a:p>
                      <a:pPr algn="ctr">
                        <a:lnSpc>
                          <a:spcPct val="107000"/>
                        </a:lnSpc>
                        <a:spcAft>
                          <a:spcPts val="800"/>
                        </a:spcAft>
                      </a:pPr>
                      <a:r>
                        <a:rPr lang="en-IN" sz="1600">
                          <a:effectLst/>
                          <a:highlight>
                            <a:srgbClr val="00FF00"/>
                          </a:highlight>
                        </a:rPr>
                        <a:t>XGB Regressor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highlight>
                            <a:srgbClr val="00FF00"/>
                          </a:highlight>
                        </a:rPr>
                        <a:t>99.013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0.7582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304916747"/>
                  </a:ext>
                </a:extLst>
              </a:tr>
              <a:tr h="610355">
                <a:tc>
                  <a:txBody>
                    <a:bodyPr/>
                    <a:lstStyle/>
                    <a:p>
                      <a:pPr algn="ctr">
                        <a:lnSpc>
                          <a:spcPct val="107000"/>
                        </a:lnSpc>
                        <a:spcAft>
                          <a:spcPts val="800"/>
                        </a:spcAft>
                      </a:pPr>
                      <a:r>
                        <a:rPr lang="en-IN" sz="1600">
                          <a:effectLst/>
                        </a:rPr>
                        <a:t>Linear Regression</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73.32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-16.392</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2947137791"/>
                  </a:ext>
                </a:extLst>
              </a:tr>
              <a:tr h="610355">
                <a:tc>
                  <a:txBody>
                    <a:bodyPr/>
                    <a:lstStyle/>
                    <a:p>
                      <a:pPr algn="ctr">
                        <a:lnSpc>
                          <a:spcPct val="107000"/>
                        </a:lnSpc>
                        <a:spcAft>
                          <a:spcPts val="800"/>
                        </a:spcAft>
                      </a:pPr>
                      <a:r>
                        <a:rPr lang="en-IN" sz="1600">
                          <a:effectLst/>
                        </a:rPr>
                        <a:t>Decision Tree Regressor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98.50</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0.6535</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454103777"/>
                  </a:ext>
                </a:extLst>
              </a:tr>
              <a:tr h="610355">
                <a:tc>
                  <a:txBody>
                    <a:bodyPr/>
                    <a:lstStyle/>
                    <a:p>
                      <a:pPr algn="ctr">
                        <a:lnSpc>
                          <a:spcPct val="107000"/>
                        </a:lnSpc>
                        <a:spcAft>
                          <a:spcPts val="800"/>
                        </a:spcAft>
                      </a:pPr>
                      <a:r>
                        <a:rPr lang="en-IN" sz="1600">
                          <a:effectLst/>
                        </a:rPr>
                        <a:t>Extra Tree Regressor</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a:effectLst/>
                        </a:rPr>
                        <a:t>98.43</a:t>
                      </a:r>
                      <a:endParaRPr lang="en-IN" sz="20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dirty="0">
                          <a:effectLst/>
                        </a:rPr>
                        <a:t>0.6631</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2526149859"/>
                  </a:ext>
                </a:extLst>
              </a:tr>
              <a:tr h="731767">
                <a:tc>
                  <a:txBody>
                    <a:bodyPr/>
                    <a:lstStyle/>
                    <a:p>
                      <a:pPr algn="ctr">
                        <a:lnSpc>
                          <a:spcPct val="107000"/>
                        </a:lnSpc>
                        <a:spcAft>
                          <a:spcPts val="800"/>
                        </a:spcAft>
                      </a:pPr>
                      <a:r>
                        <a:rPr lang="en-IN" sz="1600">
                          <a:effectLst/>
                        </a:rPr>
                        <a:t>XGB Hyper Parameter Tuned</a:t>
                      </a:r>
                    </a:p>
                    <a:p>
                      <a:pPr algn="ctr">
                        <a:lnSpc>
                          <a:spcPct val="107000"/>
                        </a:lnSpc>
                        <a:spcAft>
                          <a:spcPts val="800"/>
                        </a:spcAft>
                      </a:pPr>
                      <a:r>
                        <a:rPr lang="en-IN" sz="1600">
                          <a:effectLst/>
                        </a:rPr>
                        <a:t>Final Model</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dirty="0">
                          <a:effectLst/>
                          <a:highlight>
                            <a:srgbClr val="FF00FF"/>
                          </a:highlight>
                        </a:rPr>
                        <a:t>99.046</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tc>
                  <a:txBody>
                    <a:bodyPr/>
                    <a:lstStyle/>
                    <a:p>
                      <a:pPr algn="ctr">
                        <a:lnSpc>
                          <a:spcPct val="107000"/>
                        </a:lnSpc>
                        <a:spcAft>
                          <a:spcPts val="800"/>
                        </a:spcAft>
                      </a:pPr>
                      <a:r>
                        <a:rPr lang="en-IN" sz="2000" dirty="0">
                          <a:effectLst/>
                        </a:rPr>
                        <a:t>0.8283</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txBody>
                  <a:tcPr marL="33027" marR="33027" marT="0" marB="0" anchor="ctr"/>
                </a:tc>
                <a:extLst>
                  <a:ext uri="{0D108BD9-81ED-4DB2-BD59-A6C34878D82A}">
                    <a16:rowId xmlns:a16="http://schemas.microsoft.com/office/drawing/2014/main" val="2518198524"/>
                  </a:ext>
                </a:extLst>
              </a:tr>
            </a:tbl>
          </a:graphicData>
        </a:graphic>
      </p:graphicFrame>
    </p:spTree>
    <p:extLst>
      <p:ext uri="{BB962C8B-B14F-4D97-AF65-F5344CB8AC3E}">
        <p14:creationId xmlns:p14="http://schemas.microsoft.com/office/powerpoint/2010/main" val="3872470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677A-F77D-4231-B720-935E5579393E}"/>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Limitations &amp; Future Scope</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D8A27C4-20A0-42FC-945F-219B818D4295}"/>
              </a:ext>
            </a:extLst>
          </p:cNvPr>
          <p:cNvSpPr>
            <a:spLocks noGrp="1"/>
          </p:cNvSpPr>
          <p:nvPr>
            <p:ph idx="1"/>
          </p:nvPr>
        </p:nvSpPr>
        <p:spPr/>
        <p:txBody>
          <a:bodyPr/>
          <a:lstStyle/>
          <a:p>
            <a:pPr marL="342900" lvl="0" indent="-342900" algn="just">
              <a:lnSpc>
                <a:spcPct val="106000"/>
              </a:lnSpc>
              <a:buFont typeface="Wingdings" panose="05000000000000000000" pitchFamily="2" charset="2"/>
              <a:buChar char=""/>
            </a:pPr>
            <a:r>
              <a:rPr lang="en-IN" sz="24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In this study we focus on flights on route of New Delhi to Mumbai, more route can incorporate in this project to extend it beyond present investigation.</a:t>
            </a:r>
          </a:p>
          <a:p>
            <a:pPr marL="342900" lvl="0" indent="-342900" algn="just">
              <a:lnSpc>
                <a:spcPct val="106000"/>
              </a:lnSpc>
              <a:buFont typeface="Wingdings" panose="05000000000000000000" pitchFamily="2" charset="2"/>
              <a:buChar char=""/>
            </a:pPr>
            <a:r>
              <a:rPr lang="en-IN" sz="24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This investigation focus on short timeframe (14 days prior flights take off) which can be extended variation over larger period.</a:t>
            </a:r>
          </a:p>
          <a:p>
            <a:pPr marL="342900" lvl="0" indent="-342900" algn="just">
              <a:lnSpc>
                <a:spcPct val="106000"/>
              </a:lnSpc>
              <a:spcAft>
                <a:spcPts val="800"/>
              </a:spcAft>
              <a:buFont typeface="Wingdings" panose="05000000000000000000" pitchFamily="2" charset="2"/>
              <a:buChar char=""/>
            </a:pPr>
            <a:r>
              <a:rPr lang="en-IN" sz="2400" b="1"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Time series analysis can be performed over this model.</a:t>
            </a:r>
          </a:p>
          <a:p>
            <a:pPr marL="4572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20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31453D-A982-4056-9802-24E85CA59682}"/>
              </a:ext>
            </a:extLst>
          </p:cNvPr>
          <p:cNvSpPr>
            <a:spLocks noGrp="1"/>
          </p:cNvSpPr>
          <p:nvPr>
            <p:ph type="title" idx="4294967295"/>
          </p:nvPr>
        </p:nvSpPr>
        <p:spPr>
          <a:xfrm>
            <a:off x="2694039" y="983226"/>
            <a:ext cx="6656438" cy="3716593"/>
          </a:xfrm>
        </p:spPr>
        <p:txBody>
          <a:bodyPr>
            <a:normAutofit/>
          </a:bodyPr>
          <a:lstStyle/>
          <a:p>
            <a:r>
              <a:rPr lang="en-US" sz="8000" b="1" dirty="0">
                <a:solidFill>
                  <a:srgbClr val="92D050"/>
                </a:solidFill>
                <a:latin typeface="Algerian" panose="04020705040A02060702" pitchFamily="82" charset="0"/>
              </a:rPr>
              <a:t>THANK YOU!!!</a:t>
            </a:r>
            <a:endParaRPr lang="en-IN" sz="8000" b="1" dirty="0">
              <a:solidFill>
                <a:srgbClr val="92D050"/>
              </a:solidFill>
              <a:latin typeface="Algerian" panose="04020705040A02060702" pitchFamily="82" charset="0"/>
            </a:endParaRPr>
          </a:p>
        </p:txBody>
      </p:sp>
    </p:spTree>
    <p:extLst>
      <p:ext uri="{BB962C8B-B14F-4D97-AF65-F5344CB8AC3E}">
        <p14:creationId xmlns:p14="http://schemas.microsoft.com/office/powerpoint/2010/main" val="237647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011D0-E23E-C8A4-CD08-4E05DB6B9BEB}"/>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72BFB5A5-8019-5DC0-CBCA-343D480C0C2E}"/>
              </a:ext>
            </a:extLst>
          </p:cNvPr>
          <p:cNvSpPr>
            <a:spLocks noGrp="1"/>
          </p:cNvSpPr>
          <p:nvPr>
            <p:ph idx="1"/>
          </p:nvPr>
        </p:nvSpPr>
        <p:spPr>
          <a:xfrm>
            <a:off x="560440" y="1641987"/>
            <a:ext cx="11110450" cy="4689987"/>
          </a:xfrm>
        </p:spPr>
        <p:txBody>
          <a:bodyPr>
            <a:noAutofit/>
          </a:bodyPr>
          <a:lstStyle/>
          <a:p>
            <a:pPr marL="45720" indent="0" algn="just">
              <a:lnSpc>
                <a:spcPct val="150000"/>
              </a:lnSpc>
              <a:buNone/>
            </a:pPr>
            <a:r>
              <a:rPr lang="en-US" sz="2000" dirty="0">
                <a:latin typeface="Times New Roman" panose="02020603050405020304" pitchFamily="18" charset="0"/>
                <a:cs typeface="Times New Roman" panose="02020603050405020304" pitchFamily="18" charset="0"/>
              </a:rPr>
              <a:t>The "Flight Fare Prediction" project aims to develop an advanced predictive model leveraging machine learning algorithms to estimate and forecast airfare prices accurately. The unpredictable and dynamic nature of flight ticket pricing poses a significant challenge for travelers in planning and budgeting for their trips. This  project seeks to alleviate this challenge by harnessing the power of machine learning to provide reliable and real-time predictions of flight fares. The project initiates by meticulously examining the myriad factors impacting flight fares, encompassing departure and arrival locations, booking timings, seasonal variations, airline preferences, and historical pricing trends. Through meticulous data collection and preprocessing, pertinent features are identified and subjected to a thorough analysis to discern their influence on ticket prices.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456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19A05-B5A2-484B-866B-98CEE9E9AE9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2604CE-52D1-48FA-9B75-D9F65F8E54F0}"/>
              </a:ext>
            </a:extLst>
          </p:cNvPr>
          <p:cNvSpPr>
            <a:spLocks noGrp="1"/>
          </p:cNvSpPr>
          <p:nvPr>
            <p:ph idx="1"/>
          </p:nvPr>
        </p:nvSpPr>
        <p:spPr/>
        <p:txBody>
          <a:bodyPr>
            <a:normAutofit lnSpcReduction="10000"/>
          </a:bodyPr>
          <a:lstStyle/>
          <a:p>
            <a:r>
              <a:rPr lang="en-US" sz="2400" b="1" dirty="0">
                <a:solidFill>
                  <a:srgbClr val="00B050"/>
                </a:solidFill>
                <a:latin typeface="Times New Roman" panose="02020603050405020304" pitchFamily="18" charset="0"/>
                <a:cs typeface="Times New Roman" panose="02020603050405020304" pitchFamily="18" charset="0"/>
              </a:rPr>
              <a:t>Anyone who has booked a flight ticket knows how unexpectedly the prices vary. The cheapest available ticket on a given flight gets more &amp;  less expensive over time. This usually happens as an attempt to maximize revenue based on </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1. Time of purchase patterns (making sure last-minute purchases are expensive) </a:t>
            </a:r>
          </a:p>
          <a:p>
            <a:r>
              <a:rPr lang="en-US" sz="2400" b="1" dirty="0">
                <a:latin typeface="Times New Roman" panose="02020603050405020304" pitchFamily="18" charset="0"/>
                <a:cs typeface="Times New Roman" panose="02020603050405020304" pitchFamily="18" charset="0"/>
              </a:rPr>
              <a:t>2. Keeping the flight as full as they want it (raising prices on a flight which is filling up in order to reduce sales and hold back inventory for those expensive last-minute expensive purchases) </a:t>
            </a:r>
          </a:p>
          <a:p>
            <a:r>
              <a:rPr lang="en-US" sz="2400" b="1" dirty="0">
                <a:solidFill>
                  <a:srgbClr val="002060"/>
                </a:solidFill>
                <a:latin typeface="Times New Roman" panose="02020603050405020304" pitchFamily="18" charset="0"/>
                <a:cs typeface="Times New Roman" panose="02020603050405020304" pitchFamily="18" charset="0"/>
              </a:rPr>
              <a:t>So, you have to work on a project where you collect data of flight fares with other features and work to make a model to predict fares of flights.</a:t>
            </a:r>
          </a:p>
        </p:txBody>
      </p:sp>
    </p:spTree>
    <p:extLst>
      <p:ext uri="{BB962C8B-B14F-4D97-AF65-F5344CB8AC3E}">
        <p14:creationId xmlns:p14="http://schemas.microsoft.com/office/powerpoint/2010/main" val="3610641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1BA04-E937-5D15-94F5-FEE308BE7E43}"/>
              </a:ext>
            </a:extLst>
          </p:cNvPr>
          <p:cNvSpPr>
            <a:spLocks noGrp="1"/>
          </p:cNvSpPr>
          <p:nvPr>
            <p:ph type="title"/>
          </p:nvPr>
        </p:nvSpPr>
        <p:spPr>
          <a:xfrm>
            <a:off x="-78658" y="1"/>
            <a:ext cx="11107010" cy="1081548"/>
          </a:xfrm>
        </p:spPr>
        <p:txBody>
          <a:bodyPr/>
          <a:lstStyle/>
          <a:p>
            <a:r>
              <a:rPr lang="en-US" b="1" dirty="0">
                <a:latin typeface="Times New Roman" panose="02020603050405020304" pitchFamily="18" charset="0"/>
                <a:cs typeface="Times New Roman" panose="02020603050405020304" pitchFamily="18" charset="0"/>
              </a:rPr>
              <a:t>  </a:t>
            </a:r>
            <a:r>
              <a:rPr lang="en-US" sz="4400" b="1" dirty="0">
                <a:solidFill>
                  <a:schemeClr val="accent1"/>
                </a:solidFill>
                <a:effectLst/>
                <a:latin typeface="Times New Roman" panose="02020603050405020304" pitchFamily="18" charset="0"/>
                <a:cs typeface="Times New Roman" panose="02020603050405020304" pitchFamily="18" charset="0"/>
              </a:rPr>
              <a:t>LITERATURE</a:t>
            </a:r>
            <a:r>
              <a:rPr lang="en-US" sz="4400" b="1" dirty="0">
                <a:solidFill>
                  <a:schemeClr val="accent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REVIEW</a:t>
            </a:r>
            <a:endParaRPr lang="en-IN" b="1" dirty="0"/>
          </a:p>
        </p:txBody>
      </p:sp>
      <p:graphicFrame>
        <p:nvGraphicFramePr>
          <p:cNvPr id="4" name="Content Placeholder 3">
            <a:extLst>
              <a:ext uri="{FF2B5EF4-FFF2-40B4-BE49-F238E27FC236}">
                <a16:creationId xmlns:a16="http://schemas.microsoft.com/office/drawing/2014/main" id="{A6F70F0C-0844-6354-7369-2C35D0DDB82A}"/>
              </a:ext>
            </a:extLst>
          </p:cNvPr>
          <p:cNvGraphicFramePr>
            <a:graphicFrameLocks noGrp="1"/>
          </p:cNvGraphicFramePr>
          <p:nvPr>
            <p:ph idx="1"/>
            <p:extLst>
              <p:ext uri="{D42A27DB-BD31-4B8C-83A1-F6EECF244321}">
                <p14:modId xmlns:p14="http://schemas.microsoft.com/office/powerpoint/2010/main" val="3672468697"/>
              </p:ext>
            </p:extLst>
          </p:nvPr>
        </p:nvGraphicFramePr>
        <p:xfrm>
          <a:off x="245806" y="865238"/>
          <a:ext cx="11710218" cy="5871558"/>
        </p:xfrm>
        <a:graphic>
          <a:graphicData uri="http://schemas.openxmlformats.org/drawingml/2006/table">
            <a:tbl>
              <a:tblPr firstRow="1" bandRow="1">
                <a:tableStyleId>{7DF18680-E054-41AD-8BC1-D1AEF772440D}</a:tableStyleId>
              </a:tblPr>
              <a:tblGrid>
                <a:gridCol w="1951703">
                  <a:extLst>
                    <a:ext uri="{9D8B030D-6E8A-4147-A177-3AD203B41FA5}">
                      <a16:colId xmlns:a16="http://schemas.microsoft.com/office/drawing/2014/main" val="2628849605"/>
                    </a:ext>
                  </a:extLst>
                </a:gridCol>
                <a:gridCol w="1951703">
                  <a:extLst>
                    <a:ext uri="{9D8B030D-6E8A-4147-A177-3AD203B41FA5}">
                      <a16:colId xmlns:a16="http://schemas.microsoft.com/office/drawing/2014/main" val="1407486316"/>
                    </a:ext>
                  </a:extLst>
                </a:gridCol>
                <a:gridCol w="1951703">
                  <a:extLst>
                    <a:ext uri="{9D8B030D-6E8A-4147-A177-3AD203B41FA5}">
                      <a16:colId xmlns:a16="http://schemas.microsoft.com/office/drawing/2014/main" val="3328549151"/>
                    </a:ext>
                  </a:extLst>
                </a:gridCol>
                <a:gridCol w="1951703">
                  <a:extLst>
                    <a:ext uri="{9D8B030D-6E8A-4147-A177-3AD203B41FA5}">
                      <a16:colId xmlns:a16="http://schemas.microsoft.com/office/drawing/2014/main" val="1278275701"/>
                    </a:ext>
                  </a:extLst>
                </a:gridCol>
                <a:gridCol w="1951703">
                  <a:extLst>
                    <a:ext uri="{9D8B030D-6E8A-4147-A177-3AD203B41FA5}">
                      <a16:colId xmlns:a16="http://schemas.microsoft.com/office/drawing/2014/main" val="1041412506"/>
                    </a:ext>
                  </a:extLst>
                </a:gridCol>
                <a:gridCol w="1951703">
                  <a:extLst>
                    <a:ext uri="{9D8B030D-6E8A-4147-A177-3AD203B41FA5}">
                      <a16:colId xmlns:a16="http://schemas.microsoft.com/office/drawing/2014/main" val="3362638827"/>
                    </a:ext>
                  </a:extLst>
                </a:gridCol>
              </a:tblGrid>
              <a:tr h="1216700">
                <a:tc>
                  <a:txBody>
                    <a:bodyPr/>
                    <a:lstStyle/>
                    <a:p>
                      <a:r>
                        <a:rPr lang="en-IN" sz="1800" b="1" dirty="0">
                          <a:latin typeface="Times New Roman" panose="02020603050405020304" pitchFamily="18" charset="0"/>
                          <a:cs typeface="Times New Roman" panose="02020603050405020304" pitchFamily="18" charset="0"/>
                        </a:rPr>
                        <a:t>Year</a:t>
                      </a:r>
                    </a:p>
                  </a:txBody>
                  <a:tcPr/>
                </a:tc>
                <a:tc>
                  <a:txBody>
                    <a:bodyPr/>
                    <a:lstStyle/>
                    <a:p>
                      <a:r>
                        <a:rPr lang="en-IN" sz="1800" b="1" dirty="0">
                          <a:latin typeface="Times New Roman" panose="02020603050405020304" pitchFamily="18" charset="0"/>
                          <a:cs typeface="Times New Roman" panose="02020603050405020304" pitchFamily="18" charset="0"/>
                        </a:rPr>
                        <a:t>Project name</a:t>
                      </a:r>
                    </a:p>
                  </a:txBody>
                  <a:tcPr/>
                </a:tc>
                <a:tc>
                  <a:txBody>
                    <a:bodyPr/>
                    <a:lstStyle/>
                    <a:p>
                      <a:r>
                        <a:rPr lang="en-IN" sz="1800" b="1" dirty="0">
                          <a:latin typeface="Times New Roman" panose="02020603050405020304" pitchFamily="18" charset="0"/>
                          <a:cs typeface="Times New Roman" panose="02020603050405020304" pitchFamily="18" charset="0"/>
                        </a:rPr>
                        <a:t>ML Technique</a:t>
                      </a:r>
                    </a:p>
                  </a:txBody>
                  <a:tcPr/>
                </a:tc>
                <a:tc>
                  <a:txBody>
                    <a:bodyPr/>
                    <a:lstStyle/>
                    <a:p>
                      <a:r>
                        <a:rPr lang="en-IN" sz="1800" b="1" dirty="0">
                          <a:latin typeface="Times New Roman" panose="02020603050405020304" pitchFamily="18" charset="0"/>
                          <a:cs typeface="Times New Roman" panose="02020603050405020304" pitchFamily="18" charset="0"/>
                        </a:rPr>
                        <a:t>Performance</a:t>
                      </a:r>
                    </a:p>
                    <a:p>
                      <a:r>
                        <a:rPr lang="en-IN" sz="1800" b="1" dirty="0">
                          <a:latin typeface="Times New Roman" panose="02020603050405020304" pitchFamily="18" charset="0"/>
                          <a:cs typeface="Times New Roman" panose="02020603050405020304" pitchFamily="18" charset="0"/>
                        </a:rPr>
                        <a:t>(accuracy&amp; speed)</a:t>
                      </a:r>
                    </a:p>
                  </a:txBody>
                  <a:tcPr/>
                </a:tc>
                <a:tc>
                  <a:txBody>
                    <a:bodyPr/>
                    <a:lstStyle/>
                    <a:p>
                      <a:r>
                        <a:rPr lang="en-IN" sz="1800" b="1" dirty="0">
                          <a:latin typeface="Times New Roman" panose="02020603050405020304" pitchFamily="18" charset="0"/>
                          <a:cs typeface="Times New Roman" panose="02020603050405020304" pitchFamily="18" charset="0"/>
                        </a:rPr>
                        <a:t>Datasets</a:t>
                      </a:r>
                    </a:p>
                  </a:txBody>
                  <a:tcPr/>
                </a:tc>
                <a:tc>
                  <a:txBody>
                    <a:bodyPr/>
                    <a:lstStyle/>
                    <a:p>
                      <a:r>
                        <a:rPr lang="en-IN" sz="1800" b="1"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1387675490"/>
                  </a:ext>
                </a:extLst>
              </a:tr>
              <a:tr h="1138709">
                <a:tc>
                  <a:txBody>
                    <a:bodyPr/>
                    <a:lstStyle/>
                    <a:p>
                      <a:r>
                        <a:rPr lang="en-IN" sz="1800" b="1" dirty="0">
                          <a:latin typeface="Times New Roman" panose="02020603050405020304" pitchFamily="18" charset="0"/>
                          <a:cs typeface="Times New Roman" panose="02020603050405020304" pitchFamily="18" charset="0"/>
                        </a:rPr>
                        <a:t>2019</a:t>
                      </a: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Flight Fare Prediction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KNN, Linear Regression, SVM</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Varied results; specifics not provided</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Limited Delhi-Bombay flight dataset</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Small dataset size; limited broader applicability.</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11918359"/>
                  </a:ext>
                </a:extLst>
              </a:tr>
              <a:tr h="1138709">
                <a:tc>
                  <a:txBody>
                    <a:bodyPr/>
                    <a:lstStyle/>
                    <a:p>
                      <a:r>
                        <a:rPr lang="en-IN" sz="1800" b="1" dirty="0">
                          <a:latin typeface="Times New Roman" panose="02020603050405020304" pitchFamily="18" charset="0"/>
                          <a:cs typeface="Times New Roman" panose="02020603050405020304" pitchFamily="18" charset="0"/>
                        </a:rPr>
                        <a:t>2017</a:t>
                      </a: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Airfare Price Prediction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MLP, Regression NN, ELM, Bagging Tree</a:t>
                      </a:r>
                      <a:endParaRPr lang="en-IN" sz="1800" b="1" dirty="0">
                        <a:latin typeface="Times New Roman" panose="02020603050405020304" pitchFamily="18" charset="0"/>
                        <a:cs typeface="Times New Roman" panose="02020603050405020304" pitchFamily="18" charset="0"/>
                      </a:endParaRPr>
                    </a:p>
                  </a:txBody>
                  <a:tcPr/>
                </a:tc>
                <a:tc>
                  <a:txBody>
                    <a:bodyPr/>
                    <a:lstStyle/>
                    <a:p>
                      <a:pPr latinLnBrk="1"/>
                      <a:r>
                        <a:rPr lang="en-US" sz="1800" b="1" dirty="0">
                          <a:effectLst/>
                          <a:latin typeface="Times New Roman" panose="02020603050405020304" pitchFamily="18" charset="0"/>
                          <a:cs typeface="Times New Roman" panose="02020603050405020304" pitchFamily="18" charset="0"/>
                        </a:rPr>
                        <a:t>Optimal with Bagging; specifics not provided</a:t>
                      </a:r>
                    </a:p>
                  </a:txBody>
                  <a:tcPr marT="30480" marB="30480" anchor="ct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1814 Aegean Airlines records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Limited to one airline; generalizability issues.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3833376"/>
                  </a:ext>
                </a:extLst>
              </a:tr>
              <a:tr h="1138709">
                <a:tc>
                  <a:txBody>
                    <a:bodyPr/>
                    <a:lstStyle/>
                    <a:p>
                      <a:r>
                        <a:rPr lang="en-IN" sz="1800" b="1" dirty="0">
                          <a:latin typeface="Times New Roman" panose="02020603050405020304" pitchFamily="18" charset="0"/>
                          <a:cs typeface="Times New Roman" panose="02020603050405020304" pitchFamily="18" charset="0"/>
                        </a:rPr>
                        <a:t>2014</a:t>
                      </a: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Optimal Purchase Timing</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Non-parametric Isotonic Regression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Insights gained; specifics not provided</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Not specified</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Assumes static pricing; requires extensive data</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5378275"/>
                  </a:ext>
                </a:extLst>
              </a:tr>
              <a:tr h="1138709">
                <a:tc>
                  <a:txBody>
                    <a:bodyPr/>
                    <a:lstStyle/>
                    <a:p>
                      <a:r>
                        <a:rPr lang="en-IN" sz="1800" b="1" dirty="0">
                          <a:latin typeface="Times New Roman" panose="02020603050405020304" pitchFamily="18" charset="0"/>
                          <a:cs typeface="Times New Roman" panose="02020603050405020304" pitchFamily="18" charset="0"/>
                        </a:rPr>
                        <a:t>2013</a:t>
                      </a: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Optimizing Airline Ticket Purchasing</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Partial Least Squares (PLS) Regression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Effective; specifics not provided</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Not specified</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May not reflect real-time market dynamics.</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5506272"/>
                  </a:ext>
                </a:extLst>
              </a:tr>
            </a:tbl>
          </a:graphicData>
        </a:graphic>
      </p:graphicFrame>
    </p:spTree>
    <p:extLst>
      <p:ext uri="{BB962C8B-B14F-4D97-AF65-F5344CB8AC3E}">
        <p14:creationId xmlns:p14="http://schemas.microsoft.com/office/powerpoint/2010/main" val="1215607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E7B4-5086-4C89-B591-66AEAB06496F}"/>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Dataset Information</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C242F7-D0D2-4AFC-AA4A-9769FD0F1EC2}"/>
              </a:ext>
            </a:extLst>
          </p:cNvPr>
          <p:cNvSpPr>
            <a:spLocks noGrp="1"/>
          </p:cNvSpPr>
          <p:nvPr>
            <p:ph idx="1"/>
          </p:nvPr>
        </p:nvSpPr>
        <p:spPr/>
        <p:txBody>
          <a:bodyPr/>
          <a:lstStyle/>
          <a:p>
            <a:pPr marL="45720" indent="0" algn="just">
              <a:lnSpc>
                <a:spcPct val="150000"/>
              </a:lnSpc>
              <a:buNone/>
            </a:pPr>
            <a:r>
              <a:rPr lang="en-US" sz="2400" b="1" dirty="0">
                <a:latin typeface="Times New Roman" panose="02020603050405020304" pitchFamily="18" charset="0"/>
                <a:cs typeface="Times New Roman" panose="02020603050405020304" pitchFamily="18" charset="0"/>
              </a:rPr>
              <a:t>Dataset contain flight detail of around 10001 Flights on route New Delhi to Mumbai. Dataset has 11 features like Airlines, flight, Aero plane etc.</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A57DE1C-DB60-B55B-C1BB-88EEFA7CB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5445" y="3303639"/>
            <a:ext cx="7280960" cy="2182761"/>
          </a:xfrm>
          <a:prstGeom prst="rect">
            <a:avLst/>
          </a:prstGeom>
        </p:spPr>
      </p:pic>
    </p:spTree>
    <p:extLst>
      <p:ext uri="{BB962C8B-B14F-4D97-AF65-F5344CB8AC3E}">
        <p14:creationId xmlns:p14="http://schemas.microsoft.com/office/powerpoint/2010/main" val="331295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9C81F-BC2C-4BFA-B089-A27F57A06589}"/>
              </a:ext>
            </a:extLst>
          </p:cNvPr>
          <p:cNvSpPr>
            <a:spLocks noGrp="1"/>
          </p:cNvSpPr>
          <p:nvPr>
            <p:ph type="title" idx="4294967295"/>
          </p:nvPr>
        </p:nvSpPr>
        <p:spPr>
          <a:xfrm>
            <a:off x="1249680" y="934720"/>
            <a:ext cx="10281920" cy="4632959"/>
          </a:xfrm>
        </p:spPr>
        <p:txBody>
          <a:bodyPr>
            <a:normAutofit/>
          </a:bodyPr>
          <a:lstStyle/>
          <a:p>
            <a:r>
              <a:rPr lang="en-IN" sz="6600" b="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326062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209B7-6DDD-423A-9F6E-E331E5C2983A}"/>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Flight-wise Distribution of Airlines</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EA0A991-0FCC-4070-9ED5-01BAF588BE21}"/>
              </a:ext>
            </a:extLst>
          </p:cNvPr>
          <p:cNvSpPr>
            <a:spLocks noGrp="1"/>
          </p:cNvSpPr>
          <p:nvPr>
            <p:ph sz="half" idx="2"/>
          </p:nvPr>
        </p:nvSpPr>
        <p:spPr>
          <a:xfrm>
            <a:off x="7614666" y="2574298"/>
            <a:ext cx="3789178" cy="2639147"/>
          </a:xfrm>
        </p:spPr>
        <p:txBody>
          <a:bodyPr>
            <a:normAutofit/>
          </a:bodyPr>
          <a:lstStyle/>
          <a:p>
            <a:pPr>
              <a:buFont typeface="Wingdings" panose="05000000000000000000" pitchFamily="2" charset="2"/>
              <a:buChar char="§"/>
            </a:pP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We can see maximum number of flights run by </a:t>
            </a:r>
            <a:r>
              <a:rPr lang="en-IN" sz="2000" b="1"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Spicejet</a:t>
            </a: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while minimum Flights run by </a:t>
            </a:r>
            <a:r>
              <a:rPr lang="en-IN" sz="2000"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GoAir</a:t>
            </a: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IN" sz="20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Around 25% of flights of Business Class.</a:t>
            </a:r>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1B08129-7EFB-3B96-9994-FC0E0862651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8528" y="2172929"/>
            <a:ext cx="5987845" cy="3913239"/>
          </a:xfrm>
        </p:spPr>
      </p:pic>
    </p:spTree>
    <p:extLst>
      <p:ext uri="{BB962C8B-B14F-4D97-AF65-F5344CB8AC3E}">
        <p14:creationId xmlns:p14="http://schemas.microsoft.com/office/powerpoint/2010/main" val="1853742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2814-7318-4841-B052-73E42DF973FD}"/>
              </a:ext>
            </a:extLst>
          </p:cNvPr>
          <p:cNvSpPr>
            <a:spLocks noGrp="1"/>
          </p:cNvSpPr>
          <p:nvPr>
            <p:ph type="title"/>
          </p:nvPr>
        </p:nvSpPr>
        <p:spPr/>
        <p:txBody>
          <a:bodyPr/>
          <a:lstStyle/>
          <a:p>
            <a:r>
              <a:rPr lang="en-US" dirty="0">
                <a:solidFill>
                  <a:srgbClr val="00B050"/>
                </a:solidFill>
              </a:rPr>
              <a:t>Class-wise Distribution of Flights</a:t>
            </a:r>
            <a:endParaRPr lang="en-IN" dirty="0"/>
          </a:p>
        </p:txBody>
      </p:sp>
      <p:sp>
        <p:nvSpPr>
          <p:cNvPr id="4" name="Content Placeholder 3">
            <a:extLst>
              <a:ext uri="{FF2B5EF4-FFF2-40B4-BE49-F238E27FC236}">
                <a16:creationId xmlns:a16="http://schemas.microsoft.com/office/drawing/2014/main" id="{5200BBDC-70B7-4CA7-B5BA-270A70C59097}"/>
              </a:ext>
            </a:extLst>
          </p:cNvPr>
          <p:cNvSpPr>
            <a:spLocks noGrp="1"/>
          </p:cNvSpPr>
          <p:nvPr>
            <p:ph sz="half" idx="2"/>
          </p:nvPr>
        </p:nvSpPr>
        <p:spPr>
          <a:xfrm>
            <a:off x="7543241" y="2647664"/>
            <a:ext cx="3969784" cy="2975214"/>
          </a:xfrm>
        </p:spPr>
        <p:txBody>
          <a:bodyPr>
            <a:normAutofit fontScale="92500" lnSpcReduction="10000"/>
          </a:bodyPr>
          <a:lstStyle/>
          <a:p>
            <a:pPr>
              <a:buFont typeface="Wingdings" panose="05000000000000000000" pitchFamily="2" charset="2"/>
              <a:buChar char="v"/>
            </a:pPr>
            <a:r>
              <a:rPr lang="en-IN" sz="2400" b="1" dirty="0">
                <a:solidFill>
                  <a:srgbClr val="002060"/>
                </a:solidFill>
                <a:effectLst/>
                <a:ea typeface="Calibri" panose="020F0502020204030204" pitchFamily="34" charset="0"/>
                <a:cs typeface="Helvetica" panose="020B0604020202020204" pitchFamily="34" charset="0"/>
              </a:rPr>
              <a:t>53.1% flights are of Economy class, as they are low cost of flight &amp; most of people prefer it.</a:t>
            </a:r>
            <a:endParaRPr lang="en-IN" sz="2400" dirty="0">
              <a:solidFill>
                <a:srgbClr val="002060"/>
              </a:solidFill>
              <a:effectLst/>
              <a:ea typeface="Calibri" panose="020F0502020204030204" pitchFamily="34" charset="0"/>
              <a:cs typeface="Mangal" panose="02040503050203030202" pitchFamily="18" charset="0"/>
            </a:endParaRPr>
          </a:p>
          <a:p>
            <a:pPr>
              <a:buFont typeface="Wingdings" panose="05000000000000000000" pitchFamily="2" charset="2"/>
              <a:buChar char="v"/>
            </a:pPr>
            <a:r>
              <a:rPr lang="en-IN" sz="2400" b="1" dirty="0">
                <a:solidFill>
                  <a:srgbClr val="002060"/>
                </a:solidFill>
                <a:effectLst/>
                <a:ea typeface="Calibri" panose="020F0502020204030204" pitchFamily="34" charset="0"/>
                <a:cs typeface="Helvetica" panose="020B0604020202020204" pitchFamily="34" charset="0"/>
              </a:rPr>
              <a:t>There are more business class flights than Premium Economy flights. It strange because Business class is costlier than Premium Economy class.</a:t>
            </a:r>
            <a:endParaRPr lang="en-IN" sz="2800" dirty="0">
              <a:solidFill>
                <a:srgbClr val="002060"/>
              </a:solidFill>
            </a:endParaRPr>
          </a:p>
        </p:txBody>
      </p:sp>
      <p:pic>
        <p:nvPicPr>
          <p:cNvPr id="5" name="Content Placeholder 4">
            <a:extLst>
              <a:ext uri="{FF2B5EF4-FFF2-40B4-BE49-F238E27FC236}">
                <a16:creationId xmlns:a16="http://schemas.microsoft.com/office/drawing/2014/main" id="{D29C92B8-7F20-496A-BB54-3FBFF150B6A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8975" y="2647664"/>
            <a:ext cx="6674132" cy="2975214"/>
          </a:xfrm>
          <a:prstGeom prst="rect">
            <a:avLst/>
          </a:prstGeom>
          <a:ln w="12700">
            <a:solidFill>
              <a:schemeClr val="tx1"/>
            </a:solidFill>
          </a:ln>
        </p:spPr>
      </p:pic>
    </p:spTree>
    <p:extLst>
      <p:ext uri="{BB962C8B-B14F-4D97-AF65-F5344CB8AC3E}">
        <p14:creationId xmlns:p14="http://schemas.microsoft.com/office/powerpoint/2010/main" val="2913967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D503-7D1C-469D-9CFC-B0D238727034}"/>
              </a:ext>
            </a:extLst>
          </p:cNvPr>
          <p:cNvSpPr>
            <a:spLocks noGrp="1"/>
          </p:cNvSpPr>
          <p:nvPr>
            <p:ph type="title"/>
          </p:nvPr>
        </p:nvSpPr>
        <p:spPr/>
        <p:txBody>
          <a:bodyPr/>
          <a:lstStyle/>
          <a:p>
            <a:r>
              <a:rPr lang="en-US" b="1" dirty="0">
                <a:solidFill>
                  <a:srgbClr val="00B050"/>
                </a:solidFill>
                <a:latin typeface="Times New Roman" panose="02020603050405020304" pitchFamily="18" charset="0"/>
                <a:cs typeface="Times New Roman" panose="02020603050405020304" pitchFamily="18" charset="0"/>
              </a:rPr>
              <a:t>Stop-wise Distribution of Flights</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15053A5-E7A3-4DDE-B505-FB58ABACE522}"/>
              </a:ext>
            </a:extLst>
          </p:cNvPr>
          <p:cNvSpPr>
            <a:spLocks noGrp="1"/>
          </p:cNvSpPr>
          <p:nvPr>
            <p:ph sz="half" idx="2"/>
          </p:nvPr>
        </p:nvSpPr>
        <p:spPr>
          <a:xfrm>
            <a:off x="7383438" y="2756845"/>
            <a:ext cx="4105409" cy="2797791"/>
          </a:xfrm>
        </p:spPr>
        <p:txBody>
          <a:bodyPr>
            <a:normAutofit/>
          </a:bodyPr>
          <a:lstStyle/>
          <a:p>
            <a:pPr>
              <a:buFont typeface="Wingdings" panose="05000000000000000000" pitchFamily="2" charset="2"/>
              <a:buChar char="v"/>
            </a:pPr>
            <a:r>
              <a:rPr lang="en-IN"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52</a:t>
            </a:r>
            <a:r>
              <a:rPr lang="en-IN"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.9% flights take single stop in their way from New Delhi to Mumbai. It is also possible that these flights may have high flight duration compare to Non-stop Flight.</a:t>
            </a:r>
            <a:endParaRPr lang="en-IN"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IN"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IN" b="1"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2.5</a:t>
            </a:r>
            <a:r>
              <a:rPr lang="en-IN"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of flights do not have any stop in their route.</a:t>
            </a: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6419767-E83D-AB24-7D26-D1E5A733CE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32150" y="2331252"/>
            <a:ext cx="5456902" cy="3587767"/>
          </a:xfrm>
        </p:spPr>
      </p:pic>
    </p:spTree>
    <p:extLst>
      <p:ext uri="{BB962C8B-B14F-4D97-AF65-F5344CB8AC3E}">
        <p14:creationId xmlns:p14="http://schemas.microsoft.com/office/powerpoint/2010/main" val="3846931055"/>
      </p:ext>
    </p:extLst>
  </p:cSld>
  <p:clrMapOvr>
    <a:masterClrMapping/>
  </p:clrMapOvr>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361</TotalTime>
  <Words>904</Words>
  <Application>Microsoft Office PowerPoint</Application>
  <PresentationFormat>Widescreen</PresentationFormat>
  <Paragraphs>113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Calibri</vt:lpstr>
      <vt:lpstr>Corbel</vt:lpstr>
      <vt:lpstr>Times New Roman</vt:lpstr>
      <vt:lpstr>Wingdings</vt:lpstr>
      <vt:lpstr>Basis</vt:lpstr>
      <vt:lpstr>Presentation on Air fare Prediction using ML</vt:lpstr>
      <vt:lpstr>   ABSTRACT</vt:lpstr>
      <vt:lpstr>Problem Statement</vt:lpstr>
      <vt:lpstr>  LITERATURE REVIEW</vt:lpstr>
      <vt:lpstr>Dataset Information</vt:lpstr>
      <vt:lpstr>Exploratory Data Analysis</vt:lpstr>
      <vt:lpstr>Flight-wise Distribution of Airlines</vt:lpstr>
      <vt:lpstr>Class-wise Distribution of Flights</vt:lpstr>
      <vt:lpstr>Stop-wise Distribution of Flights</vt:lpstr>
      <vt:lpstr>Source Vs  Flight Price</vt:lpstr>
      <vt:lpstr>Destination Vs  Flight Price</vt:lpstr>
      <vt:lpstr>MACHINE LEARNING MODEL BUILDING </vt:lpstr>
      <vt:lpstr>Machine Learning Model Building</vt:lpstr>
      <vt:lpstr>REGRESSION ALGORITHMS IMPLEMENTATION</vt:lpstr>
      <vt:lpstr>Hyper Parameter Tuning of Best Model</vt:lpstr>
      <vt:lpstr>Final ML Hyper Parameter Tuned Model</vt:lpstr>
      <vt:lpstr>Final Evaluation Matrix </vt:lpstr>
      <vt:lpstr>Limitations &amp; 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Flight Price Prediction using ML</dc:title>
  <dc:creator>Infinity</dc:creator>
  <cp:lastModifiedBy>Karne Suresh</cp:lastModifiedBy>
  <cp:revision>9</cp:revision>
  <dcterms:created xsi:type="dcterms:W3CDTF">2022-01-30T07:53:20Z</dcterms:created>
  <dcterms:modified xsi:type="dcterms:W3CDTF">2025-03-30T17:20:04Z</dcterms:modified>
</cp:coreProperties>
</file>