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5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65" d="100"/>
          <a:sy n="65" d="100"/>
        </p:scale>
        <p:origin x="32" y="8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JavaScript</c:v>
                </c:pt>
                <c:pt idx="1">
                  <c:v>HTML/CSS</c:v>
                </c:pt>
                <c:pt idx="2">
                  <c:v>Python</c:v>
                </c:pt>
                <c:pt idx="3">
                  <c:v>SQL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0.623</c:v>
                </c:pt>
                <c:pt idx="1">
                  <c:v>0.52900000000000003</c:v>
                </c:pt>
                <c:pt idx="2" formatCode="0%">
                  <c:v>0.51</c:v>
                </c:pt>
                <c:pt idx="3" formatCode="0%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10-481E-80F4-6CF6EB48C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7818000"/>
        <c:axId val="1087818480"/>
      </c:barChart>
      <c:catAx>
        <c:axId val="1087818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18480"/>
        <c:crosses val="autoZero"/>
        <c:auto val="1"/>
        <c:lblAlgn val="ctr"/>
        <c:lblOffset val="100"/>
        <c:noMultiLvlLbl val="0"/>
      </c:catAx>
      <c:valAx>
        <c:axId val="108781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1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JavaScript</c:v>
                </c:pt>
                <c:pt idx="1">
                  <c:v>HTML/CSS</c:v>
                </c:pt>
                <c:pt idx="2">
                  <c:v>Python</c:v>
                </c:pt>
                <c:pt idx="3">
                  <c:v>SQL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0.623</c:v>
                </c:pt>
                <c:pt idx="1">
                  <c:v>0.52900000000000003</c:v>
                </c:pt>
                <c:pt idx="2" formatCode="0%">
                  <c:v>0.51</c:v>
                </c:pt>
                <c:pt idx="3" formatCode="0%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8-4683-850A-EF3364524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7818000"/>
        <c:axId val="1087818480"/>
      </c:barChart>
      <c:catAx>
        <c:axId val="1087818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18480"/>
        <c:crosses val="autoZero"/>
        <c:auto val="1"/>
        <c:lblAlgn val="ctr"/>
        <c:lblOffset val="100"/>
        <c:noMultiLvlLbl val="0"/>
      </c:catAx>
      <c:valAx>
        <c:axId val="108781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1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PorstgreSQL</c:v>
                </c:pt>
                <c:pt idx="1">
                  <c:v>MySQL</c:v>
                </c:pt>
                <c:pt idx="2">
                  <c:v>SQLITE</c:v>
                </c:pt>
                <c:pt idx="3">
                  <c:v>MongoDB</c:v>
                </c:pt>
                <c:pt idx="4">
                  <c:v>Microsoft SQL Server</c:v>
                </c:pt>
                <c:pt idx="5">
                  <c:v>Redis</c:v>
                </c:pt>
                <c:pt idx="6">
                  <c:v>MariaDB</c:v>
                </c:pt>
                <c:pt idx="7">
                  <c:v>Oracle</c:v>
                </c:pt>
                <c:pt idx="8">
                  <c:v>Elasticsearch</c:v>
                </c:pt>
                <c:pt idx="9">
                  <c:v>Firebase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0.49</c:v>
                </c:pt>
                <c:pt idx="1">
                  <c:v>0.44</c:v>
                </c:pt>
                <c:pt idx="2" formatCode="0%">
                  <c:v>0.32</c:v>
                </c:pt>
                <c:pt idx="3" formatCode="0%">
                  <c:v>0.28999999999999998</c:v>
                </c:pt>
                <c:pt idx="4">
                  <c:v>0.26</c:v>
                </c:pt>
                <c:pt idx="5">
                  <c:v>0.19</c:v>
                </c:pt>
                <c:pt idx="6">
                  <c:v>0.12</c:v>
                </c:pt>
                <c:pt idx="7">
                  <c:v>0.11</c:v>
                </c:pt>
                <c:pt idx="8">
                  <c:v>0.09</c:v>
                </c:pt>
                <c:pt idx="9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A-44E1-B5C9-4415EDB97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7818000"/>
        <c:axId val="1087818480"/>
      </c:barChart>
      <c:catAx>
        <c:axId val="108781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18480"/>
        <c:crosses val="autoZero"/>
        <c:auto val="1"/>
        <c:lblAlgn val="ctr"/>
        <c:lblOffset val="100"/>
        <c:noMultiLvlLbl val="0"/>
      </c:catAx>
      <c:valAx>
        <c:axId val="108781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1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PorstgreSQL</c:v>
                </c:pt>
                <c:pt idx="1">
                  <c:v>MySQL</c:v>
                </c:pt>
                <c:pt idx="2">
                  <c:v>SQLITE</c:v>
                </c:pt>
                <c:pt idx="3">
                  <c:v>MongoDB</c:v>
                </c:pt>
                <c:pt idx="4">
                  <c:v>Redis</c:v>
                </c:pt>
                <c:pt idx="5">
                  <c:v>Microsoft SQL Server</c:v>
                </c:pt>
                <c:pt idx="6">
                  <c:v>MariaDB</c:v>
                </c:pt>
                <c:pt idx="7">
                  <c:v>Oracle</c:v>
                </c:pt>
                <c:pt idx="8">
                  <c:v>Elasticsearch</c:v>
                </c:pt>
                <c:pt idx="9">
                  <c:v>Firebase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0.47</c:v>
                </c:pt>
                <c:pt idx="1">
                  <c:v>0.39</c:v>
                </c:pt>
                <c:pt idx="2" formatCode="0%">
                  <c:v>0.3</c:v>
                </c:pt>
                <c:pt idx="3" formatCode="0%">
                  <c:v>0.28000000000000003</c:v>
                </c:pt>
                <c:pt idx="4">
                  <c:v>0.19</c:v>
                </c:pt>
                <c:pt idx="5">
                  <c:v>0.18</c:v>
                </c:pt>
                <c:pt idx="6">
                  <c:v>0.11</c:v>
                </c:pt>
                <c:pt idx="7">
                  <c:v>0.1</c:v>
                </c:pt>
                <c:pt idx="8">
                  <c:v>0.09</c:v>
                </c:pt>
                <c:pt idx="9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D-4119-97F8-19B7FF797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87818000"/>
        <c:axId val="1087818480"/>
      </c:barChart>
      <c:catAx>
        <c:axId val="108781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18480"/>
        <c:crosses val="autoZero"/>
        <c:auto val="1"/>
        <c:lblAlgn val="ctr"/>
        <c:lblOffset val="100"/>
        <c:noMultiLvlLbl val="0"/>
      </c:catAx>
      <c:valAx>
        <c:axId val="108781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81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Washington DC</c:v>
                </c:pt>
                <c:pt idx="1">
                  <c:v>Detroit</c:v>
                </c:pt>
                <c:pt idx="2">
                  <c:v>Seattle</c:v>
                </c:pt>
                <c:pt idx="3">
                  <c:v>Houston</c:v>
                </c:pt>
                <c:pt idx="4">
                  <c:v>New York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0.19700000000000001</c:v>
                </c:pt>
                <c:pt idx="1">
                  <c:v>0.14599999999999999</c:v>
                </c:pt>
                <c:pt idx="2">
                  <c:v>0.125</c:v>
                </c:pt>
                <c:pt idx="3">
                  <c:v>0.124</c:v>
                </c:pt>
                <c:pt idx="4">
                  <c:v>0.11899999999999999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F-49AF-8B7A-9F3C63ED5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4066896"/>
        <c:axId val="784064976"/>
      </c:barChart>
      <c:catAx>
        <c:axId val="78406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064976"/>
        <c:crosses val="autoZero"/>
        <c:auto val="1"/>
        <c:lblAlgn val="ctr"/>
        <c:lblOffset val="100"/>
        <c:noMultiLvlLbl val="0"/>
      </c:catAx>
      <c:valAx>
        <c:axId val="78406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06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Sheet1!$B$2:$B$11</c:f>
              <c:numCache>
                <c:formatCode>"$"#,##0_);[Red]\("$"#,##0\)</c:formatCode>
                <c:ptCount val="10"/>
                <c:pt idx="0">
                  <c:v>130000</c:v>
                </c:pt>
                <c:pt idx="1">
                  <c:v>120000</c:v>
                </c:pt>
                <c:pt idx="2" formatCode="#,##0">
                  <c:v>120000</c:v>
                </c:pt>
                <c:pt idx="3">
                  <c:v>115000</c:v>
                </c:pt>
                <c:pt idx="4" formatCode="#,##0">
                  <c:v>105000</c:v>
                </c:pt>
                <c:pt idx="5">
                  <c:v>100000</c:v>
                </c:pt>
                <c:pt idx="6" formatCode="#,##0">
                  <c:v>95000</c:v>
                </c:pt>
                <c:pt idx="7">
                  <c:v>90000</c:v>
                </c:pt>
                <c:pt idx="8">
                  <c:v>85000</c:v>
                </c:pt>
                <c:pt idx="9">
                  <c:v>85000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C-4E66-952D-858BC1616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84295456"/>
        <c:axId val="784295936"/>
      </c:barChart>
      <c:catAx>
        <c:axId val="784295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295936"/>
        <c:crosses val="autoZero"/>
        <c:auto val="1"/>
        <c:lblAlgn val="ctr"/>
        <c:lblOffset val="100"/>
        <c:noMultiLvlLbl val="0"/>
      </c:catAx>
      <c:valAx>
        <c:axId val="784295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429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0.15222</cdr:x>
      <cdr:y>0</cdr:y>
    </cdr:from>
    <cdr:to>
      <cdr:x>0.9424</cdr:x>
      <cdr:y>1</cdr:y>
    </cdr:to>
    <cdr:sp macro="" textlink="">
      <cdr:nvSpPr>
        <cdr:cNvPr id="2" name="Content Placeholder 2">
          <a:extLst xmlns:a="http://schemas.openxmlformats.org/drawingml/2006/main">
            <a:ext uri="{FF2B5EF4-FFF2-40B4-BE49-F238E27FC236}">
              <a16:creationId xmlns:a16="http://schemas.microsoft.com/office/drawing/2014/main" id="{B4E86EFD-B801-5996-879A-7A13CF75507C}"/>
            </a:ext>
          </a:extLst>
        </cdr:cNvPr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888999" y="2557461"/>
          <a:ext cx="4614949" cy="36703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defPPr>
            <a:defRPr lang="en-US"/>
          </a:defPPr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/>
            <a:buChar char="•"/>
            <a:defRPr sz="28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24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20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indent="0">
            <a:buNone/>
          </a:pPr>
          <a:endParaRPr lang="en-US" sz="22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0.15222</cdr:x>
      <cdr:y>0</cdr:y>
    </cdr:from>
    <cdr:to>
      <cdr:x>0.9424</cdr:x>
      <cdr:y>1</cdr:y>
    </cdr:to>
    <cdr:sp macro="" textlink="">
      <cdr:nvSpPr>
        <cdr:cNvPr id="2" name="Content Placeholder 2">
          <a:extLst xmlns:a="http://schemas.openxmlformats.org/drawingml/2006/main">
            <a:ext uri="{FF2B5EF4-FFF2-40B4-BE49-F238E27FC236}">
              <a16:creationId xmlns:a16="http://schemas.microsoft.com/office/drawing/2014/main" id="{B4E86EFD-B801-5996-879A-7A13CF75507C}"/>
            </a:ext>
          </a:extLst>
        </cdr:cNvPr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888999" y="2557461"/>
          <a:ext cx="4614949" cy="36703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>
          <a:normAutofit/>
        </a:bodyPr>
        <a:lstStyle xmlns:a="http://schemas.openxmlformats.org/drawingml/2006/main">
          <a:defPPr>
            <a:defRPr lang="en-US"/>
          </a:defPPr>
          <a:lvl1pPr marL="228600" indent="-228600"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/>
            <a:buChar char="•"/>
            <a:defRPr sz="28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1pPr>
          <a:lvl2pPr marL="685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24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2pPr>
          <a:lvl3pPr marL="1143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20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3pPr>
          <a:lvl4pPr marL="1600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4pPr>
          <a:lvl5pPr marL="20574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rgbClr val="0070C0"/>
              </a:solidFill>
              <a:latin typeface="IBM Plex Mono Text" panose="020B0509050203000203" pitchFamily="49" charset="0"/>
              <a:ea typeface="+mn-ea"/>
              <a:cs typeface="+mn-cs"/>
            </a:defRPr>
          </a:lvl5pPr>
          <a:lvl6pPr marL="25146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886200" indent="-228600" algn="l" defTabSz="914400" rtl="0" eaLnBrk="1" latinLnBrk="0" hangingPunct="1">
            <a:lnSpc>
              <a:spcPct val="90000"/>
            </a:lnSpc>
            <a:spcBef>
              <a:spcPts val="500"/>
            </a:spcBef>
            <a:buFont typeface="Arial"/>
            <a:buChar char="•"/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indent="0">
            <a:buNone/>
          </a:pPr>
          <a:endParaRPr lang="en-US" sz="2200" dirty="0">
            <a:solidFill>
              <a:schemeClr val="tx1"/>
            </a:solidFill>
          </a:endParaRP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43660" y="3817281"/>
            <a:ext cx="9135454" cy="1655762"/>
          </a:xfrm>
          <a:noFill/>
        </p:spPr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ECE30A9-B324-E523-4787-701C1770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Tech Skills 2025: Analysis of Stack Overflow Developer Survey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5853961-66F3-75FD-D14C-39DE880564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57903" y="2071223"/>
            <a:ext cx="641852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Tech Skills 2024: Analysis of Stack Overflow Developer Survey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C41FE-96E1-7682-C1B7-E5E92D4E3ED4}"/>
              </a:ext>
            </a:extLst>
          </p:cNvPr>
          <p:cNvSpPr txBox="1"/>
          <p:nvPr/>
        </p:nvSpPr>
        <p:spPr>
          <a:xfrm>
            <a:off x="374715" y="5149877"/>
            <a:ext cx="6367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Prepared by: </a:t>
            </a:r>
            <a:r>
              <a:rPr lang="en-US" i="1" dirty="0"/>
              <a:t>[Karo Bakhtiyar Mohammed]</a:t>
            </a:r>
            <a:br>
              <a:rPr lang="en-US" dirty="0"/>
            </a:br>
            <a:r>
              <a:rPr lang="en-US" dirty="0"/>
              <a:t>Date: 2th </a:t>
            </a:r>
            <a:r>
              <a:rPr lang="en-US" i="1" dirty="0"/>
              <a:t>September 2025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I’ll present my dashboards in the following slides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5" name="Content Placeholder 4" descr="A close-up of a graph">
            <a:extLst>
              <a:ext uri="{FF2B5EF4-FFF2-40B4-BE49-F238E27FC236}">
                <a16:creationId xmlns:a16="http://schemas.microsoft.com/office/drawing/2014/main" id="{F2B19B5E-B047-3D97-6CFC-5FC59DF77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3482" y="1568917"/>
            <a:ext cx="8296160" cy="476032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A4B937A-DCAB-7EB4-04FA-5D6980E2E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5534" y="1856842"/>
            <a:ext cx="8216023" cy="405851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40B1F55-ED2B-DC82-C0BE-12952B938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5052" y="1771523"/>
            <a:ext cx="7520979" cy="394081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2442" y="2566770"/>
            <a:ext cx="2149609" cy="2149609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0617" y="1822450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Key Points to Cover:</a:t>
            </a:r>
            <a:endParaRPr lang="en-US" sz="2000" dirty="0"/>
          </a:p>
          <a:p>
            <a:r>
              <a:rPr lang="en-US" sz="1400" b="1" dirty="0"/>
              <a:t>Programming Languages:</a:t>
            </a:r>
            <a:endParaRPr lang="en-US" sz="1400" dirty="0"/>
          </a:p>
          <a:p>
            <a:pPr lvl="1"/>
            <a:r>
              <a:rPr lang="en-US" sz="1400" dirty="0"/>
              <a:t>JavaScript and Python remain dominant, but developer admiration for Rust shows where future innovation might head.</a:t>
            </a:r>
          </a:p>
          <a:p>
            <a:r>
              <a:rPr lang="en-US" sz="1400" b="1" dirty="0"/>
              <a:t>Databases:</a:t>
            </a:r>
            <a:endParaRPr lang="en-US" sz="1400" dirty="0"/>
          </a:p>
          <a:p>
            <a:r>
              <a:rPr lang="en-US" sz="1400" dirty="0"/>
              <a:t>PostgreSQL’s rise reflects the industry’s shift toward open-source, flexible, and cost-effective solutions.</a:t>
            </a:r>
          </a:p>
          <a:p>
            <a:r>
              <a:rPr lang="en-US" sz="1400" b="1" dirty="0"/>
              <a:t>IDEs:</a:t>
            </a:r>
            <a:endParaRPr lang="en-US" sz="1400" dirty="0"/>
          </a:p>
          <a:p>
            <a:pPr lvl="1"/>
            <a:r>
              <a:rPr lang="en-US" sz="1400" dirty="0"/>
              <a:t>Visual Studio Code dominates due to versatility and lightweight design; admiration for </a:t>
            </a:r>
            <a:r>
              <a:rPr lang="en-US" sz="1400" dirty="0" err="1"/>
              <a:t>Neovim</a:t>
            </a:r>
            <a:r>
              <a:rPr lang="en-US" sz="1400" dirty="0"/>
              <a:t> signals growing demand for customizable tools.</a:t>
            </a:r>
          </a:p>
          <a:p>
            <a:pPr lvl="1"/>
            <a:endParaRPr lang="en-US" sz="1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C06D0-4821-C4C5-EA89-6AD632196626}"/>
              </a:ext>
            </a:extLst>
          </p:cNvPr>
          <p:cNvSpPr txBox="1"/>
          <p:nvPr/>
        </p:nvSpPr>
        <p:spPr>
          <a:xfrm>
            <a:off x="8156969" y="2234915"/>
            <a:ext cx="32725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Broader Themes: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Developers are consolidating around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/>
              <a:t>modern, versatile tools</a:t>
            </a:r>
            <a:r>
              <a:rPr lang="en-US" sz="1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(Python, PostgreSQL, VS Code).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Decline of older technologies</a:t>
            </a:r>
            <a:r>
              <a:rPr lang="en-US" sz="1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(PHP, Oracle, SQL Server) suggests organizations must adapt training and hiring strategies.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Future readiness</a:t>
            </a:r>
            <a:r>
              <a:rPr lang="en-US" sz="1400" dirty="0"/>
              <a:t> requires investing in up-and-coming tools (Rust, Gleam, </a:t>
            </a:r>
            <a:r>
              <a:rPr lang="en-US" sz="1400" dirty="0" err="1"/>
              <a:t>Neovim</a:t>
            </a:r>
            <a:r>
              <a:rPr lang="en-US" sz="1400" dirty="0"/>
              <a:t>) to stay competitive.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500" b="1" dirty="0"/>
              <a:t>JavaScript, Python, and SQL remain the most widely used and desired programming languages.</a:t>
            </a:r>
            <a:endParaRPr lang="en-US" sz="1500" dirty="0"/>
          </a:p>
          <a:p>
            <a:r>
              <a:rPr lang="en-US" sz="1500" b="1" dirty="0"/>
              <a:t>PostgreSQL has overtaken MySQL as the most popular database, reflecting a strong shift toward open-source solutions.</a:t>
            </a:r>
            <a:endParaRPr lang="en-US" sz="1500" dirty="0"/>
          </a:p>
          <a:p>
            <a:r>
              <a:rPr lang="en-US" sz="1500" b="1" dirty="0"/>
              <a:t>Visual Studio Code dominates as the preferred IDE, with growing admiration for </a:t>
            </a:r>
            <a:r>
              <a:rPr lang="en-US" sz="1500" b="1" dirty="0" err="1"/>
              <a:t>Neovim</a:t>
            </a:r>
            <a:r>
              <a:rPr lang="en-US" sz="1500" b="1" dirty="0"/>
              <a:t> among developers.</a:t>
            </a:r>
            <a:endParaRPr lang="en-US" sz="15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500" b="1" dirty="0"/>
              <a:t>Organizations should invest in training for Python, PostgreSQL, and modern development tools (VS Code) to align with workforce demand.</a:t>
            </a:r>
          </a:p>
          <a:p>
            <a:r>
              <a:rPr lang="en-US" sz="1500" b="1" dirty="0"/>
              <a:t> Open-source technologies are becoming industry standards, reducing reliance on proprietary/legacy systems like Oracle and PHP. </a:t>
            </a:r>
          </a:p>
          <a:p>
            <a:r>
              <a:rPr lang="en-US" sz="1500" b="1" dirty="0"/>
              <a:t>Future hiring and upskilling strategies should anticipate emerging tools (Rust, </a:t>
            </a:r>
            <a:r>
              <a:rPr lang="en-US" sz="1500" b="1" dirty="0" err="1"/>
              <a:t>Neovim</a:t>
            </a:r>
            <a:r>
              <a:rPr lang="en-US" sz="1500" b="1" dirty="0"/>
              <a:t>) to remain competitive in the evolving tech landscape.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55429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Programming languages remain stable</a:t>
            </a:r>
            <a:r>
              <a:rPr lang="en-US" sz="1900" dirty="0"/>
              <a:t>, with JavaScript and Python leading, but admiration for Rust signals future shifts.</a:t>
            </a:r>
          </a:p>
          <a:p>
            <a:r>
              <a:rPr lang="en-US" sz="1900" b="1" dirty="0"/>
              <a:t>PostgreSQL dominates database preferences</a:t>
            </a:r>
            <a:r>
              <a:rPr lang="en-US" sz="1900" dirty="0"/>
              <a:t>, reflecting the global move toward open-source solutions.</a:t>
            </a:r>
          </a:p>
          <a:p>
            <a:r>
              <a:rPr lang="en-US" sz="1900" b="1" dirty="0"/>
              <a:t>Visual Studio Code is the clear IDE of choice</a:t>
            </a:r>
            <a:r>
              <a:rPr lang="en-US" sz="1900" dirty="0"/>
              <a:t>, while </a:t>
            </a:r>
            <a:r>
              <a:rPr lang="en-US" sz="1900" dirty="0" err="1"/>
              <a:t>Neovim’s</a:t>
            </a:r>
            <a:r>
              <a:rPr lang="en-US" sz="1900" dirty="0"/>
              <a:t> rising admiration highlights interest in customizable tools.</a:t>
            </a:r>
          </a:p>
          <a:p>
            <a:r>
              <a:rPr lang="en-US" sz="1900" b="1" dirty="0"/>
              <a:t>Organizations should align training, hiring, and strategy with these trends</a:t>
            </a:r>
            <a:r>
              <a:rPr lang="en-US" sz="1900" dirty="0"/>
              <a:t> to stay competitive in 2025 and beyond.</a:t>
            </a:r>
          </a:p>
          <a:p>
            <a:endParaRPr lang="en-US" sz="190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693019" y="1527242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8B5B31-F981-CE8F-E511-FB633F20C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703200"/>
              </p:ext>
            </p:extLst>
          </p:nvPr>
        </p:nvGraphicFramePr>
        <p:xfrm>
          <a:off x="1873657" y="2538573"/>
          <a:ext cx="8128000" cy="341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 lang="en-US" sz="2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CA9627-D800-AA3D-6619-03404E880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395025"/>
              </p:ext>
            </p:extLst>
          </p:nvPr>
        </p:nvGraphicFramePr>
        <p:xfrm>
          <a:off x="2032000" y="3350038"/>
          <a:ext cx="8128000" cy="277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6" y="1825624"/>
            <a:ext cx="3915028" cy="4465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/>
              <a:t>Top Programming Languages (2024)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i="1" dirty="0"/>
              <a:t>Most used languages among all respondents:</a:t>
            </a:r>
          </a:p>
          <a:p>
            <a:pPr lvl="1"/>
            <a:r>
              <a:rPr lang="en-US" sz="1300" dirty="0"/>
              <a:t>JavaScript (62.3%)</a:t>
            </a:r>
          </a:p>
          <a:p>
            <a:pPr lvl="1"/>
            <a:r>
              <a:rPr lang="en-US" sz="1300" dirty="0"/>
              <a:t>HTML/CSS (52.9%)</a:t>
            </a:r>
          </a:p>
          <a:p>
            <a:pPr lvl="1"/>
            <a:r>
              <a:rPr lang="en-US" sz="1300" dirty="0"/>
              <a:t>Python (51%)</a:t>
            </a:r>
          </a:p>
          <a:p>
            <a:pPr lvl="1"/>
            <a:r>
              <a:rPr lang="en-US" sz="1300" dirty="0"/>
              <a:t>SQL (51%)</a:t>
            </a:r>
          </a:p>
          <a:p>
            <a:pPr lvl="1"/>
            <a:r>
              <a:rPr lang="en-US" sz="1300" dirty="0"/>
              <a:t>TypeScript (38.5%)</a:t>
            </a:r>
          </a:p>
          <a:p>
            <a:pPr marL="0" indent="0">
              <a:buNone/>
            </a:pPr>
            <a:r>
              <a:rPr lang="en-US" sz="1300" i="1" dirty="0"/>
              <a:t>Among professional developers, the top five are:</a:t>
            </a:r>
          </a:p>
          <a:p>
            <a:r>
              <a:rPr lang="en-US" sz="1300" dirty="0"/>
              <a:t>JavaScript (64.6%)</a:t>
            </a:r>
          </a:p>
          <a:p>
            <a:r>
              <a:rPr lang="en-US" sz="1300" dirty="0"/>
              <a:t>SQL (54.1%)</a:t>
            </a:r>
          </a:p>
          <a:p>
            <a:r>
              <a:rPr lang="en-US" sz="1300" dirty="0"/>
              <a:t>HTML/CSS (52.9%)</a:t>
            </a:r>
          </a:p>
          <a:p>
            <a:r>
              <a:rPr lang="en-US" sz="1300" dirty="0"/>
              <a:t>Python (46.9%)</a:t>
            </a:r>
          </a:p>
          <a:p>
            <a:r>
              <a:rPr lang="en-US" sz="1300" dirty="0"/>
              <a:t>TypeScript (43.4%)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D9BF3-B190-F4A3-028A-23E36E11679F}"/>
              </a:ext>
            </a:extLst>
          </p:cNvPr>
          <p:cNvSpPr txBox="1"/>
          <p:nvPr/>
        </p:nvSpPr>
        <p:spPr>
          <a:xfrm>
            <a:off x="7917882" y="1825624"/>
            <a:ext cx="3183624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Anticipated Programming Language Trends:</a:t>
            </a:r>
          </a:p>
          <a:p>
            <a:r>
              <a:rPr lang="en-US" sz="1100" b="1" i="1" dirty="0"/>
              <a:t>Python</a:t>
            </a:r>
            <a:r>
              <a:rPr lang="en-US" sz="1100" dirty="0"/>
              <a:t> emerged as the most desired language for next year (i.e., languages respondents hope to use).</a:t>
            </a:r>
          </a:p>
          <a:p>
            <a:r>
              <a:rPr lang="en-US" sz="1100" b="1" i="1" dirty="0"/>
              <a:t>Rust</a:t>
            </a:r>
            <a:r>
              <a:rPr lang="en-US" sz="1100" dirty="0"/>
              <a:t> leads in admiration with an 83% "most admired" score, signaling strong interest for future use.</a:t>
            </a:r>
          </a:p>
          <a:p>
            <a:endParaRPr lang="en-US" sz="1100" dirty="0"/>
          </a:p>
          <a:p>
            <a:r>
              <a:rPr lang="en-US" sz="1100" b="1" i="1" dirty="0"/>
              <a:t>Database Technologies</a:t>
            </a:r>
          </a:p>
          <a:p>
            <a:r>
              <a:rPr lang="en-US" sz="1100" b="1" i="1" dirty="0"/>
              <a:t>PostgreSQL </a:t>
            </a:r>
            <a:r>
              <a:rPr lang="en-US" sz="1100" dirty="0"/>
              <a:t>has become the most popular database, used by 49% of developers—a major rise since its 33% uptake in 2018.</a:t>
            </a:r>
          </a:p>
          <a:p>
            <a:endParaRPr lang="en-US" sz="1100" dirty="0"/>
          </a:p>
          <a:p>
            <a:r>
              <a:rPr lang="en-US" sz="1100" b="1" dirty="0"/>
              <a:t>IDE Preferences</a:t>
            </a:r>
          </a:p>
          <a:p>
            <a:r>
              <a:rPr lang="en-US" sz="1100" b="1" dirty="0"/>
              <a:t>Visual Studio Code</a:t>
            </a:r>
            <a:r>
              <a:rPr lang="en-US" sz="1100" dirty="0"/>
              <a:t> is by far the most popular IDE, used by more than twice as many developers as its closest alternative, Visual Studio.</a:t>
            </a:r>
          </a:p>
          <a:p>
            <a:endParaRPr lang="en-US" sz="1100" dirty="0"/>
          </a:p>
          <a:p>
            <a:r>
              <a:rPr lang="en-US" sz="1100" b="1" dirty="0" err="1"/>
              <a:t>Neovim</a:t>
            </a:r>
            <a:r>
              <a:rPr lang="en-US" sz="1100" dirty="0"/>
              <a:t> also stands out with an 83% admiration rate — developers are interested in trying it next year.</a:t>
            </a:r>
            <a:br>
              <a:rPr lang="en-US" sz="1100" dirty="0"/>
            </a:br>
            <a:endParaRPr lang="en-US" sz="1100" dirty="0"/>
          </a:p>
          <a:p>
            <a:br>
              <a:rPr lang="en-US" sz="1100" dirty="0"/>
            </a:br>
            <a:endParaRPr lang="en-US" sz="1100" dirty="0"/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A3E88-B5F8-AD0D-5213-B6381630AB39}"/>
              </a:ext>
            </a:extLst>
          </p:cNvPr>
          <p:cNvSpPr txBox="1"/>
          <p:nvPr/>
        </p:nvSpPr>
        <p:spPr>
          <a:xfrm>
            <a:off x="5311448" y="2273505"/>
            <a:ext cx="318362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B1ABC35-0598-E3CE-17AF-B784C3D6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075" y="2262036"/>
            <a:ext cx="557036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To analyze the 2024 Stack Overflow Developer Survey and related job postings to identify emerging programming, database, and IDE trends.</a:t>
            </a:r>
          </a:p>
          <a:p>
            <a:r>
              <a:rPr lang="en-US" b="1" dirty="0"/>
              <a:t>Target Audience:</a:t>
            </a:r>
            <a:r>
              <a:rPr lang="en-US" dirty="0"/>
              <a:t> Business executives, IT managers, and consultants seeking insights for workforce planning and technology adoption.</a:t>
            </a:r>
          </a:p>
          <a:p>
            <a:r>
              <a:rPr lang="en-US" b="1" dirty="0"/>
              <a:t>Value:</a:t>
            </a:r>
            <a:r>
              <a:rPr lang="en-US" dirty="0"/>
              <a:t> Provides data-driven guidance for training, recruitment, and investment in in-demand technologies for 2025 and beyond.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5665169" cy="4152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Sources:</a:t>
            </a:r>
            <a:endParaRPr lang="en-US" dirty="0"/>
          </a:p>
          <a:p>
            <a:pPr lvl="1"/>
            <a:r>
              <a:rPr lang="en-US" dirty="0"/>
              <a:t>Stack Overflow Developer Survey 2024 (65,000+ respondents worldwide).</a:t>
            </a:r>
          </a:p>
          <a:p>
            <a:pPr lvl="1"/>
            <a:r>
              <a:rPr lang="en-US" dirty="0"/>
              <a:t>Supplemented with job postings dataset for demand trends.</a:t>
            </a:r>
          </a:p>
          <a:p>
            <a:r>
              <a:rPr lang="en-US" b="1" dirty="0"/>
              <a:t>Collection Methods:</a:t>
            </a:r>
            <a:endParaRPr lang="en-US" dirty="0"/>
          </a:p>
          <a:p>
            <a:pPr lvl="1"/>
            <a:r>
              <a:rPr lang="en-US" dirty="0"/>
              <a:t>Downloaded CSV/Excel datasets from official sources.</a:t>
            </a:r>
          </a:p>
          <a:p>
            <a:pPr lvl="1"/>
            <a:r>
              <a:rPr lang="en-US" dirty="0"/>
              <a:t>Extracted variables on programming languages, databases, and IDEs.</a:t>
            </a:r>
          </a:p>
          <a:p>
            <a:r>
              <a:rPr lang="en-US" b="1" dirty="0"/>
              <a:t>Data Wrangling Steps:</a:t>
            </a:r>
            <a:endParaRPr lang="en-US" dirty="0"/>
          </a:p>
          <a:p>
            <a:pPr lvl="1"/>
            <a:r>
              <a:rPr lang="en-US" dirty="0"/>
              <a:t>Cleaned datasets (removed missing values, standardized labels).</a:t>
            </a:r>
          </a:p>
          <a:p>
            <a:pPr lvl="1"/>
            <a:r>
              <a:rPr lang="en-US" dirty="0"/>
              <a:t>Aggregated multiple-choice responses into counts and percentages.</a:t>
            </a:r>
          </a:p>
          <a:p>
            <a:pPr lvl="1"/>
            <a:r>
              <a:rPr lang="en-US" dirty="0"/>
              <a:t>Filtered results to highlight </a:t>
            </a:r>
            <a:r>
              <a:rPr lang="en-US" b="1" dirty="0"/>
              <a:t>Top 10 technologies</a:t>
            </a:r>
            <a:r>
              <a:rPr lang="en-US" dirty="0"/>
              <a:t> in each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6591" cy="1325563"/>
          </a:xfrm>
        </p:spPr>
        <p:txBody>
          <a:bodyPr>
            <a:normAutofit/>
          </a:bodyPr>
          <a:lstStyle/>
          <a:p>
            <a:r>
              <a:rPr lang="en-US" dirty="0"/>
              <a:t>TOP 5 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24D851-D9B9-2B45-7C9F-EAFA166F7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548242"/>
              </p:ext>
            </p:extLst>
          </p:nvPr>
        </p:nvGraphicFramePr>
        <p:xfrm>
          <a:off x="122277" y="2101104"/>
          <a:ext cx="5840361" cy="2967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59733-32AE-5419-5B9B-B73C8F9A2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368339"/>
              </p:ext>
            </p:extLst>
          </p:nvPr>
        </p:nvGraphicFramePr>
        <p:xfrm>
          <a:off x="5743824" y="2203053"/>
          <a:ext cx="5840361" cy="2967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Findings</a:t>
            </a:r>
          </a:p>
          <a:p>
            <a:r>
              <a:rPr lang="en-US" sz="1900" dirty="0"/>
              <a:t>JavaScript, HTML/CSS, and Python remain the most widely used languages in 2024.</a:t>
            </a:r>
          </a:p>
          <a:p>
            <a:r>
              <a:rPr lang="en-US" sz="1900" dirty="0"/>
              <a:t>Python is also highly desired for future use, showing continued growth.</a:t>
            </a:r>
          </a:p>
          <a:p>
            <a:r>
              <a:rPr lang="en-US" sz="1900" dirty="0"/>
              <a:t>PHP appears in current use but drops out of the “next year” top 10, signaling declining interest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Implications</a:t>
            </a:r>
          </a:p>
          <a:p>
            <a:r>
              <a:rPr lang="en-US" sz="1900" dirty="0"/>
              <a:t>Organizations should continue investing in JavaScript and Python skills, as they remain essential across web, data, and AI domains.</a:t>
            </a:r>
          </a:p>
          <a:p>
            <a:r>
              <a:rPr lang="en-US" sz="1900" dirty="0"/>
              <a:t>Upskilling developers in Python and TypeScript will future-proof teams, given their strong upward momentum.</a:t>
            </a:r>
          </a:p>
          <a:p>
            <a:r>
              <a:rPr lang="en-US" sz="1900" dirty="0"/>
              <a:t>Declining demand for PHP may reduce long-term career opportunities, so developers and companies relying on it should consider gradual migration.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2C01B9-E372-2DD8-92A7-95A9C8553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181733"/>
              </p:ext>
            </p:extLst>
          </p:nvPr>
        </p:nvGraphicFramePr>
        <p:xfrm>
          <a:off x="331839" y="2327564"/>
          <a:ext cx="5840361" cy="2967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9998F68-D5F1-590F-FE1F-3E298D6B2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100857"/>
              </p:ext>
            </p:extLst>
          </p:nvPr>
        </p:nvGraphicFramePr>
        <p:xfrm>
          <a:off x="6172200" y="2339357"/>
          <a:ext cx="5840361" cy="2967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Findings</a:t>
            </a:r>
          </a:p>
          <a:p>
            <a:r>
              <a:rPr lang="en-US" sz="1900" dirty="0"/>
              <a:t>PostgreSQL is the most widely used database in 2024, surpassing MySQL.</a:t>
            </a:r>
          </a:p>
          <a:p>
            <a:r>
              <a:rPr lang="en-US" sz="1900" dirty="0"/>
              <a:t>Open-source databases (PostgreSQL, MongoDB, SQLite, Redis) dominate the top rankings.</a:t>
            </a:r>
          </a:p>
          <a:p>
            <a:r>
              <a:rPr lang="en-US" sz="1900" dirty="0"/>
              <a:t>Enterprise databases like Oracle and SQL Server are declining in popularity and future interest.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Implications</a:t>
            </a:r>
          </a:p>
          <a:p>
            <a:r>
              <a:rPr lang="en-US" sz="1900" dirty="0"/>
              <a:t>Organizations should prioritize PostgreSQL skills for developers and teams, as it is the clear market leader.</a:t>
            </a:r>
          </a:p>
          <a:p>
            <a:r>
              <a:rPr lang="en-US" sz="1900" dirty="0"/>
              <a:t>Investment in open-source database training (MongoDB, Redis, SQLite) will align with industry demand.</a:t>
            </a:r>
          </a:p>
          <a:p>
            <a:r>
              <a:rPr lang="en-US" sz="1900" dirty="0"/>
              <a:t>Companies dependent on Oracle/SQL Server may face rising costs and shrinking talent pools, suggesting the need for gradual migration.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166</TotalTime>
  <Words>1096</Words>
  <Application>Microsoft Office PowerPoint</Application>
  <PresentationFormat>Widescreen</PresentationFormat>
  <Paragraphs>127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Emerging Tech Skills 2024: Analysis of Stack Overflow Developer Survey </vt:lpstr>
      <vt:lpstr>PowerPoint Presentation</vt:lpstr>
      <vt:lpstr>EXECUTIVE SUMMARY</vt:lpstr>
      <vt:lpstr>INTRODUCTION</vt:lpstr>
      <vt:lpstr>METHODOLOGY</vt:lpstr>
      <vt:lpstr>TOP 5 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Karo Bakhtiyar</cp:lastModifiedBy>
  <cp:revision>11</cp:revision>
  <dcterms:created xsi:type="dcterms:W3CDTF">2024-10-30T05:40:03Z</dcterms:created>
  <dcterms:modified xsi:type="dcterms:W3CDTF">2025-09-02T03:46:52Z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