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304" r:id="rId2"/>
    <p:sldId id="314" r:id="rId3"/>
    <p:sldId id="308" r:id="rId4"/>
    <p:sldId id="333" r:id="rId5"/>
    <p:sldId id="315" r:id="rId6"/>
    <p:sldId id="321" r:id="rId7"/>
    <p:sldId id="316" r:id="rId8"/>
    <p:sldId id="319" r:id="rId9"/>
    <p:sldId id="338" r:id="rId10"/>
    <p:sldId id="324" r:id="rId11"/>
    <p:sldId id="325" r:id="rId12"/>
    <p:sldId id="334" r:id="rId13"/>
    <p:sldId id="327" r:id="rId14"/>
    <p:sldId id="328" r:id="rId15"/>
    <p:sldId id="336" r:id="rId16"/>
    <p:sldId id="335" r:id="rId17"/>
    <p:sldId id="3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78"/>
    <p:restoredTop sz="61905"/>
  </p:normalViewPr>
  <p:slideViewPr>
    <p:cSldViewPr snapToGrid="0">
      <p:cViewPr varScale="1">
        <p:scale>
          <a:sx n="76" d="100"/>
          <a:sy n="76" d="100"/>
        </p:scale>
        <p:origin x="11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A18449-649D-421A-918D-02A1D32C6C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68B2516-9D40-48FC-8AD4-D71E512C1992}">
      <dgm:prSet/>
      <dgm:spPr/>
      <dgm:t>
        <a:bodyPr/>
        <a:lstStyle/>
        <a:p>
          <a:pPr>
            <a:lnSpc>
              <a:spcPct val="100000"/>
            </a:lnSpc>
          </a:pPr>
          <a:r>
            <a:rPr lang="en-US"/>
            <a:t>Introduction/ Background</a:t>
          </a:r>
        </a:p>
      </dgm:t>
    </dgm:pt>
    <dgm:pt modelId="{496E5218-D1CE-4536-B4B3-AC40645A70A0}" type="parTrans" cxnId="{5346BC96-C7A8-4943-9E7C-AD188C1FB023}">
      <dgm:prSet/>
      <dgm:spPr/>
      <dgm:t>
        <a:bodyPr/>
        <a:lstStyle/>
        <a:p>
          <a:endParaRPr lang="en-US"/>
        </a:p>
      </dgm:t>
    </dgm:pt>
    <dgm:pt modelId="{2F4A6712-6133-4808-82B0-57329BAB1DE6}" type="sibTrans" cxnId="{5346BC96-C7A8-4943-9E7C-AD188C1FB023}">
      <dgm:prSet/>
      <dgm:spPr/>
      <dgm:t>
        <a:bodyPr/>
        <a:lstStyle/>
        <a:p>
          <a:endParaRPr lang="en-US"/>
        </a:p>
      </dgm:t>
    </dgm:pt>
    <dgm:pt modelId="{120416BE-FF47-40A8-AED3-8C7199F5B044}">
      <dgm:prSet/>
      <dgm:spPr/>
      <dgm:t>
        <a:bodyPr/>
        <a:lstStyle/>
        <a:p>
          <a:pPr>
            <a:lnSpc>
              <a:spcPct val="100000"/>
            </a:lnSpc>
          </a:pPr>
          <a:r>
            <a:rPr lang="en-US"/>
            <a:t>Related Work</a:t>
          </a:r>
        </a:p>
      </dgm:t>
    </dgm:pt>
    <dgm:pt modelId="{1BDBB821-63B8-4A0A-B5FB-AFC2286B7099}" type="parTrans" cxnId="{5464C8AB-DF38-439B-8DF8-AAC5254F2826}">
      <dgm:prSet/>
      <dgm:spPr/>
      <dgm:t>
        <a:bodyPr/>
        <a:lstStyle/>
        <a:p>
          <a:endParaRPr lang="en-US"/>
        </a:p>
      </dgm:t>
    </dgm:pt>
    <dgm:pt modelId="{90137BED-F9A2-4CC3-B0CD-97C77B282A85}" type="sibTrans" cxnId="{5464C8AB-DF38-439B-8DF8-AAC5254F2826}">
      <dgm:prSet/>
      <dgm:spPr/>
      <dgm:t>
        <a:bodyPr/>
        <a:lstStyle/>
        <a:p>
          <a:endParaRPr lang="en-US"/>
        </a:p>
      </dgm:t>
    </dgm:pt>
    <dgm:pt modelId="{AF60161F-7004-4350-86ED-0CB4B4693BBE}">
      <dgm:prSet/>
      <dgm:spPr/>
      <dgm:t>
        <a:bodyPr/>
        <a:lstStyle/>
        <a:p>
          <a:pPr>
            <a:lnSpc>
              <a:spcPct val="100000"/>
            </a:lnSpc>
          </a:pPr>
          <a:r>
            <a:rPr lang="en-US" dirty="0"/>
            <a:t>Privacy Metrics (Design)</a:t>
          </a:r>
        </a:p>
      </dgm:t>
    </dgm:pt>
    <dgm:pt modelId="{D9EC535D-291F-4FE2-B83A-88E856C3D570}" type="parTrans" cxnId="{762C40C9-9157-4293-A83E-DA5684ECDA66}">
      <dgm:prSet/>
      <dgm:spPr/>
      <dgm:t>
        <a:bodyPr/>
        <a:lstStyle/>
        <a:p>
          <a:endParaRPr lang="en-US"/>
        </a:p>
      </dgm:t>
    </dgm:pt>
    <dgm:pt modelId="{0C12B401-F0CF-4FDB-80E2-8B5FA68C2555}" type="sibTrans" cxnId="{762C40C9-9157-4293-A83E-DA5684ECDA66}">
      <dgm:prSet/>
      <dgm:spPr/>
      <dgm:t>
        <a:bodyPr/>
        <a:lstStyle/>
        <a:p>
          <a:endParaRPr lang="en-US"/>
        </a:p>
      </dgm:t>
    </dgm:pt>
    <dgm:pt modelId="{3E273CF0-8375-4D42-B79F-6663AD370F3C}">
      <dgm:prSet/>
      <dgm:spPr/>
      <dgm:t>
        <a:bodyPr/>
        <a:lstStyle/>
        <a:p>
          <a:pPr>
            <a:lnSpc>
              <a:spcPct val="100000"/>
            </a:lnSpc>
          </a:pPr>
          <a:r>
            <a:rPr lang="en-US"/>
            <a:t>Goals/ Objectives</a:t>
          </a:r>
        </a:p>
      </dgm:t>
    </dgm:pt>
    <dgm:pt modelId="{6275E353-4A52-453C-BB6E-0C799A09B6C1}" type="parTrans" cxnId="{98DB91BE-2FD0-4B92-AF63-51CA95B58648}">
      <dgm:prSet/>
      <dgm:spPr/>
      <dgm:t>
        <a:bodyPr/>
        <a:lstStyle/>
        <a:p>
          <a:endParaRPr lang="en-US"/>
        </a:p>
      </dgm:t>
    </dgm:pt>
    <dgm:pt modelId="{9A3A0655-A264-46D2-9D33-206AF04DFC81}" type="sibTrans" cxnId="{98DB91BE-2FD0-4B92-AF63-51CA95B58648}">
      <dgm:prSet/>
      <dgm:spPr/>
      <dgm:t>
        <a:bodyPr/>
        <a:lstStyle/>
        <a:p>
          <a:endParaRPr lang="en-US"/>
        </a:p>
      </dgm:t>
    </dgm:pt>
    <dgm:pt modelId="{2C0DBD9B-AF74-441E-BFEB-E9AA91B0A336}" type="pres">
      <dgm:prSet presAssocID="{27A18449-649D-421A-918D-02A1D32C6C23}" presName="root" presStyleCnt="0">
        <dgm:presLayoutVars>
          <dgm:dir/>
          <dgm:resizeHandles val="exact"/>
        </dgm:presLayoutVars>
      </dgm:prSet>
      <dgm:spPr/>
    </dgm:pt>
    <dgm:pt modelId="{71FFC7E9-787A-4C08-909E-29456D06B359}" type="pres">
      <dgm:prSet presAssocID="{B68B2516-9D40-48FC-8AD4-D71E512C1992}" presName="compNode" presStyleCnt="0"/>
      <dgm:spPr/>
    </dgm:pt>
    <dgm:pt modelId="{25362893-2818-4E54-8250-6FB512903B42}" type="pres">
      <dgm:prSet presAssocID="{B68B2516-9D40-48FC-8AD4-D71E512C1992}" presName="bgRect" presStyleLbl="bgShp" presStyleIdx="0" presStyleCnt="4"/>
      <dgm:spPr/>
    </dgm:pt>
    <dgm:pt modelId="{7676B8DB-D99C-48D0-BEAB-04A3214EB5CE}" type="pres">
      <dgm:prSet presAssocID="{B68B2516-9D40-48FC-8AD4-D71E512C19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spaper"/>
        </a:ext>
      </dgm:extLst>
    </dgm:pt>
    <dgm:pt modelId="{B24FF969-7364-4CFB-91FE-A7A58391BF37}" type="pres">
      <dgm:prSet presAssocID="{B68B2516-9D40-48FC-8AD4-D71E512C1992}" presName="spaceRect" presStyleCnt="0"/>
      <dgm:spPr/>
    </dgm:pt>
    <dgm:pt modelId="{72B177CB-BA98-46E3-9AE5-15921D13C2E4}" type="pres">
      <dgm:prSet presAssocID="{B68B2516-9D40-48FC-8AD4-D71E512C1992}" presName="parTx" presStyleLbl="revTx" presStyleIdx="0" presStyleCnt="4">
        <dgm:presLayoutVars>
          <dgm:chMax val="0"/>
          <dgm:chPref val="0"/>
        </dgm:presLayoutVars>
      </dgm:prSet>
      <dgm:spPr/>
    </dgm:pt>
    <dgm:pt modelId="{E2FC54C3-EB86-4378-A5C9-E5A254FE61E4}" type="pres">
      <dgm:prSet presAssocID="{2F4A6712-6133-4808-82B0-57329BAB1DE6}" presName="sibTrans" presStyleCnt="0"/>
      <dgm:spPr/>
    </dgm:pt>
    <dgm:pt modelId="{8D0761CF-D432-4650-8228-9267F1AE13F7}" type="pres">
      <dgm:prSet presAssocID="{120416BE-FF47-40A8-AED3-8C7199F5B044}" presName="compNode" presStyleCnt="0"/>
      <dgm:spPr/>
    </dgm:pt>
    <dgm:pt modelId="{74770C6F-6DD2-4840-96DB-B3A43D155400}" type="pres">
      <dgm:prSet presAssocID="{120416BE-FF47-40A8-AED3-8C7199F5B044}" presName="bgRect" presStyleLbl="bgShp" presStyleIdx="1" presStyleCnt="4"/>
      <dgm:spPr/>
    </dgm:pt>
    <dgm:pt modelId="{F88B0855-871D-408E-B9FD-052F5146F70D}" type="pres">
      <dgm:prSet presAssocID="{120416BE-FF47-40A8-AED3-8C7199F5B0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E1B330DD-0D93-43E3-B794-0F31488DE4EA}" type="pres">
      <dgm:prSet presAssocID="{120416BE-FF47-40A8-AED3-8C7199F5B044}" presName="spaceRect" presStyleCnt="0"/>
      <dgm:spPr/>
    </dgm:pt>
    <dgm:pt modelId="{1C4723C9-D274-451F-93B7-FF35549A1587}" type="pres">
      <dgm:prSet presAssocID="{120416BE-FF47-40A8-AED3-8C7199F5B044}" presName="parTx" presStyleLbl="revTx" presStyleIdx="1" presStyleCnt="4">
        <dgm:presLayoutVars>
          <dgm:chMax val="0"/>
          <dgm:chPref val="0"/>
        </dgm:presLayoutVars>
      </dgm:prSet>
      <dgm:spPr/>
    </dgm:pt>
    <dgm:pt modelId="{8FC72ED4-A398-40EC-BA5D-2D2B49AD182D}" type="pres">
      <dgm:prSet presAssocID="{90137BED-F9A2-4CC3-B0CD-97C77B282A85}" presName="sibTrans" presStyleCnt="0"/>
      <dgm:spPr/>
    </dgm:pt>
    <dgm:pt modelId="{80A87AE2-BC07-41F4-B55F-F66D35286809}" type="pres">
      <dgm:prSet presAssocID="{AF60161F-7004-4350-86ED-0CB4B4693BBE}" presName="compNode" presStyleCnt="0"/>
      <dgm:spPr/>
    </dgm:pt>
    <dgm:pt modelId="{CAA1F044-8DF5-4647-A80D-9A2FA275FF57}" type="pres">
      <dgm:prSet presAssocID="{AF60161F-7004-4350-86ED-0CB4B4693BBE}" presName="bgRect" presStyleLbl="bgShp" presStyleIdx="2" presStyleCnt="4"/>
      <dgm:spPr/>
    </dgm:pt>
    <dgm:pt modelId="{DA10C37F-0FE7-4F17-AB87-7A526A002D83}" type="pres">
      <dgm:prSet presAssocID="{AF60161F-7004-4350-86ED-0CB4B4693B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ler"/>
        </a:ext>
      </dgm:extLst>
    </dgm:pt>
    <dgm:pt modelId="{98E51741-6F11-4A2E-A268-9E486F1191C2}" type="pres">
      <dgm:prSet presAssocID="{AF60161F-7004-4350-86ED-0CB4B4693BBE}" presName="spaceRect" presStyleCnt="0"/>
      <dgm:spPr/>
    </dgm:pt>
    <dgm:pt modelId="{C522566B-C229-4233-B221-B553A71F8227}" type="pres">
      <dgm:prSet presAssocID="{AF60161F-7004-4350-86ED-0CB4B4693BBE}" presName="parTx" presStyleLbl="revTx" presStyleIdx="2" presStyleCnt="4">
        <dgm:presLayoutVars>
          <dgm:chMax val="0"/>
          <dgm:chPref val="0"/>
        </dgm:presLayoutVars>
      </dgm:prSet>
      <dgm:spPr/>
    </dgm:pt>
    <dgm:pt modelId="{4641266A-84C2-4DA0-9F13-C5C44DE054B9}" type="pres">
      <dgm:prSet presAssocID="{0C12B401-F0CF-4FDB-80E2-8B5FA68C2555}" presName="sibTrans" presStyleCnt="0"/>
      <dgm:spPr/>
    </dgm:pt>
    <dgm:pt modelId="{17A2A87B-0BDD-46EA-9297-98C93D92BB36}" type="pres">
      <dgm:prSet presAssocID="{3E273CF0-8375-4D42-B79F-6663AD370F3C}" presName="compNode" presStyleCnt="0"/>
      <dgm:spPr/>
    </dgm:pt>
    <dgm:pt modelId="{5E01F08B-E888-469F-8363-2602160CE1FC}" type="pres">
      <dgm:prSet presAssocID="{3E273CF0-8375-4D42-B79F-6663AD370F3C}" presName="bgRect" presStyleLbl="bgShp" presStyleIdx="3" presStyleCnt="4"/>
      <dgm:spPr/>
    </dgm:pt>
    <dgm:pt modelId="{F9C1D188-0261-4534-882E-8BF3379ACE5B}" type="pres">
      <dgm:prSet presAssocID="{3E273CF0-8375-4D42-B79F-6663AD370F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E6F7EB3D-6A48-41C4-9714-01CA864C3B23}" type="pres">
      <dgm:prSet presAssocID="{3E273CF0-8375-4D42-B79F-6663AD370F3C}" presName="spaceRect" presStyleCnt="0"/>
      <dgm:spPr/>
    </dgm:pt>
    <dgm:pt modelId="{BEFF8BA3-9D8C-4598-8CC9-043A2D1F15EB}" type="pres">
      <dgm:prSet presAssocID="{3E273CF0-8375-4D42-B79F-6663AD370F3C}" presName="parTx" presStyleLbl="revTx" presStyleIdx="3" presStyleCnt="4">
        <dgm:presLayoutVars>
          <dgm:chMax val="0"/>
          <dgm:chPref val="0"/>
        </dgm:presLayoutVars>
      </dgm:prSet>
      <dgm:spPr/>
    </dgm:pt>
  </dgm:ptLst>
  <dgm:cxnLst>
    <dgm:cxn modelId="{C2E1D54A-2A89-489E-9279-69794E0BD16C}" type="presOf" srcId="{B68B2516-9D40-48FC-8AD4-D71E512C1992}" destId="{72B177CB-BA98-46E3-9AE5-15921D13C2E4}" srcOrd="0" destOrd="0" presId="urn:microsoft.com/office/officeart/2018/2/layout/IconVerticalSolidList"/>
    <dgm:cxn modelId="{A73B557D-4280-4AF2-8A71-AE5EB3032469}" type="presOf" srcId="{27A18449-649D-421A-918D-02A1D32C6C23}" destId="{2C0DBD9B-AF74-441E-BFEB-E9AA91B0A336}" srcOrd="0" destOrd="0" presId="urn:microsoft.com/office/officeart/2018/2/layout/IconVerticalSolidList"/>
    <dgm:cxn modelId="{5346BC96-C7A8-4943-9E7C-AD188C1FB023}" srcId="{27A18449-649D-421A-918D-02A1D32C6C23}" destId="{B68B2516-9D40-48FC-8AD4-D71E512C1992}" srcOrd="0" destOrd="0" parTransId="{496E5218-D1CE-4536-B4B3-AC40645A70A0}" sibTransId="{2F4A6712-6133-4808-82B0-57329BAB1DE6}"/>
    <dgm:cxn modelId="{5464C8AB-DF38-439B-8DF8-AAC5254F2826}" srcId="{27A18449-649D-421A-918D-02A1D32C6C23}" destId="{120416BE-FF47-40A8-AED3-8C7199F5B044}" srcOrd="1" destOrd="0" parTransId="{1BDBB821-63B8-4A0A-B5FB-AFC2286B7099}" sibTransId="{90137BED-F9A2-4CC3-B0CD-97C77B282A85}"/>
    <dgm:cxn modelId="{98DB91BE-2FD0-4B92-AF63-51CA95B58648}" srcId="{27A18449-649D-421A-918D-02A1D32C6C23}" destId="{3E273CF0-8375-4D42-B79F-6663AD370F3C}" srcOrd="3" destOrd="0" parTransId="{6275E353-4A52-453C-BB6E-0C799A09B6C1}" sibTransId="{9A3A0655-A264-46D2-9D33-206AF04DFC81}"/>
    <dgm:cxn modelId="{762C40C9-9157-4293-A83E-DA5684ECDA66}" srcId="{27A18449-649D-421A-918D-02A1D32C6C23}" destId="{AF60161F-7004-4350-86ED-0CB4B4693BBE}" srcOrd="2" destOrd="0" parTransId="{D9EC535D-291F-4FE2-B83A-88E856C3D570}" sibTransId="{0C12B401-F0CF-4FDB-80E2-8B5FA68C2555}"/>
    <dgm:cxn modelId="{FB6585D3-1633-48E9-A45E-7DAA42642A88}" type="presOf" srcId="{120416BE-FF47-40A8-AED3-8C7199F5B044}" destId="{1C4723C9-D274-451F-93B7-FF35549A1587}" srcOrd="0" destOrd="0" presId="urn:microsoft.com/office/officeart/2018/2/layout/IconVerticalSolidList"/>
    <dgm:cxn modelId="{A325B7DE-E96D-40A7-AF55-62DECB487735}" type="presOf" srcId="{3E273CF0-8375-4D42-B79F-6663AD370F3C}" destId="{BEFF8BA3-9D8C-4598-8CC9-043A2D1F15EB}" srcOrd="0" destOrd="0" presId="urn:microsoft.com/office/officeart/2018/2/layout/IconVerticalSolidList"/>
    <dgm:cxn modelId="{1B2A5AEB-79A8-4793-9AA0-7ABF7C51A2B0}" type="presOf" srcId="{AF60161F-7004-4350-86ED-0CB4B4693BBE}" destId="{C522566B-C229-4233-B221-B553A71F8227}" srcOrd="0" destOrd="0" presId="urn:microsoft.com/office/officeart/2018/2/layout/IconVerticalSolidList"/>
    <dgm:cxn modelId="{24A3AC8E-DB9B-43DA-A72C-8BF9B49A35EC}" type="presParOf" srcId="{2C0DBD9B-AF74-441E-BFEB-E9AA91B0A336}" destId="{71FFC7E9-787A-4C08-909E-29456D06B359}" srcOrd="0" destOrd="0" presId="urn:microsoft.com/office/officeart/2018/2/layout/IconVerticalSolidList"/>
    <dgm:cxn modelId="{033A5EC1-7987-466A-894A-A97136A16BD9}" type="presParOf" srcId="{71FFC7E9-787A-4C08-909E-29456D06B359}" destId="{25362893-2818-4E54-8250-6FB512903B42}" srcOrd="0" destOrd="0" presId="urn:microsoft.com/office/officeart/2018/2/layout/IconVerticalSolidList"/>
    <dgm:cxn modelId="{E6CC029C-6C63-4ABF-AEB7-FE1F4725FB69}" type="presParOf" srcId="{71FFC7E9-787A-4C08-909E-29456D06B359}" destId="{7676B8DB-D99C-48D0-BEAB-04A3214EB5CE}" srcOrd="1" destOrd="0" presId="urn:microsoft.com/office/officeart/2018/2/layout/IconVerticalSolidList"/>
    <dgm:cxn modelId="{19C07FCA-66AE-4EED-B374-1D7221F0DB43}" type="presParOf" srcId="{71FFC7E9-787A-4C08-909E-29456D06B359}" destId="{B24FF969-7364-4CFB-91FE-A7A58391BF37}" srcOrd="2" destOrd="0" presId="urn:microsoft.com/office/officeart/2018/2/layout/IconVerticalSolidList"/>
    <dgm:cxn modelId="{36D058E1-47B1-4711-9EC7-FEB11EC4067A}" type="presParOf" srcId="{71FFC7E9-787A-4C08-909E-29456D06B359}" destId="{72B177CB-BA98-46E3-9AE5-15921D13C2E4}" srcOrd="3" destOrd="0" presId="urn:microsoft.com/office/officeart/2018/2/layout/IconVerticalSolidList"/>
    <dgm:cxn modelId="{1A103B05-CEB8-442D-8006-10B1F012139E}" type="presParOf" srcId="{2C0DBD9B-AF74-441E-BFEB-E9AA91B0A336}" destId="{E2FC54C3-EB86-4378-A5C9-E5A254FE61E4}" srcOrd="1" destOrd="0" presId="urn:microsoft.com/office/officeart/2018/2/layout/IconVerticalSolidList"/>
    <dgm:cxn modelId="{2F1259E2-3041-484C-A45E-DB8E19CEC626}" type="presParOf" srcId="{2C0DBD9B-AF74-441E-BFEB-E9AA91B0A336}" destId="{8D0761CF-D432-4650-8228-9267F1AE13F7}" srcOrd="2" destOrd="0" presId="urn:microsoft.com/office/officeart/2018/2/layout/IconVerticalSolidList"/>
    <dgm:cxn modelId="{A6F869CB-0EA0-426B-898C-759E0B759879}" type="presParOf" srcId="{8D0761CF-D432-4650-8228-9267F1AE13F7}" destId="{74770C6F-6DD2-4840-96DB-B3A43D155400}" srcOrd="0" destOrd="0" presId="urn:microsoft.com/office/officeart/2018/2/layout/IconVerticalSolidList"/>
    <dgm:cxn modelId="{744B5EA1-835F-466F-8CD7-93A96C6C5A07}" type="presParOf" srcId="{8D0761CF-D432-4650-8228-9267F1AE13F7}" destId="{F88B0855-871D-408E-B9FD-052F5146F70D}" srcOrd="1" destOrd="0" presId="urn:microsoft.com/office/officeart/2018/2/layout/IconVerticalSolidList"/>
    <dgm:cxn modelId="{C6939D40-A3ED-4D6C-9363-24D06B261F25}" type="presParOf" srcId="{8D0761CF-D432-4650-8228-9267F1AE13F7}" destId="{E1B330DD-0D93-43E3-B794-0F31488DE4EA}" srcOrd="2" destOrd="0" presId="urn:microsoft.com/office/officeart/2018/2/layout/IconVerticalSolidList"/>
    <dgm:cxn modelId="{12143B66-03FA-4800-85D6-032484465842}" type="presParOf" srcId="{8D0761CF-D432-4650-8228-9267F1AE13F7}" destId="{1C4723C9-D274-451F-93B7-FF35549A1587}" srcOrd="3" destOrd="0" presId="urn:microsoft.com/office/officeart/2018/2/layout/IconVerticalSolidList"/>
    <dgm:cxn modelId="{8FEF25A7-D61C-443A-8555-B5A5B0C0888B}" type="presParOf" srcId="{2C0DBD9B-AF74-441E-BFEB-E9AA91B0A336}" destId="{8FC72ED4-A398-40EC-BA5D-2D2B49AD182D}" srcOrd="3" destOrd="0" presId="urn:microsoft.com/office/officeart/2018/2/layout/IconVerticalSolidList"/>
    <dgm:cxn modelId="{F3633CE9-95D7-4885-BEF3-360F9422F319}" type="presParOf" srcId="{2C0DBD9B-AF74-441E-BFEB-E9AA91B0A336}" destId="{80A87AE2-BC07-41F4-B55F-F66D35286809}" srcOrd="4" destOrd="0" presId="urn:microsoft.com/office/officeart/2018/2/layout/IconVerticalSolidList"/>
    <dgm:cxn modelId="{E152D049-F4C7-46FB-BF58-08A44F520744}" type="presParOf" srcId="{80A87AE2-BC07-41F4-B55F-F66D35286809}" destId="{CAA1F044-8DF5-4647-A80D-9A2FA275FF57}" srcOrd="0" destOrd="0" presId="urn:microsoft.com/office/officeart/2018/2/layout/IconVerticalSolidList"/>
    <dgm:cxn modelId="{0C006BBF-1305-485A-8876-F27465BE6ED1}" type="presParOf" srcId="{80A87AE2-BC07-41F4-B55F-F66D35286809}" destId="{DA10C37F-0FE7-4F17-AB87-7A526A002D83}" srcOrd="1" destOrd="0" presId="urn:microsoft.com/office/officeart/2018/2/layout/IconVerticalSolidList"/>
    <dgm:cxn modelId="{F96654A2-7D0E-4486-B110-C39716AFA0F0}" type="presParOf" srcId="{80A87AE2-BC07-41F4-B55F-F66D35286809}" destId="{98E51741-6F11-4A2E-A268-9E486F1191C2}" srcOrd="2" destOrd="0" presId="urn:microsoft.com/office/officeart/2018/2/layout/IconVerticalSolidList"/>
    <dgm:cxn modelId="{6340BBD2-C39B-4FE0-99AA-B3153337A8E5}" type="presParOf" srcId="{80A87AE2-BC07-41F4-B55F-F66D35286809}" destId="{C522566B-C229-4233-B221-B553A71F8227}" srcOrd="3" destOrd="0" presId="urn:microsoft.com/office/officeart/2018/2/layout/IconVerticalSolidList"/>
    <dgm:cxn modelId="{1ACE839A-1DA6-4866-B922-9EE87766A2F1}" type="presParOf" srcId="{2C0DBD9B-AF74-441E-BFEB-E9AA91B0A336}" destId="{4641266A-84C2-4DA0-9F13-C5C44DE054B9}" srcOrd="5" destOrd="0" presId="urn:microsoft.com/office/officeart/2018/2/layout/IconVerticalSolidList"/>
    <dgm:cxn modelId="{E293D729-4B10-4B94-9514-B3D809E24775}" type="presParOf" srcId="{2C0DBD9B-AF74-441E-BFEB-E9AA91B0A336}" destId="{17A2A87B-0BDD-46EA-9297-98C93D92BB36}" srcOrd="6" destOrd="0" presId="urn:microsoft.com/office/officeart/2018/2/layout/IconVerticalSolidList"/>
    <dgm:cxn modelId="{691A1487-1DDE-4C6A-B824-E765E1A4BC1A}" type="presParOf" srcId="{17A2A87B-0BDD-46EA-9297-98C93D92BB36}" destId="{5E01F08B-E888-469F-8363-2602160CE1FC}" srcOrd="0" destOrd="0" presId="urn:microsoft.com/office/officeart/2018/2/layout/IconVerticalSolidList"/>
    <dgm:cxn modelId="{C01566F5-434C-4D19-9A17-64B00D1543BE}" type="presParOf" srcId="{17A2A87B-0BDD-46EA-9297-98C93D92BB36}" destId="{F9C1D188-0261-4534-882E-8BF3379ACE5B}" srcOrd="1" destOrd="0" presId="urn:microsoft.com/office/officeart/2018/2/layout/IconVerticalSolidList"/>
    <dgm:cxn modelId="{5908E920-A97F-4C90-878D-63DDE0A85406}" type="presParOf" srcId="{17A2A87B-0BDD-46EA-9297-98C93D92BB36}" destId="{E6F7EB3D-6A48-41C4-9714-01CA864C3B23}" srcOrd="2" destOrd="0" presId="urn:microsoft.com/office/officeart/2018/2/layout/IconVerticalSolidList"/>
    <dgm:cxn modelId="{1D1CA7D4-DE78-4869-9EE0-856ED18B1063}" type="presParOf" srcId="{17A2A87B-0BDD-46EA-9297-98C93D92BB36}" destId="{BEFF8BA3-9D8C-4598-8CC9-043A2D1F15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9BB97-BE38-4650-92BA-46E311CA24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E051B15-CAB7-449C-8845-8A65185E72C6}">
      <dgm:prSet/>
      <dgm:spPr/>
      <dgm:t>
        <a:bodyPr/>
        <a:lstStyle/>
        <a:p>
          <a:pPr>
            <a:lnSpc>
              <a:spcPct val="100000"/>
            </a:lnSpc>
          </a:pPr>
          <a:r>
            <a:rPr lang="en-US" b="1"/>
            <a:t>Data Scarcity</a:t>
          </a:r>
          <a:r>
            <a:rPr lang="en-US"/>
            <a:t>: Certain domains face challenges in obtaining sufficient high-quality data due to limited availability and incomplete information.</a:t>
          </a:r>
        </a:p>
      </dgm:t>
    </dgm:pt>
    <dgm:pt modelId="{B740EFEA-1CB5-4624-A86D-0D732B1CFEC7}" type="parTrans" cxnId="{02090870-AC52-4806-A0CE-A84E50C3B878}">
      <dgm:prSet/>
      <dgm:spPr/>
      <dgm:t>
        <a:bodyPr/>
        <a:lstStyle/>
        <a:p>
          <a:endParaRPr lang="en-US"/>
        </a:p>
      </dgm:t>
    </dgm:pt>
    <dgm:pt modelId="{80D82F95-160E-4612-B188-CD2554333C75}" type="sibTrans" cxnId="{02090870-AC52-4806-A0CE-A84E50C3B878}">
      <dgm:prSet/>
      <dgm:spPr/>
      <dgm:t>
        <a:bodyPr/>
        <a:lstStyle/>
        <a:p>
          <a:endParaRPr lang="en-US"/>
        </a:p>
      </dgm:t>
    </dgm:pt>
    <dgm:pt modelId="{346EB662-C347-4A57-87E1-009EB2D985D2}">
      <dgm:prSet/>
      <dgm:spPr/>
      <dgm:t>
        <a:bodyPr/>
        <a:lstStyle/>
        <a:p>
          <a:pPr>
            <a:lnSpc>
              <a:spcPct val="100000"/>
            </a:lnSpc>
          </a:pPr>
          <a:r>
            <a:rPr lang="en-US" b="1"/>
            <a:t>Cost of Data Collection</a:t>
          </a:r>
          <a:r>
            <a:rPr lang="en-US"/>
            <a:t>: Gathering and storing large datasets, especially sensitive information, can be prohibitively expensive.</a:t>
          </a:r>
        </a:p>
      </dgm:t>
    </dgm:pt>
    <dgm:pt modelId="{24137F31-0DDE-419D-B247-5506733AA19E}" type="parTrans" cxnId="{5344FBEA-7DA7-4A7E-8995-752C29E07AD4}">
      <dgm:prSet/>
      <dgm:spPr/>
      <dgm:t>
        <a:bodyPr/>
        <a:lstStyle/>
        <a:p>
          <a:endParaRPr lang="en-US"/>
        </a:p>
      </dgm:t>
    </dgm:pt>
    <dgm:pt modelId="{B5A5405E-D87B-4EF9-9C94-B4561481C7C3}" type="sibTrans" cxnId="{5344FBEA-7DA7-4A7E-8995-752C29E07AD4}">
      <dgm:prSet/>
      <dgm:spPr/>
      <dgm:t>
        <a:bodyPr/>
        <a:lstStyle/>
        <a:p>
          <a:endParaRPr lang="en-US"/>
        </a:p>
      </dgm:t>
    </dgm:pt>
    <dgm:pt modelId="{7F132AB0-5017-43A5-AEA5-FEFF480AEC72}">
      <dgm:prSet/>
      <dgm:spPr/>
      <dgm:t>
        <a:bodyPr/>
        <a:lstStyle/>
        <a:p>
          <a:pPr>
            <a:lnSpc>
              <a:spcPct val="100000"/>
            </a:lnSpc>
          </a:pPr>
          <a:r>
            <a:rPr lang="en-US" b="1"/>
            <a:t>Privacy Concerns</a:t>
          </a:r>
          <a:r>
            <a:rPr lang="en-US"/>
            <a:t>: Use of real-world datasets in AI raises significant privacy issues, necessitating robust protection measures.</a:t>
          </a:r>
        </a:p>
      </dgm:t>
    </dgm:pt>
    <dgm:pt modelId="{46451E47-573C-4F96-9883-F97AFB5C6E8E}" type="parTrans" cxnId="{082C8331-5D96-4CE2-A8EF-D2D4C0F211A6}">
      <dgm:prSet/>
      <dgm:spPr/>
      <dgm:t>
        <a:bodyPr/>
        <a:lstStyle/>
        <a:p>
          <a:endParaRPr lang="en-US"/>
        </a:p>
      </dgm:t>
    </dgm:pt>
    <dgm:pt modelId="{53512CCA-3F8A-47E2-BEC7-AD44B7544876}" type="sibTrans" cxnId="{082C8331-5D96-4CE2-A8EF-D2D4C0F211A6}">
      <dgm:prSet/>
      <dgm:spPr/>
      <dgm:t>
        <a:bodyPr/>
        <a:lstStyle/>
        <a:p>
          <a:endParaRPr lang="en-US"/>
        </a:p>
      </dgm:t>
    </dgm:pt>
    <dgm:pt modelId="{B1A63832-B609-4163-A92A-B5335830F2AE}" type="pres">
      <dgm:prSet presAssocID="{1BB9BB97-BE38-4650-92BA-46E311CA245F}" presName="root" presStyleCnt="0">
        <dgm:presLayoutVars>
          <dgm:dir/>
          <dgm:resizeHandles val="exact"/>
        </dgm:presLayoutVars>
      </dgm:prSet>
      <dgm:spPr/>
    </dgm:pt>
    <dgm:pt modelId="{5CED10D6-B9D2-42E4-A2AD-9E11C925CEEA}" type="pres">
      <dgm:prSet presAssocID="{9E051B15-CAB7-449C-8845-8A65185E72C6}" presName="compNode" presStyleCnt="0"/>
      <dgm:spPr/>
    </dgm:pt>
    <dgm:pt modelId="{5DCF444A-62AE-4D52-B1E1-96C1DC5BFA41}" type="pres">
      <dgm:prSet presAssocID="{9E051B15-CAB7-449C-8845-8A65185E72C6}" presName="bgRect" presStyleLbl="bgShp" presStyleIdx="0" presStyleCnt="3"/>
      <dgm:spPr/>
    </dgm:pt>
    <dgm:pt modelId="{9BA4E33B-3462-47C0-BB41-05B9D22B020A}" type="pres">
      <dgm:prSet presAssocID="{9E051B15-CAB7-449C-8845-8A65185E72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0F0FD816-6104-47D2-A317-6317663B65EB}" type="pres">
      <dgm:prSet presAssocID="{9E051B15-CAB7-449C-8845-8A65185E72C6}" presName="spaceRect" presStyleCnt="0"/>
      <dgm:spPr/>
    </dgm:pt>
    <dgm:pt modelId="{F26D4A15-E984-4379-A046-5BC6E91DD8B2}" type="pres">
      <dgm:prSet presAssocID="{9E051B15-CAB7-449C-8845-8A65185E72C6}" presName="parTx" presStyleLbl="revTx" presStyleIdx="0" presStyleCnt="3">
        <dgm:presLayoutVars>
          <dgm:chMax val="0"/>
          <dgm:chPref val="0"/>
        </dgm:presLayoutVars>
      </dgm:prSet>
      <dgm:spPr/>
    </dgm:pt>
    <dgm:pt modelId="{5AECE2C6-5B14-46A2-8467-CEDE0B152263}" type="pres">
      <dgm:prSet presAssocID="{80D82F95-160E-4612-B188-CD2554333C75}" presName="sibTrans" presStyleCnt="0"/>
      <dgm:spPr/>
    </dgm:pt>
    <dgm:pt modelId="{6E753C43-096D-43CD-87A7-D4F7B58FD5D5}" type="pres">
      <dgm:prSet presAssocID="{346EB662-C347-4A57-87E1-009EB2D985D2}" presName="compNode" presStyleCnt="0"/>
      <dgm:spPr/>
    </dgm:pt>
    <dgm:pt modelId="{F5C393F8-B24F-4D6D-88D2-A46AF6CE3661}" type="pres">
      <dgm:prSet presAssocID="{346EB662-C347-4A57-87E1-009EB2D985D2}" presName="bgRect" presStyleLbl="bgShp" presStyleIdx="1" presStyleCnt="3"/>
      <dgm:spPr/>
    </dgm:pt>
    <dgm:pt modelId="{BD570784-ED95-44D5-BF63-FACA107A636C}" type="pres">
      <dgm:prSet presAssocID="{346EB662-C347-4A57-87E1-009EB2D985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36C9D7E-45AD-4FED-9D16-035F99FE7935}" type="pres">
      <dgm:prSet presAssocID="{346EB662-C347-4A57-87E1-009EB2D985D2}" presName="spaceRect" presStyleCnt="0"/>
      <dgm:spPr/>
    </dgm:pt>
    <dgm:pt modelId="{99720EFF-589A-4476-B4F3-512B1A07FE25}" type="pres">
      <dgm:prSet presAssocID="{346EB662-C347-4A57-87E1-009EB2D985D2}" presName="parTx" presStyleLbl="revTx" presStyleIdx="1" presStyleCnt="3">
        <dgm:presLayoutVars>
          <dgm:chMax val="0"/>
          <dgm:chPref val="0"/>
        </dgm:presLayoutVars>
      </dgm:prSet>
      <dgm:spPr/>
    </dgm:pt>
    <dgm:pt modelId="{5D9B14B3-7C41-4FE0-86AE-CB49E6591735}" type="pres">
      <dgm:prSet presAssocID="{B5A5405E-D87B-4EF9-9C94-B4561481C7C3}" presName="sibTrans" presStyleCnt="0"/>
      <dgm:spPr/>
    </dgm:pt>
    <dgm:pt modelId="{4F8D2F0E-50EC-426E-B43E-36735C84D282}" type="pres">
      <dgm:prSet presAssocID="{7F132AB0-5017-43A5-AEA5-FEFF480AEC72}" presName="compNode" presStyleCnt="0"/>
      <dgm:spPr/>
    </dgm:pt>
    <dgm:pt modelId="{596A1C46-6FB3-4EB5-A3D0-B3F542C3E1E2}" type="pres">
      <dgm:prSet presAssocID="{7F132AB0-5017-43A5-AEA5-FEFF480AEC72}" presName="bgRect" presStyleLbl="bgShp" presStyleIdx="2" presStyleCnt="3"/>
      <dgm:spPr/>
    </dgm:pt>
    <dgm:pt modelId="{4068127A-1C1D-4CD7-AED4-71C571093508}" type="pres">
      <dgm:prSet presAssocID="{7F132AB0-5017-43A5-AEA5-FEFF480AEC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C9652CE6-338F-4596-B8E6-1EDAC4455357}" type="pres">
      <dgm:prSet presAssocID="{7F132AB0-5017-43A5-AEA5-FEFF480AEC72}" presName="spaceRect" presStyleCnt="0"/>
      <dgm:spPr/>
    </dgm:pt>
    <dgm:pt modelId="{C388841B-5089-45FA-BE1E-10A62A991602}" type="pres">
      <dgm:prSet presAssocID="{7F132AB0-5017-43A5-AEA5-FEFF480AEC72}" presName="parTx" presStyleLbl="revTx" presStyleIdx="2" presStyleCnt="3">
        <dgm:presLayoutVars>
          <dgm:chMax val="0"/>
          <dgm:chPref val="0"/>
        </dgm:presLayoutVars>
      </dgm:prSet>
      <dgm:spPr/>
    </dgm:pt>
  </dgm:ptLst>
  <dgm:cxnLst>
    <dgm:cxn modelId="{B8864C2B-4EDB-4DE7-8F69-5A5EA5EC1098}" type="presOf" srcId="{346EB662-C347-4A57-87E1-009EB2D985D2}" destId="{99720EFF-589A-4476-B4F3-512B1A07FE25}" srcOrd="0" destOrd="0" presId="urn:microsoft.com/office/officeart/2018/2/layout/IconVerticalSolidList"/>
    <dgm:cxn modelId="{082C8331-5D96-4CE2-A8EF-D2D4C0F211A6}" srcId="{1BB9BB97-BE38-4650-92BA-46E311CA245F}" destId="{7F132AB0-5017-43A5-AEA5-FEFF480AEC72}" srcOrd="2" destOrd="0" parTransId="{46451E47-573C-4F96-9883-F97AFB5C6E8E}" sibTransId="{53512CCA-3F8A-47E2-BEC7-AD44B7544876}"/>
    <dgm:cxn modelId="{02090870-AC52-4806-A0CE-A84E50C3B878}" srcId="{1BB9BB97-BE38-4650-92BA-46E311CA245F}" destId="{9E051B15-CAB7-449C-8845-8A65185E72C6}" srcOrd="0" destOrd="0" parTransId="{B740EFEA-1CB5-4624-A86D-0D732B1CFEC7}" sibTransId="{80D82F95-160E-4612-B188-CD2554333C75}"/>
    <dgm:cxn modelId="{30D14D7F-A12C-4330-84F8-F6A62880216D}" type="presOf" srcId="{9E051B15-CAB7-449C-8845-8A65185E72C6}" destId="{F26D4A15-E984-4379-A046-5BC6E91DD8B2}" srcOrd="0" destOrd="0" presId="urn:microsoft.com/office/officeart/2018/2/layout/IconVerticalSolidList"/>
    <dgm:cxn modelId="{DFF05484-6A72-4F50-B0C1-603589F8C7A9}" type="presOf" srcId="{7F132AB0-5017-43A5-AEA5-FEFF480AEC72}" destId="{C388841B-5089-45FA-BE1E-10A62A991602}" srcOrd="0" destOrd="0" presId="urn:microsoft.com/office/officeart/2018/2/layout/IconVerticalSolidList"/>
    <dgm:cxn modelId="{552874DE-3336-43AF-8BF0-2002AA3F9953}" type="presOf" srcId="{1BB9BB97-BE38-4650-92BA-46E311CA245F}" destId="{B1A63832-B609-4163-A92A-B5335830F2AE}" srcOrd="0" destOrd="0" presId="urn:microsoft.com/office/officeart/2018/2/layout/IconVerticalSolidList"/>
    <dgm:cxn modelId="{5344FBEA-7DA7-4A7E-8995-752C29E07AD4}" srcId="{1BB9BB97-BE38-4650-92BA-46E311CA245F}" destId="{346EB662-C347-4A57-87E1-009EB2D985D2}" srcOrd="1" destOrd="0" parTransId="{24137F31-0DDE-419D-B247-5506733AA19E}" sibTransId="{B5A5405E-D87B-4EF9-9C94-B4561481C7C3}"/>
    <dgm:cxn modelId="{5F9F8DB9-5519-4251-BCBE-79E2D5DEE5F1}" type="presParOf" srcId="{B1A63832-B609-4163-A92A-B5335830F2AE}" destId="{5CED10D6-B9D2-42E4-A2AD-9E11C925CEEA}" srcOrd="0" destOrd="0" presId="urn:microsoft.com/office/officeart/2018/2/layout/IconVerticalSolidList"/>
    <dgm:cxn modelId="{3A5C0D93-BB4D-45CD-9982-77187B0544D3}" type="presParOf" srcId="{5CED10D6-B9D2-42E4-A2AD-9E11C925CEEA}" destId="{5DCF444A-62AE-4D52-B1E1-96C1DC5BFA41}" srcOrd="0" destOrd="0" presId="urn:microsoft.com/office/officeart/2018/2/layout/IconVerticalSolidList"/>
    <dgm:cxn modelId="{E13C0CBA-86C4-4913-B5E7-4F9A1580A1DA}" type="presParOf" srcId="{5CED10D6-B9D2-42E4-A2AD-9E11C925CEEA}" destId="{9BA4E33B-3462-47C0-BB41-05B9D22B020A}" srcOrd="1" destOrd="0" presId="urn:microsoft.com/office/officeart/2018/2/layout/IconVerticalSolidList"/>
    <dgm:cxn modelId="{D4A28B9E-A7D9-45EB-90F8-4EC30F075394}" type="presParOf" srcId="{5CED10D6-B9D2-42E4-A2AD-9E11C925CEEA}" destId="{0F0FD816-6104-47D2-A317-6317663B65EB}" srcOrd="2" destOrd="0" presId="urn:microsoft.com/office/officeart/2018/2/layout/IconVerticalSolidList"/>
    <dgm:cxn modelId="{6475E6F6-96BC-4FBF-B671-0E7A015772D4}" type="presParOf" srcId="{5CED10D6-B9D2-42E4-A2AD-9E11C925CEEA}" destId="{F26D4A15-E984-4379-A046-5BC6E91DD8B2}" srcOrd="3" destOrd="0" presId="urn:microsoft.com/office/officeart/2018/2/layout/IconVerticalSolidList"/>
    <dgm:cxn modelId="{8A3D6D94-85FE-4E94-9034-9FC90658B929}" type="presParOf" srcId="{B1A63832-B609-4163-A92A-B5335830F2AE}" destId="{5AECE2C6-5B14-46A2-8467-CEDE0B152263}" srcOrd="1" destOrd="0" presId="urn:microsoft.com/office/officeart/2018/2/layout/IconVerticalSolidList"/>
    <dgm:cxn modelId="{FE9E005E-7713-499B-ADAF-4F275084AB93}" type="presParOf" srcId="{B1A63832-B609-4163-A92A-B5335830F2AE}" destId="{6E753C43-096D-43CD-87A7-D4F7B58FD5D5}" srcOrd="2" destOrd="0" presId="urn:microsoft.com/office/officeart/2018/2/layout/IconVerticalSolidList"/>
    <dgm:cxn modelId="{74F4FD54-81A6-44FA-8DA8-86D144B5A67B}" type="presParOf" srcId="{6E753C43-096D-43CD-87A7-D4F7B58FD5D5}" destId="{F5C393F8-B24F-4D6D-88D2-A46AF6CE3661}" srcOrd="0" destOrd="0" presId="urn:microsoft.com/office/officeart/2018/2/layout/IconVerticalSolidList"/>
    <dgm:cxn modelId="{AA422BFE-CCC9-4C84-AE63-C8D3806EEBFC}" type="presParOf" srcId="{6E753C43-096D-43CD-87A7-D4F7B58FD5D5}" destId="{BD570784-ED95-44D5-BF63-FACA107A636C}" srcOrd="1" destOrd="0" presId="urn:microsoft.com/office/officeart/2018/2/layout/IconVerticalSolidList"/>
    <dgm:cxn modelId="{3D5E5455-D347-4360-970D-78DBEFFFC8AE}" type="presParOf" srcId="{6E753C43-096D-43CD-87A7-D4F7B58FD5D5}" destId="{B36C9D7E-45AD-4FED-9D16-035F99FE7935}" srcOrd="2" destOrd="0" presId="urn:microsoft.com/office/officeart/2018/2/layout/IconVerticalSolidList"/>
    <dgm:cxn modelId="{1D528A09-8A4D-4EF7-B77B-FD0601C5EEBD}" type="presParOf" srcId="{6E753C43-096D-43CD-87A7-D4F7B58FD5D5}" destId="{99720EFF-589A-4476-B4F3-512B1A07FE25}" srcOrd="3" destOrd="0" presId="urn:microsoft.com/office/officeart/2018/2/layout/IconVerticalSolidList"/>
    <dgm:cxn modelId="{DAD24BE7-A734-4151-8BED-89E2140FFE20}" type="presParOf" srcId="{B1A63832-B609-4163-A92A-B5335830F2AE}" destId="{5D9B14B3-7C41-4FE0-86AE-CB49E6591735}" srcOrd="3" destOrd="0" presId="urn:microsoft.com/office/officeart/2018/2/layout/IconVerticalSolidList"/>
    <dgm:cxn modelId="{B7EC7C20-091E-4C87-8C9A-81F83B4CEE1E}" type="presParOf" srcId="{B1A63832-B609-4163-A92A-B5335830F2AE}" destId="{4F8D2F0E-50EC-426E-B43E-36735C84D282}" srcOrd="4" destOrd="0" presId="urn:microsoft.com/office/officeart/2018/2/layout/IconVerticalSolidList"/>
    <dgm:cxn modelId="{26E878A0-636E-49F3-8816-2A4A4D4E2A01}" type="presParOf" srcId="{4F8D2F0E-50EC-426E-B43E-36735C84D282}" destId="{596A1C46-6FB3-4EB5-A3D0-B3F542C3E1E2}" srcOrd="0" destOrd="0" presId="urn:microsoft.com/office/officeart/2018/2/layout/IconVerticalSolidList"/>
    <dgm:cxn modelId="{FC1D7D37-A2ED-4D7E-999B-D7EAB0DFF6C2}" type="presParOf" srcId="{4F8D2F0E-50EC-426E-B43E-36735C84D282}" destId="{4068127A-1C1D-4CD7-AED4-71C571093508}" srcOrd="1" destOrd="0" presId="urn:microsoft.com/office/officeart/2018/2/layout/IconVerticalSolidList"/>
    <dgm:cxn modelId="{41F5BF31-BBCD-4A01-B91E-B884483F1A71}" type="presParOf" srcId="{4F8D2F0E-50EC-426E-B43E-36735C84D282}" destId="{C9652CE6-338F-4596-B8E6-1EDAC4455357}" srcOrd="2" destOrd="0" presId="urn:microsoft.com/office/officeart/2018/2/layout/IconVerticalSolidList"/>
    <dgm:cxn modelId="{6CC2A5A2-C615-45C4-8221-C402ABCDCCE0}" type="presParOf" srcId="{4F8D2F0E-50EC-426E-B43E-36735C84D282}" destId="{C388841B-5089-45FA-BE1E-10A62A99160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8CB48E-98F2-46BD-BED4-265F56A19FB1}"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FB74E-6852-4BE5-8470-76005201B2A8}">
      <dgm:prSet/>
      <dgm:spPr/>
      <dgm:t>
        <a:bodyPr/>
        <a:lstStyle/>
        <a:p>
          <a:r>
            <a:rPr lang="en-US" dirty="0"/>
            <a:t>Synthetic data, while promising, poses risks of being too similar to real data, as seen in incidents like unauthorized use of voice data.</a:t>
          </a:r>
        </a:p>
      </dgm:t>
    </dgm:pt>
    <dgm:pt modelId="{97A2A7E1-61B1-46A4-8FDA-A4FCE65FD8A6}" type="parTrans" cxnId="{B7C91CE8-3BD8-4A9C-B161-B4B9013E7410}">
      <dgm:prSet/>
      <dgm:spPr/>
      <dgm:t>
        <a:bodyPr/>
        <a:lstStyle/>
        <a:p>
          <a:endParaRPr lang="en-US"/>
        </a:p>
      </dgm:t>
    </dgm:pt>
    <dgm:pt modelId="{E82BE963-571A-4B47-A060-C0E39A2BD14F}" type="sibTrans" cxnId="{B7C91CE8-3BD8-4A9C-B161-B4B9013E7410}">
      <dgm:prSet/>
      <dgm:spPr/>
      <dgm:t>
        <a:bodyPr/>
        <a:lstStyle/>
        <a:p>
          <a:endParaRPr lang="en-US"/>
        </a:p>
      </dgm:t>
    </dgm:pt>
    <dgm:pt modelId="{9192A10D-B86F-420F-8FBB-094A280F488D}">
      <dgm:prSet/>
      <dgm:spPr/>
      <dgm:t>
        <a:bodyPr/>
        <a:lstStyle/>
        <a:p>
          <a:r>
            <a:rPr lang="en-US" dirty="0"/>
            <a:t>Example: Unauthorized use of Scarlett Johansson's voice highlighted </a:t>
          </a:r>
          <a:r>
            <a:rPr lang="en-US" b="1" dirty="0"/>
            <a:t>ethical</a:t>
          </a:r>
          <a:r>
            <a:rPr lang="en-US" dirty="0"/>
            <a:t> and </a:t>
          </a:r>
          <a:r>
            <a:rPr lang="en-US" b="1" dirty="0"/>
            <a:t>privacy concerns</a:t>
          </a:r>
          <a:r>
            <a:rPr lang="en-US" dirty="0"/>
            <a:t>.</a:t>
          </a:r>
        </a:p>
      </dgm:t>
    </dgm:pt>
    <dgm:pt modelId="{29779597-B2AD-43EE-B8B5-A4BE7E15A94A}" type="parTrans" cxnId="{694D28D0-6540-4528-BDE1-AF19B580930E}">
      <dgm:prSet/>
      <dgm:spPr/>
      <dgm:t>
        <a:bodyPr/>
        <a:lstStyle/>
        <a:p>
          <a:endParaRPr lang="en-US"/>
        </a:p>
      </dgm:t>
    </dgm:pt>
    <dgm:pt modelId="{4F37E443-6221-437A-B793-37266F228073}" type="sibTrans" cxnId="{694D28D0-6540-4528-BDE1-AF19B580930E}">
      <dgm:prSet/>
      <dgm:spPr/>
      <dgm:t>
        <a:bodyPr/>
        <a:lstStyle/>
        <a:p>
          <a:endParaRPr lang="en-US"/>
        </a:p>
      </dgm:t>
    </dgm:pt>
    <dgm:pt modelId="{E95477E0-A186-45CD-8FD6-F6E9511F2C9C}" type="pres">
      <dgm:prSet presAssocID="{2F8CB48E-98F2-46BD-BED4-265F56A19FB1}" presName="root" presStyleCnt="0">
        <dgm:presLayoutVars>
          <dgm:dir/>
          <dgm:resizeHandles val="exact"/>
        </dgm:presLayoutVars>
      </dgm:prSet>
      <dgm:spPr/>
    </dgm:pt>
    <dgm:pt modelId="{FBC49B5E-7368-478D-831D-4A42BEE3A382}" type="pres">
      <dgm:prSet presAssocID="{2F8CB48E-98F2-46BD-BED4-265F56A19FB1}" presName="container" presStyleCnt="0">
        <dgm:presLayoutVars>
          <dgm:dir/>
          <dgm:resizeHandles val="exact"/>
        </dgm:presLayoutVars>
      </dgm:prSet>
      <dgm:spPr/>
    </dgm:pt>
    <dgm:pt modelId="{A4EEA596-86A3-46AB-80B2-AF67685280A4}" type="pres">
      <dgm:prSet presAssocID="{BC9FB74E-6852-4BE5-8470-76005201B2A8}" presName="compNode" presStyleCnt="0"/>
      <dgm:spPr/>
    </dgm:pt>
    <dgm:pt modelId="{3014F001-5567-4855-924E-1C6A95C7C923}" type="pres">
      <dgm:prSet presAssocID="{BC9FB74E-6852-4BE5-8470-76005201B2A8}" presName="iconBgRect" presStyleLbl="bgShp" presStyleIdx="0" presStyleCnt="2"/>
      <dgm:spPr/>
    </dgm:pt>
    <dgm:pt modelId="{1B402995-877C-4667-B118-738CB2B7734B}" type="pres">
      <dgm:prSet presAssocID="{BC9FB74E-6852-4BE5-8470-76005201B2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 Print"/>
        </a:ext>
      </dgm:extLst>
    </dgm:pt>
    <dgm:pt modelId="{7FAD421D-4CEA-4F65-8F34-1B6366ABB2D2}" type="pres">
      <dgm:prSet presAssocID="{BC9FB74E-6852-4BE5-8470-76005201B2A8}" presName="spaceRect" presStyleCnt="0"/>
      <dgm:spPr/>
    </dgm:pt>
    <dgm:pt modelId="{D57AFDCC-A420-4157-B033-96B91C09D732}" type="pres">
      <dgm:prSet presAssocID="{BC9FB74E-6852-4BE5-8470-76005201B2A8}" presName="textRect" presStyleLbl="revTx" presStyleIdx="0" presStyleCnt="2">
        <dgm:presLayoutVars>
          <dgm:chMax val="1"/>
          <dgm:chPref val="1"/>
        </dgm:presLayoutVars>
      </dgm:prSet>
      <dgm:spPr/>
    </dgm:pt>
    <dgm:pt modelId="{490A4B10-D895-48DB-9ADD-8941487A5AD6}" type="pres">
      <dgm:prSet presAssocID="{E82BE963-571A-4B47-A060-C0E39A2BD14F}" presName="sibTrans" presStyleLbl="sibTrans2D1" presStyleIdx="0" presStyleCnt="0"/>
      <dgm:spPr/>
    </dgm:pt>
    <dgm:pt modelId="{CD3E8FCA-9C81-4A10-B77F-470BB49E99FE}" type="pres">
      <dgm:prSet presAssocID="{9192A10D-B86F-420F-8FBB-094A280F488D}" presName="compNode" presStyleCnt="0"/>
      <dgm:spPr/>
    </dgm:pt>
    <dgm:pt modelId="{E37E0D11-3BA8-42DE-9EAA-63EDD080AAD3}" type="pres">
      <dgm:prSet presAssocID="{9192A10D-B86F-420F-8FBB-094A280F488D}" presName="iconBgRect" presStyleLbl="bgShp" presStyleIdx="1" presStyleCnt="2"/>
      <dgm:spPr/>
    </dgm:pt>
    <dgm:pt modelId="{E8B2EC02-4291-4470-88B9-63783DDFF119}" type="pres">
      <dgm:prSet presAssocID="{9192A10D-B86F-420F-8FBB-094A280F48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34A6BDD8-E5F1-442F-9FBB-6CB90582FDA1}" type="pres">
      <dgm:prSet presAssocID="{9192A10D-B86F-420F-8FBB-094A280F488D}" presName="spaceRect" presStyleCnt="0"/>
      <dgm:spPr/>
    </dgm:pt>
    <dgm:pt modelId="{0CDDB61B-AED2-4F64-96D4-9EE4419C656C}" type="pres">
      <dgm:prSet presAssocID="{9192A10D-B86F-420F-8FBB-094A280F488D}" presName="textRect" presStyleLbl="revTx" presStyleIdx="1" presStyleCnt="2">
        <dgm:presLayoutVars>
          <dgm:chMax val="1"/>
          <dgm:chPref val="1"/>
        </dgm:presLayoutVars>
      </dgm:prSet>
      <dgm:spPr/>
    </dgm:pt>
  </dgm:ptLst>
  <dgm:cxnLst>
    <dgm:cxn modelId="{BC0DD212-C0FE-48EB-9E94-7F9134933E34}" type="presOf" srcId="{E82BE963-571A-4B47-A060-C0E39A2BD14F}" destId="{490A4B10-D895-48DB-9ADD-8941487A5AD6}" srcOrd="0" destOrd="0" presId="urn:microsoft.com/office/officeart/2018/2/layout/IconCircleList"/>
    <dgm:cxn modelId="{95D0D25F-0F86-40A5-AF00-27007443BE57}" type="presOf" srcId="{BC9FB74E-6852-4BE5-8470-76005201B2A8}" destId="{D57AFDCC-A420-4157-B033-96B91C09D732}" srcOrd="0" destOrd="0" presId="urn:microsoft.com/office/officeart/2018/2/layout/IconCircleList"/>
    <dgm:cxn modelId="{CCBB4862-6348-4809-BC63-BE56A91FF8B0}" type="presOf" srcId="{2F8CB48E-98F2-46BD-BED4-265F56A19FB1}" destId="{E95477E0-A186-45CD-8FD6-F6E9511F2C9C}" srcOrd="0" destOrd="0" presId="urn:microsoft.com/office/officeart/2018/2/layout/IconCircleList"/>
    <dgm:cxn modelId="{246DAD80-EEE6-48BE-855D-7C7B5E99E6F0}" type="presOf" srcId="{9192A10D-B86F-420F-8FBB-094A280F488D}" destId="{0CDDB61B-AED2-4F64-96D4-9EE4419C656C}" srcOrd="0" destOrd="0" presId="urn:microsoft.com/office/officeart/2018/2/layout/IconCircleList"/>
    <dgm:cxn modelId="{694D28D0-6540-4528-BDE1-AF19B580930E}" srcId="{2F8CB48E-98F2-46BD-BED4-265F56A19FB1}" destId="{9192A10D-B86F-420F-8FBB-094A280F488D}" srcOrd="1" destOrd="0" parTransId="{29779597-B2AD-43EE-B8B5-A4BE7E15A94A}" sibTransId="{4F37E443-6221-437A-B793-37266F228073}"/>
    <dgm:cxn modelId="{B7C91CE8-3BD8-4A9C-B161-B4B9013E7410}" srcId="{2F8CB48E-98F2-46BD-BED4-265F56A19FB1}" destId="{BC9FB74E-6852-4BE5-8470-76005201B2A8}" srcOrd="0" destOrd="0" parTransId="{97A2A7E1-61B1-46A4-8FDA-A4FCE65FD8A6}" sibTransId="{E82BE963-571A-4B47-A060-C0E39A2BD14F}"/>
    <dgm:cxn modelId="{EAA65A12-03FD-471D-A62C-DBF8E6A9A994}" type="presParOf" srcId="{E95477E0-A186-45CD-8FD6-F6E9511F2C9C}" destId="{FBC49B5E-7368-478D-831D-4A42BEE3A382}" srcOrd="0" destOrd="0" presId="urn:microsoft.com/office/officeart/2018/2/layout/IconCircleList"/>
    <dgm:cxn modelId="{0576DE10-4DB4-469C-BC26-20266AA4FAF9}" type="presParOf" srcId="{FBC49B5E-7368-478D-831D-4A42BEE3A382}" destId="{A4EEA596-86A3-46AB-80B2-AF67685280A4}" srcOrd="0" destOrd="0" presId="urn:microsoft.com/office/officeart/2018/2/layout/IconCircleList"/>
    <dgm:cxn modelId="{1D681674-2834-40C4-81BB-27D983002FE5}" type="presParOf" srcId="{A4EEA596-86A3-46AB-80B2-AF67685280A4}" destId="{3014F001-5567-4855-924E-1C6A95C7C923}" srcOrd="0" destOrd="0" presId="urn:microsoft.com/office/officeart/2018/2/layout/IconCircleList"/>
    <dgm:cxn modelId="{9BBBC7FF-FFBB-488D-9A65-FE8FA0096C16}" type="presParOf" srcId="{A4EEA596-86A3-46AB-80B2-AF67685280A4}" destId="{1B402995-877C-4667-B118-738CB2B7734B}" srcOrd="1" destOrd="0" presId="urn:microsoft.com/office/officeart/2018/2/layout/IconCircleList"/>
    <dgm:cxn modelId="{8DB92524-6AD9-47B4-8047-44818DF00F9F}" type="presParOf" srcId="{A4EEA596-86A3-46AB-80B2-AF67685280A4}" destId="{7FAD421D-4CEA-4F65-8F34-1B6366ABB2D2}" srcOrd="2" destOrd="0" presId="urn:microsoft.com/office/officeart/2018/2/layout/IconCircleList"/>
    <dgm:cxn modelId="{ABC77B7D-F789-491F-85DF-1E34584A31B0}" type="presParOf" srcId="{A4EEA596-86A3-46AB-80B2-AF67685280A4}" destId="{D57AFDCC-A420-4157-B033-96B91C09D732}" srcOrd="3" destOrd="0" presId="urn:microsoft.com/office/officeart/2018/2/layout/IconCircleList"/>
    <dgm:cxn modelId="{AD2EC522-E7E9-4FBA-ADFB-64A628D2C25D}" type="presParOf" srcId="{FBC49B5E-7368-478D-831D-4A42BEE3A382}" destId="{490A4B10-D895-48DB-9ADD-8941487A5AD6}" srcOrd="1" destOrd="0" presId="urn:microsoft.com/office/officeart/2018/2/layout/IconCircleList"/>
    <dgm:cxn modelId="{883696BA-27DC-43A3-B0B4-5805F595AC97}" type="presParOf" srcId="{FBC49B5E-7368-478D-831D-4A42BEE3A382}" destId="{CD3E8FCA-9C81-4A10-B77F-470BB49E99FE}" srcOrd="2" destOrd="0" presId="urn:microsoft.com/office/officeart/2018/2/layout/IconCircleList"/>
    <dgm:cxn modelId="{21F3FF65-563F-4337-AB77-24DE038007DA}" type="presParOf" srcId="{CD3E8FCA-9C81-4A10-B77F-470BB49E99FE}" destId="{E37E0D11-3BA8-42DE-9EAA-63EDD080AAD3}" srcOrd="0" destOrd="0" presId="urn:microsoft.com/office/officeart/2018/2/layout/IconCircleList"/>
    <dgm:cxn modelId="{0DFBD1CD-A9D3-45EC-B86A-4D4ACD6F2FBF}" type="presParOf" srcId="{CD3E8FCA-9C81-4A10-B77F-470BB49E99FE}" destId="{E8B2EC02-4291-4470-88B9-63783DDFF119}" srcOrd="1" destOrd="0" presId="urn:microsoft.com/office/officeart/2018/2/layout/IconCircleList"/>
    <dgm:cxn modelId="{5C8567E0-8979-4211-9177-EBDA6B6A08E0}" type="presParOf" srcId="{CD3E8FCA-9C81-4A10-B77F-470BB49E99FE}" destId="{34A6BDD8-E5F1-442F-9FBB-6CB90582FDA1}" srcOrd="2" destOrd="0" presId="urn:microsoft.com/office/officeart/2018/2/layout/IconCircleList"/>
    <dgm:cxn modelId="{31116377-609C-4487-B20C-2B51E9D510FB}" type="presParOf" srcId="{CD3E8FCA-9C81-4A10-B77F-470BB49E99FE}" destId="{0CDDB61B-AED2-4F64-96D4-9EE4419C656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9F8E5D-2A24-4203-B7F3-B04AA1E5976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1315979-161D-4565-9E95-6CB43E4E79B9}">
      <dgm:prSet/>
      <dgm:spPr/>
      <dgm:t>
        <a:bodyPr/>
        <a:lstStyle/>
        <a:p>
          <a:r>
            <a:rPr lang="en-US" b="1"/>
            <a:t>Observations</a:t>
          </a:r>
          <a:r>
            <a:rPr lang="en-US"/>
            <a:t>: Most papers emphasize the importance of </a:t>
          </a:r>
          <a:r>
            <a:rPr lang="en-US" b="1"/>
            <a:t>privacy preservation</a:t>
          </a:r>
          <a:r>
            <a:rPr lang="en-US"/>
            <a:t> without quantitative measurement.</a:t>
          </a:r>
        </a:p>
      </dgm:t>
    </dgm:pt>
    <dgm:pt modelId="{80C8BEB0-8138-42D6-B39A-99ECE0812CD8}" type="parTrans" cxnId="{A40C5563-4DFD-4DF0-A4F6-5EAC8B86FF97}">
      <dgm:prSet/>
      <dgm:spPr/>
      <dgm:t>
        <a:bodyPr/>
        <a:lstStyle/>
        <a:p>
          <a:endParaRPr lang="en-US"/>
        </a:p>
      </dgm:t>
    </dgm:pt>
    <dgm:pt modelId="{1A636369-2950-4C12-876C-E385C0A9E9F1}" type="sibTrans" cxnId="{A40C5563-4DFD-4DF0-A4F6-5EAC8B86FF97}">
      <dgm:prSet/>
      <dgm:spPr/>
      <dgm:t>
        <a:bodyPr/>
        <a:lstStyle/>
        <a:p>
          <a:endParaRPr lang="en-US"/>
        </a:p>
      </dgm:t>
    </dgm:pt>
    <dgm:pt modelId="{7A34BD04-7F49-4825-8E34-E4D73EAAADC6}">
      <dgm:prSet/>
      <dgm:spPr/>
      <dgm:t>
        <a:bodyPr/>
        <a:lstStyle/>
        <a:p>
          <a:r>
            <a:rPr lang="en-US" b="1"/>
            <a:t>Methods</a:t>
          </a:r>
          <a:r>
            <a:rPr lang="en-US"/>
            <a:t>: Differential privacy (DP) is commonly used to add noise to original data. Others employ </a:t>
          </a:r>
          <a:r>
            <a:rPr lang="en-US" b="1"/>
            <a:t>k-anonymity</a:t>
          </a:r>
          <a:r>
            <a:rPr lang="en-US"/>
            <a:t> and </a:t>
          </a:r>
          <a:r>
            <a:rPr lang="en-US" b="1"/>
            <a:t>t-closeness</a:t>
          </a:r>
          <a:r>
            <a:rPr lang="en-US"/>
            <a:t> on the original dataset.</a:t>
          </a:r>
        </a:p>
      </dgm:t>
    </dgm:pt>
    <dgm:pt modelId="{37608043-B0E1-4D0F-88CA-8D6BD472BEB4}" type="parTrans" cxnId="{850AB34F-B3FC-4A62-BA76-BEDAB0D16764}">
      <dgm:prSet/>
      <dgm:spPr/>
      <dgm:t>
        <a:bodyPr/>
        <a:lstStyle/>
        <a:p>
          <a:endParaRPr lang="en-US"/>
        </a:p>
      </dgm:t>
    </dgm:pt>
    <dgm:pt modelId="{EBA51AF3-0A5E-40EA-9EDC-05D506811F03}" type="sibTrans" cxnId="{850AB34F-B3FC-4A62-BA76-BEDAB0D16764}">
      <dgm:prSet/>
      <dgm:spPr/>
      <dgm:t>
        <a:bodyPr/>
        <a:lstStyle/>
        <a:p>
          <a:endParaRPr lang="en-US"/>
        </a:p>
      </dgm:t>
    </dgm:pt>
    <dgm:pt modelId="{349F498C-B58C-4F74-A066-D75AFB0D8951}">
      <dgm:prSet/>
      <dgm:spPr/>
      <dgm:t>
        <a:bodyPr/>
        <a:lstStyle/>
        <a:p>
          <a:r>
            <a:rPr lang="en-US" b="1"/>
            <a:t>Privacy Metrics</a:t>
          </a:r>
          <a:r>
            <a:rPr lang="en-US"/>
            <a:t>: Basic distance-based metrics like </a:t>
          </a:r>
          <a:r>
            <a:rPr lang="en-US" b="1"/>
            <a:t>Distance of Closest Record (DCR)</a:t>
          </a:r>
          <a:r>
            <a:rPr lang="en-US"/>
            <a:t> and </a:t>
          </a:r>
          <a:r>
            <a:rPr lang="en-US" b="1"/>
            <a:t>Nearest Neighbor Distance Ratio (NNDR)</a:t>
          </a:r>
          <a:r>
            <a:rPr lang="en-US"/>
            <a:t> are prevalent in comparing machine learning models.</a:t>
          </a:r>
        </a:p>
      </dgm:t>
    </dgm:pt>
    <dgm:pt modelId="{DD97BECE-0AF9-493F-B9F9-C9E02EB4D7BE}" type="parTrans" cxnId="{BC6AC093-0372-4F5F-8869-509D3FA96F0A}">
      <dgm:prSet/>
      <dgm:spPr/>
      <dgm:t>
        <a:bodyPr/>
        <a:lstStyle/>
        <a:p>
          <a:endParaRPr lang="en-US"/>
        </a:p>
      </dgm:t>
    </dgm:pt>
    <dgm:pt modelId="{3BF72780-7F51-4DCD-8088-BCED52383AD4}" type="sibTrans" cxnId="{BC6AC093-0372-4F5F-8869-509D3FA96F0A}">
      <dgm:prSet/>
      <dgm:spPr/>
      <dgm:t>
        <a:bodyPr/>
        <a:lstStyle/>
        <a:p>
          <a:endParaRPr lang="en-US"/>
        </a:p>
      </dgm:t>
    </dgm:pt>
    <dgm:pt modelId="{AF6756F7-5165-42DA-B06B-FAA54250A8DD}">
      <dgm:prSet/>
      <dgm:spPr/>
      <dgm:t>
        <a:bodyPr/>
        <a:lstStyle/>
        <a:p>
          <a:r>
            <a:rPr lang="en-US" b="1"/>
            <a:t>Limitations</a:t>
          </a:r>
          <a:r>
            <a:rPr lang="en-US"/>
            <a:t>: Many studies overlook </a:t>
          </a:r>
          <a:r>
            <a:rPr lang="en-US" b="1"/>
            <a:t>utility metrics</a:t>
          </a:r>
          <a:r>
            <a:rPr lang="en-US"/>
            <a:t> of synthetic data, focusing primarily on privacy aspects.</a:t>
          </a:r>
        </a:p>
      </dgm:t>
    </dgm:pt>
    <dgm:pt modelId="{646A28AB-0228-4EC4-A8D0-0D07970CB584}" type="parTrans" cxnId="{8195FAD4-8DC1-46DB-B917-F0754BB97D6D}">
      <dgm:prSet/>
      <dgm:spPr/>
      <dgm:t>
        <a:bodyPr/>
        <a:lstStyle/>
        <a:p>
          <a:endParaRPr lang="en-US"/>
        </a:p>
      </dgm:t>
    </dgm:pt>
    <dgm:pt modelId="{886A8FE2-B955-448A-8BF9-73195050775C}" type="sibTrans" cxnId="{8195FAD4-8DC1-46DB-B917-F0754BB97D6D}">
      <dgm:prSet/>
      <dgm:spPr/>
      <dgm:t>
        <a:bodyPr/>
        <a:lstStyle/>
        <a:p>
          <a:endParaRPr lang="en-US"/>
        </a:p>
      </dgm:t>
    </dgm:pt>
    <dgm:pt modelId="{DDEFD0F5-2113-4B02-BDD5-E52CCCABB0C2}">
      <dgm:prSet/>
      <dgm:spPr/>
      <dgm:t>
        <a:bodyPr/>
        <a:lstStyle/>
        <a:p>
          <a:r>
            <a:rPr lang="en-US" b="1"/>
            <a:t>Selection</a:t>
          </a:r>
          <a:r>
            <a:rPr lang="en-US"/>
            <a:t>: From this review, three key papers were selected for their insights into privacy metrics and synthetic data, yet they present limitations our research aims to address.</a:t>
          </a:r>
        </a:p>
      </dgm:t>
    </dgm:pt>
    <dgm:pt modelId="{4905BE01-D81C-44FD-9802-FB23BCAD49E8}" type="parTrans" cxnId="{5BE4616D-AF7F-484B-A318-7FC70F64618E}">
      <dgm:prSet/>
      <dgm:spPr/>
      <dgm:t>
        <a:bodyPr/>
        <a:lstStyle/>
        <a:p>
          <a:endParaRPr lang="en-US"/>
        </a:p>
      </dgm:t>
    </dgm:pt>
    <dgm:pt modelId="{B17A09EF-C48B-4F6B-8A1D-C6AAEADE7CE4}" type="sibTrans" cxnId="{5BE4616D-AF7F-484B-A318-7FC70F64618E}">
      <dgm:prSet/>
      <dgm:spPr/>
      <dgm:t>
        <a:bodyPr/>
        <a:lstStyle/>
        <a:p>
          <a:endParaRPr lang="en-US"/>
        </a:p>
      </dgm:t>
    </dgm:pt>
    <dgm:pt modelId="{41CB98D4-8BA3-4010-B956-D1FF0C4906C9}" type="pres">
      <dgm:prSet presAssocID="{F79F8E5D-2A24-4203-B7F3-B04AA1E59760}" presName="root" presStyleCnt="0">
        <dgm:presLayoutVars>
          <dgm:dir/>
          <dgm:resizeHandles val="exact"/>
        </dgm:presLayoutVars>
      </dgm:prSet>
      <dgm:spPr/>
    </dgm:pt>
    <dgm:pt modelId="{818D4BAB-0D5C-450C-8CF3-A04EFAF9A8FF}" type="pres">
      <dgm:prSet presAssocID="{F79F8E5D-2A24-4203-B7F3-B04AA1E59760}" presName="container" presStyleCnt="0">
        <dgm:presLayoutVars>
          <dgm:dir/>
          <dgm:resizeHandles val="exact"/>
        </dgm:presLayoutVars>
      </dgm:prSet>
      <dgm:spPr/>
    </dgm:pt>
    <dgm:pt modelId="{944BBEC3-56F6-42B1-9423-66C6090444DB}" type="pres">
      <dgm:prSet presAssocID="{A1315979-161D-4565-9E95-6CB43E4E79B9}" presName="compNode" presStyleCnt="0"/>
      <dgm:spPr/>
    </dgm:pt>
    <dgm:pt modelId="{602B8152-445C-474C-8E12-C7C257898C33}" type="pres">
      <dgm:prSet presAssocID="{A1315979-161D-4565-9E95-6CB43E4E79B9}" presName="iconBgRect" presStyleLbl="bgShp" presStyleIdx="0" presStyleCnt="5"/>
      <dgm:spPr/>
    </dgm:pt>
    <dgm:pt modelId="{804E8ABF-52FD-48A4-A44E-62654F449186}" type="pres">
      <dgm:prSet presAssocID="{A1315979-161D-4565-9E95-6CB43E4E79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CF13C2B-0D8D-474E-91F4-DA2CDE1F0A74}" type="pres">
      <dgm:prSet presAssocID="{A1315979-161D-4565-9E95-6CB43E4E79B9}" presName="spaceRect" presStyleCnt="0"/>
      <dgm:spPr/>
    </dgm:pt>
    <dgm:pt modelId="{DD3FE0D0-F3D7-46BC-9ADD-51BD36561E89}" type="pres">
      <dgm:prSet presAssocID="{A1315979-161D-4565-9E95-6CB43E4E79B9}" presName="textRect" presStyleLbl="revTx" presStyleIdx="0" presStyleCnt="5">
        <dgm:presLayoutVars>
          <dgm:chMax val="1"/>
          <dgm:chPref val="1"/>
        </dgm:presLayoutVars>
      </dgm:prSet>
      <dgm:spPr/>
    </dgm:pt>
    <dgm:pt modelId="{1E988438-2D7C-4399-9CBD-5625BEE9ED6D}" type="pres">
      <dgm:prSet presAssocID="{1A636369-2950-4C12-876C-E385C0A9E9F1}" presName="sibTrans" presStyleLbl="sibTrans2D1" presStyleIdx="0" presStyleCnt="0"/>
      <dgm:spPr/>
    </dgm:pt>
    <dgm:pt modelId="{333EC783-7630-4C4D-AFBC-A5DB9412847C}" type="pres">
      <dgm:prSet presAssocID="{7A34BD04-7F49-4825-8E34-E4D73EAAADC6}" presName="compNode" presStyleCnt="0"/>
      <dgm:spPr/>
    </dgm:pt>
    <dgm:pt modelId="{8063E89F-13BA-461E-B6F8-7C957E89A238}" type="pres">
      <dgm:prSet presAssocID="{7A34BD04-7F49-4825-8E34-E4D73EAAADC6}" presName="iconBgRect" presStyleLbl="bgShp" presStyleIdx="1" presStyleCnt="5"/>
      <dgm:spPr/>
    </dgm:pt>
    <dgm:pt modelId="{37682A48-3980-44FA-AAC0-AE2963CCC3D5}" type="pres">
      <dgm:prSet presAssocID="{7A34BD04-7F49-4825-8E34-E4D73EAAADC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C1FC58F6-1C10-42B9-AAB7-ED95E8BF8F34}" type="pres">
      <dgm:prSet presAssocID="{7A34BD04-7F49-4825-8E34-E4D73EAAADC6}" presName="spaceRect" presStyleCnt="0"/>
      <dgm:spPr/>
    </dgm:pt>
    <dgm:pt modelId="{C2F9C8F0-A307-47A0-A687-48A09D942CBE}" type="pres">
      <dgm:prSet presAssocID="{7A34BD04-7F49-4825-8E34-E4D73EAAADC6}" presName="textRect" presStyleLbl="revTx" presStyleIdx="1" presStyleCnt="5">
        <dgm:presLayoutVars>
          <dgm:chMax val="1"/>
          <dgm:chPref val="1"/>
        </dgm:presLayoutVars>
      </dgm:prSet>
      <dgm:spPr/>
    </dgm:pt>
    <dgm:pt modelId="{7A9B1568-B92B-43A0-99D5-3E7398A05148}" type="pres">
      <dgm:prSet presAssocID="{EBA51AF3-0A5E-40EA-9EDC-05D506811F03}" presName="sibTrans" presStyleLbl="sibTrans2D1" presStyleIdx="0" presStyleCnt="0"/>
      <dgm:spPr/>
    </dgm:pt>
    <dgm:pt modelId="{6E084E1C-1725-4330-A4FB-7297C9A6CA0B}" type="pres">
      <dgm:prSet presAssocID="{349F498C-B58C-4F74-A066-D75AFB0D8951}" presName="compNode" presStyleCnt="0"/>
      <dgm:spPr/>
    </dgm:pt>
    <dgm:pt modelId="{B5D5A338-FD3B-4285-A104-17EB083F4833}" type="pres">
      <dgm:prSet presAssocID="{349F498C-B58C-4F74-A066-D75AFB0D8951}" presName="iconBgRect" presStyleLbl="bgShp" presStyleIdx="2" presStyleCnt="5"/>
      <dgm:spPr/>
    </dgm:pt>
    <dgm:pt modelId="{5635B413-F9B2-4A50-999C-CEEC65CB12E3}" type="pres">
      <dgm:prSet presAssocID="{349F498C-B58C-4F74-A066-D75AFB0D895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849708C9-64C9-48FF-95EF-84DBDBCB503B}" type="pres">
      <dgm:prSet presAssocID="{349F498C-B58C-4F74-A066-D75AFB0D8951}" presName="spaceRect" presStyleCnt="0"/>
      <dgm:spPr/>
    </dgm:pt>
    <dgm:pt modelId="{EA7845FF-82C6-45A0-913C-BED8B6A6C90D}" type="pres">
      <dgm:prSet presAssocID="{349F498C-B58C-4F74-A066-D75AFB0D8951}" presName="textRect" presStyleLbl="revTx" presStyleIdx="2" presStyleCnt="5">
        <dgm:presLayoutVars>
          <dgm:chMax val="1"/>
          <dgm:chPref val="1"/>
        </dgm:presLayoutVars>
      </dgm:prSet>
      <dgm:spPr/>
    </dgm:pt>
    <dgm:pt modelId="{C556BD6E-BF63-494F-B45E-0201165AAC20}" type="pres">
      <dgm:prSet presAssocID="{3BF72780-7F51-4DCD-8088-BCED52383AD4}" presName="sibTrans" presStyleLbl="sibTrans2D1" presStyleIdx="0" presStyleCnt="0"/>
      <dgm:spPr/>
    </dgm:pt>
    <dgm:pt modelId="{60D01FCF-5881-4EAE-8DF8-217CE018BF29}" type="pres">
      <dgm:prSet presAssocID="{AF6756F7-5165-42DA-B06B-FAA54250A8DD}" presName="compNode" presStyleCnt="0"/>
      <dgm:spPr/>
    </dgm:pt>
    <dgm:pt modelId="{78423AB0-0EEF-4A71-BAFF-91D8D1B52191}" type="pres">
      <dgm:prSet presAssocID="{AF6756F7-5165-42DA-B06B-FAA54250A8DD}" presName="iconBgRect" presStyleLbl="bgShp" presStyleIdx="3" presStyleCnt="5"/>
      <dgm:spPr/>
    </dgm:pt>
    <dgm:pt modelId="{8135431D-D89C-4259-ABC1-B1B3FB704C91}" type="pres">
      <dgm:prSet presAssocID="{AF6756F7-5165-42DA-B06B-FAA54250A8D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curity Camera Sign"/>
        </a:ext>
      </dgm:extLst>
    </dgm:pt>
    <dgm:pt modelId="{4BD151AB-70BD-47E9-8403-7B6650D6064F}" type="pres">
      <dgm:prSet presAssocID="{AF6756F7-5165-42DA-B06B-FAA54250A8DD}" presName="spaceRect" presStyleCnt="0"/>
      <dgm:spPr/>
    </dgm:pt>
    <dgm:pt modelId="{F8DA620C-5892-4040-8F84-B890C2873AD4}" type="pres">
      <dgm:prSet presAssocID="{AF6756F7-5165-42DA-B06B-FAA54250A8DD}" presName="textRect" presStyleLbl="revTx" presStyleIdx="3" presStyleCnt="5">
        <dgm:presLayoutVars>
          <dgm:chMax val="1"/>
          <dgm:chPref val="1"/>
        </dgm:presLayoutVars>
      </dgm:prSet>
      <dgm:spPr/>
    </dgm:pt>
    <dgm:pt modelId="{73A8358A-F326-485C-98A2-196763F0CD69}" type="pres">
      <dgm:prSet presAssocID="{886A8FE2-B955-448A-8BF9-73195050775C}" presName="sibTrans" presStyleLbl="sibTrans2D1" presStyleIdx="0" presStyleCnt="0"/>
      <dgm:spPr/>
    </dgm:pt>
    <dgm:pt modelId="{8FC7355E-532E-420F-93E2-B6C9E6D2D389}" type="pres">
      <dgm:prSet presAssocID="{DDEFD0F5-2113-4B02-BDD5-E52CCCABB0C2}" presName="compNode" presStyleCnt="0"/>
      <dgm:spPr/>
    </dgm:pt>
    <dgm:pt modelId="{871F72CF-CA91-431E-BC63-8259CC1EB412}" type="pres">
      <dgm:prSet presAssocID="{DDEFD0F5-2113-4B02-BDD5-E52CCCABB0C2}" presName="iconBgRect" presStyleLbl="bgShp" presStyleIdx="4" presStyleCnt="5"/>
      <dgm:spPr/>
    </dgm:pt>
    <dgm:pt modelId="{173AA85A-657A-4C54-ADC8-AF6F2AEE1E07}" type="pres">
      <dgm:prSet presAssocID="{DDEFD0F5-2113-4B02-BDD5-E52CCCABB0C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F2DDD6DC-DD07-4E11-BA40-F8A11D7BC20F}" type="pres">
      <dgm:prSet presAssocID="{DDEFD0F5-2113-4B02-BDD5-E52CCCABB0C2}" presName="spaceRect" presStyleCnt="0"/>
      <dgm:spPr/>
    </dgm:pt>
    <dgm:pt modelId="{3DB3BA03-E040-4B68-858C-1E26CDAA61EE}" type="pres">
      <dgm:prSet presAssocID="{DDEFD0F5-2113-4B02-BDD5-E52CCCABB0C2}" presName="textRect" presStyleLbl="revTx" presStyleIdx="4" presStyleCnt="5">
        <dgm:presLayoutVars>
          <dgm:chMax val="1"/>
          <dgm:chPref val="1"/>
        </dgm:presLayoutVars>
      </dgm:prSet>
      <dgm:spPr/>
    </dgm:pt>
  </dgm:ptLst>
  <dgm:cxnLst>
    <dgm:cxn modelId="{613FDA08-0058-4B9B-928D-6A24340BA05D}" type="presOf" srcId="{3BF72780-7F51-4DCD-8088-BCED52383AD4}" destId="{C556BD6E-BF63-494F-B45E-0201165AAC20}" srcOrd="0" destOrd="0" presId="urn:microsoft.com/office/officeart/2018/2/layout/IconCircleList"/>
    <dgm:cxn modelId="{332A1A12-84C2-44CD-995D-99D4FCD67CFB}" type="presOf" srcId="{F79F8E5D-2A24-4203-B7F3-B04AA1E59760}" destId="{41CB98D4-8BA3-4010-B956-D1FF0C4906C9}" srcOrd="0" destOrd="0" presId="urn:microsoft.com/office/officeart/2018/2/layout/IconCircleList"/>
    <dgm:cxn modelId="{6B026C18-A0C6-4939-8E1E-CA510C8C2A40}" type="presOf" srcId="{1A636369-2950-4C12-876C-E385C0A9E9F1}" destId="{1E988438-2D7C-4399-9CBD-5625BEE9ED6D}" srcOrd="0" destOrd="0" presId="urn:microsoft.com/office/officeart/2018/2/layout/IconCircleList"/>
    <dgm:cxn modelId="{FC4D0441-7C73-499F-AA46-51AEC7E49897}" type="presOf" srcId="{886A8FE2-B955-448A-8BF9-73195050775C}" destId="{73A8358A-F326-485C-98A2-196763F0CD69}" srcOrd="0" destOrd="0" presId="urn:microsoft.com/office/officeart/2018/2/layout/IconCircleList"/>
    <dgm:cxn modelId="{272D064A-67AE-4250-A096-1D1DA1A8ED15}" type="presOf" srcId="{7A34BD04-7F49-4825-8E34-E4D73EAAADC6}" destId="{C2F9C8F0-A307-47A0-A687-48A09D942CBE}" srcOrd="0" destOrd="0" presId="urn:microsoft.com/office/officeart/2018/2/layout/IconCircleList"/>
    <dgm:cxn modelId="{E501A54D-5BA7-497E-9F61-34BC71D6877D}" type="presOf" srcId="{349F498C-B58C-4F74-A066-D75AFB0D8951}" destId="{EA7845FF-82C6-45A0-913C-BED8B6A6C90D}" srcOrd="0" destOrd="0" presId="urn:microsoft.com/office/officeart/2018/2/layout/IconCircleList"/>
    <dgm:cxn modelId="{850AB34F-B3FC-4A62-BA76-BEDAB0D16764}" srcId="{F79F8E5D-2A24-4203-B7F3-B04AA1E59760}" destId="{7A34BD04-7F49-4825-8E34-E4D73EAAADC6}" srcOrd="1" destOrd="0" parTransId="{37608043-B0E1-4D0F-88CA-8D6BD472BEB4}" sibTransId="{EBA51AF3-0A5E-40EA-9EDC-05D506811F03}"/>
    <dgm:cxn modelId="{A40C5563-4DFD-4DF0-A4F6-5EAC8B86FF97}" srcId="{F79F8E5D-2A24-4203-B7F3-B04AA1E59760}" destId="{A1315979-161D-4565-9E95-6CB43E4E79B9}" srcOrd="0" destOrd="0" parTransId="{80C8BEB0-8138-42D6-B39A-99ECE0812CD8}" sibTransId="{1A636369-2950-4C12-876C-E385C0A9E9F1}"/>
    <dgm:cxn modelId="{5BE4616D-AF7F-484B-A318-7FC70F64618E}" srcId="{F79F8E5D-2A24-4203-B7F3-B04AA1E59760}" destId="{DDEFD0F5-2113-4B02-BDD5-E52CCCABB0C2}" srcOrd="4" destOrd="0" parTransId="{4905BE01-D81C-44FD-9802-FB23BCAD49E8}" sibTransId="{B17A09EF-C48B-4F6B-8A1D-C6AAEADE7CE4}"/>
    <dgm:cxn modelId="{31440B71-34F8-4D7E-8251-3B539BF1406E}" type="presOf" srcId="{DDEFD0F5-2113-4B02-BDD5-E52CCCABB0C2}" destId="{3DB3BA03-E040-4B68-858C-1E26CDAA61EE}" srcOrd="0" destOrd="0" presId="urn:microsoft.com/office/officeart/2018/2/layout/IconCircleList"/>
    <dgm:cxn modelId="{BC6AC093-0372-4F5F-8869-509D3FA96F0A}" srcId="{F79F8E5D-2A24-4203-B7F3-B04AA1E59760}" destId="{349F498C-B58C-4F74-A066-D75AFB0D8951}" srcOrd="2" destOrd="0" parTransId="{DD97BECE-0AF9-493F-B9F9-C9E02EB4D7BE}" sibTransId="{3BF72780-7F51-4DCD-8088-BCED52383AD4}"/>
    <dgm:cxn modelId="{33D318A8-39F3-4F2A-B961-AFC4E91A02E1}" type="presOf" srcId="{A1315979-161D-4565-9E95-6CB43E4E79B9}" destId="{DD3FE0D0-F3D7-46BC-9ADD-51BD36561E89}" srcOrd="0" destOrd="0" presId="urn:microsoft.com/office/officeart/2018/2/layout/IconCircleList"/>
    <dgm:cxn modelId="{BADB34B3-1C30-42EF-9E9C-34BB34524CCD}" type="presOf" srcId="{EBA51AF3-0A5E-40EA-9EDC-05D506811F03}" destId="{7A9B1568-B92B-43A0-99D5-3E7398A05148}" srcOrd="0" destOrd="0" presId="urn:microsoft.com/office/officeart/2018/2/layout/IconCircleList"/>
    <dgm:cxn modelId="{03A883D2-E730-4EC4-95F2-2A583CD2B523}" type="presOf" srcId="{AF6756F7-5165-42DA-B06B-FAA54250A8DD}" destId="{F8DA620C-5892-4040-8F84-B890C2873AD4}" srcOrd="0" destOrd="0" presId="urn:microsoft.com/office/officeart/2018/2/layout/IconCircleList"/>
    <dgm:cxn modelId="{8195FAD4-8DC1-46DB-B917-F0754BB97D6D}" srcId="{F79F8E5D-2A24-4203-B7F3-B04AA1E59760}" destId="{AF6756F7-5165-42DA-B06B-FAA54250A8DD}" srcOrd="3" destOrd="0" parTransId="{646A28AB-0228-4EC4-A8D0-0D07970CB584}" sibTransId="{886A8FE2-B955-448A-8BF9-73195050775C}"/>
    <dgm:cxn modelId="{70468990-5C1E-4F9D-8C83-D36910BAEEBA}" type="presParOf" srcId="{41CB98D4-8BA3-4010-B956-D1FF0C4906C9}" destId="{818D4BAB-0D5C-450C-8CF3-A04EFAF9A8FF}" srcOrd="0" destOrd="0" presId="urn:microsoft.com/office/officeart/2018/2/layout/IconCircleList"/>
    <dgm:cxn modelId="{9AD3DAE8-749C-4233-9A23-A50F1F0AC5DD}" type="presParOf" srcId="{818D4BAB-0D5C-450C-8CF3-A04EFAF9A8FF}" destId="{944BBEC3-56F6-42B1-9423-66C6090444DB}" srcOrd="0" destOrd="0" presId="urn:microsoft.com/office/officeart/2018/2/layout/IconCircleList"/>
    <dgm:cxn modelId="{D5FA6057-F9C6-4F64-9F96-8E10CA3BE56B}" type="presParOf" srcId="{944BBEC3-56F6-42B1-9423-66C6090444DB}" destId="{602B8152-445C-474C-8E12-C7C257898C33}" srcOrd="0" destOrd="0" presId="urn:microsoft.com/office/officeart/2018/2/layout/IconCircleList"/>
    <dgm:cxn modelId="{0CA6D039-3E35-405E-86D9-BE99659F9731}" type="presParOf" srcId="{944BBEC3-56F6-42B1-9423-66C6090444DB}" destId="{804E8ABF-52FD-48A4-A44E-62654F449186}" srcOrd="1" destOrd="0" presId="urn:microsoft.com/office/officeart/2018/2/layout/IconCircleList"/>
    <dgm:cxn modelId="{187EB771-BC11-44FA-AFB4-AC64161BEBC5}" type="presParOf" srcId="{944BBEC3-56F6-42B1-9423-66C6090444DB}" destId="{ECF13C2B-0D8D-474E-91F4-DA2CDE1F0A74}" srcOrd="2" destOrd="0" presId="urn:microsoft.com/office/officeart/2018/2/layout/IconCircleList"/>
    <dgm:cxn modelId="{2667F098-13F9-4111-9661-A1ADDA8C0040}" type="presParOf" srcId="{944BBEC3-56F6-42B1-9423-66C6090444DB}" destId="{DD3FE0D0-F3D7-46BC-9ADD-51BD36561E89}" srcOrd="3" destOrd="0" presId="urn:microsoft.com/office/officeart/2018/2/layout/IconCircleList"/>
    <dgm:cxn modelId="{FA719626-D268-4EEC-963A-F61697CF683A}" type="presParOf" srcId="{818D4BAB-0D5C-450C-8CF3-A04EFAF9A8FF}" destId="{1E988438-2D7C-4399-9CBD-5625BEE9ED6D}" srcOrd="1" destOrd="0" presId="urn:microsoft.com/office/officeart/2018/2/layout/IconCircleList"/>
    <dgm:cxn modelId="{77FCA36D-7735-47F8-9EBE-F4A07BED4231}" type="presParOf" srcId="{818D4BAB-0D5C-450C-8CF3-A04EFAF9A8FF}" destId="{333EC783-7630-4C4D-AFBC-A5DB9412847C}" srcOrd="2" destOrd="0" presId="urn:microsoft.com/office/officeart/2018/2/layout/IconCircleList"/>
    <dgm:cxn modelId="{D2A6A9A5-51DE-467B-BBE4-41C80A4CC212}" type="presParOf" srcId="{333EC783-7630-4C4D-AFBC-A5DB9412847C}" destId="{8063E89F-13BA-461E-B6F8-7C957E89A238}" srcOrd="0" destOrd="0" presId="urn:microsoft.com/office/officeart/2018/2/layout/IconCircleList"/>
    <dgm:cxn modelId="{B32B272C-EA4E-4B83-B84B-2AFF264F36A4}" type="presParOf" srcId="{333EC783-7630-4C4D-AFBC-A5DB9412847C}" destId="{37682A48-3980-44FA-AAC0-AE2963CCC3D5}" srcOrd="1" destOrd="0" presId="urn:microsoft.com/office/officeart/2018/2/layout/IconCircleList"/>
    <dgm:cxn modelId="{8D2D430C-B203-4C00-BD07-D2697CE6317A}" type="presParOf" srcId="{333EC783-7630-4C4D-AFBC-A5DB9412847C}" destId="{C1FC58F6-1C10-42B9-AAB7-ED95E8BF8F34}" srcOrd="2" destOrd="0" presId="urn:microsoft.com/office/officeart/2018/2/layout/IconCircleList"/>
    <dgm:cxn modelId="{F90B6A26-150D-4D84-8E89-021637931F8A}" type="presParOf" srcId="{333EC783-7630-4C4D-AFBC-A5DB9412847C}" destId="{C2F9C8F0-A307-47A0-A687-48A09D942CBE}" srcOrd="3" destOrd="0" presId="urn:microsoft.com/office/officeart/2018/2/layout/IconCircleList"/>
    <dgm:cxn modelId="{B5379C3A-B611-4BD3-8688-E0AB2C7A75B9}" type="presParOf" srcId="{818D4BAB-0D5C-450C-8CF3-A04EFAF9A8FF}" destId="{7A9B1568-B92B-43A0-99D5-3E7398A05148}" srcOrd="3" destOrd="0" presId="urn:microsoft.com/office/officeart/2018/2/layout/IconCircleList"/>
    <dgm:cxn modelId="{D48F1CD9-CBC3-4160-BA5D-C7DBFE66CEE0}" type="presParOf" srcId="{818D4BAB-0D5C-450C-8CF3-A04EFAF9A8FF}" destId="{6E084E1C-1725-4330-A4FB-7297C9A6CA0B}" srcOrd="4" destOrd="0" presId="urn:microsoft.com/office/officeart/2018/2/layout/IconCircleList"/>
    <dgm:cxn modelId="{2A2AF300-59B8-432F-A825-04CCD796006A}" type="presParOf" srcId="{6E084E1C-1725-4330-A4FB-7297C9A6CA0B}" destId="{B5D5A338-FD3B-4285-A104-17EB083F4833}" srcOrd="0" destOrd="0" presId="urn:microsoft.com/office/officeart/2018/2/layout/IconCircleList"/>
    <dgm:cxn modelId="{A63D8802-1FDC-49E1-AE6E-8FB3454A5192}" type="presParOf" srcId="{6E084E1C-1725-4330-A4FB-7297C9A6CA0B}" destId="{5635B413-F9B2-4A50-999C-CEEC65CB12E3}" srcOrd="1" destOrd="0" presId="urn:microsoft.com/office/officeart/2018/2/layout/IconCircleList"/>
    <dgm:cxn modelId="{3A624682-A389-4DAE-A9D4-D4AFE59D75B9}" type="presParOf" srcId="{6E084E1C-1725-4330-A4FB-7297C9A6CA0B}" destId="{849708C9-64C9-48FF-95EF-84DBDBCB503B}" srcOrd="2" destOrd="0" presId="urn:microsoft.com/office/officeart/2018/2/layout/IconCircleList"/>
    <dgm:cxn modelId="{A885F0BF-387B-4EF0-A6A8-53E1A580CE99}" type="presParOf" srcId="{6E084E1C-1725-4330-A4FB-7297C9A6CA0B}" destId="{EA7845FF-82C6-45A0-913C-BED8B6A6C90D}" srcOrd="3" destOrd="0" presId="urn:microsoft.com/office/officeart/2018/2/layout/IconCircleList"/>
    <dgm:cxn modelId="{BED3D918-F149-45F1-B329-68785C92A26E}" type="presParOf" srcId="{818D4BAB-0D5C-450C-8CF3-A04EFAF9A8FF}" destId="{C556BD6E-BF63-494F-B45E-0201165AAC20}" srcOrd="5" destOrd="0" presId="urn:microsoft.com/office/officeart/2018/2/layout/IconCircleList"/>
    <dgm:cxn modelId="{FB71EA82-50C4-4F1F-94B1-A663A9AF46A7}" type="presParOf" srcId="{818D4BAB-0D5C-450C-8CF3-A04EFAF9A8FF}" destId="{60D01FCF-5881-4EAE-8DF8-217CE018BF29}" srcOrd="6" destOrd="0" presId="urn:microsoft.com/office/officeart/2018/2/layout/IconCircleList"/>
    <dgm:cxn modelId="{E2FBF036-EBA5-4F2C-BC8D-DAD387112DFA}" type="presParOf" srcId="{60D01FCF-5881-4EAE-8DF8-217CE018BF29}" destId="{78423AB0-0EEF-4A71-BAFF-91D8D1B52191}" srcOrd="0" destOrd="0" presId="urn:microsoft.com/office/officeart/2018/2/layout/IconCircleList"/>
    <dgm:cxn modelId="{616AF408-FB20-4920-8104-EF58B3552951}" type="presParOf" srcId="{60D01FCF-5881-4EAE-8DF8-217CE018BF29}" destId="{8135431D-D89C-4259-ABC1-B1B3FB704C91}" srcOrd="1" destOrd="0" presId="urn:microsoft.com/office/officeart/2018/2/layout/IconCircleList"/>
    <dgm:cxn modelId="{60CB3738-7B87-4D64-8C5B-1D370A270E35}" type="presParOf" srcId="{60D01FCF-5881-4EAE-8DF8-217CE018BF29}" destId="{4BD151AB-70BD-47E9-8403-7B6650D6064F}" srcOrd="2" destOrd="0" presId="urn:microsoft.com/office/officeart/2018/2/layout/IconCircleList"/>
    <dgm:cxn modelId="{8769E0A0-7CFE-49B5-82C7-9C4FF2624CBA}" type="presParOf" srcId="{60D01FCF-5881-4EAE-8DF8-217CE018BF29}" destId="{F8DA620C-5892-4040-8F84-B890C2873AD4}" srcOrd="3" destOrd="0" presId="urn:microsoft.com/office/officeart/2018/2/layout/IconCircleList"/>
    <dgm:cxn modelId="{2DB15D27-F22C-4144-8F88-D64549A1E4F7}" type="presParOf" srcId="{818D4BAB-0D5C-450C-8CF3-A04EFAF9A8FF}" destId="{73A8358A-F326-485C-98A2-196763F0CD69}" srcOrd="7" destOrd="0" presId="urn:microsoft.com/office/officeart/2018/2/layout/IconCircleList"/>
    <dgm:cxn modelId="{C25EB8C5-85A5-4BEF-9FA4-1887E034621E}" type="presParOf" srcId="{818D4BAB-0D5C-450C-8CF3-A04EFAF9A8FF}" destId="{8FC7355E-532E-420F-93E2-B6C9E6D2D389}" srcOrd="8" destOrd="0" presId="urn:microsoft.com/office/officeart/2018/2/layout/IconCircleList"/>
    <dgm:cxn modelId="{7C4FB016-278B-4C15-8DB5-F612A58E9574}" type="presParOf" srcId="{8FC7355E-532E-420F-93E2-B6C9E6D2D389}" destId="{871F72CF-CA91-431E-BC63-8259CC1EB412}" srcOrd="0" destOrd="0" presId="urn:microsoft.com/office/officeart/2018/2/layout/IconCircleList"/>
    <dgm:cxn modelId="{6B228BA3-A996-4BC0-A279-2539D9DB4D32}" type="presParOf" srcId="{8FC7355E-532E-420F-93E2-B6C9E6D2D389}" destId="{173AA85A-657A-4C54-ADC8-AF6F2AEE1E07}" srcOrd="1" destOrd="0" presId="urn:microsoft.com/office/officeart/2018/2/layout/IconCircleList"/>
    <dgm:cxn modelId="{40D959B4-8FE1-42B0-A6CD-B11111CAA894}" type="presParOf" srcId="{8FC7355E-532E-420F-93E2-B6C9E6D2D389}" destId="{F2DDD6DC-DD07-4E11-BA40-F8A11D7BC20F}" srcOrd="2" destOrd="0" presId="urn:microsoft.com/office/officeart/2018/2/layout/IconCircleList"/>
    <dgm:cxn modelId="{0BA78461-358D-49BC-AF88-427B13A780E3}" type="presParOf" srcId="{8FC7355E-532E-420F-93E2-B6C9E6D2D389}" destId="{3DB3BA03-E040-4B68-858C-1E26CDAA61E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62893-2818-4E54-8250-6FB512903B42}">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6B8DB-D99C-48D0-BEAB-04A3214EB5C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177CB-BA98-46E3-9AE5-15921D13C2E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Introduction/ Background</a:t>
          </a:r>
        </a:p>
      </dsp:txBody>
      <dsp:txXfrm>
        <a:off x="1057183" y="1805"/>
        <a:ext cx="9458416" cy="915310"/>
      </dsp:txXfrm>
    </dsp:sp>
    <dsp:sp modelId="{74770C6F-6DD2-4840-96DB-B3A43D15540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8B0855-871D-408E-B9FD-052F5146F70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4723C9-D274-451F-93B7-FF35549A1587}">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Related Work</a:t>
          </a:r>
        </a:p>
      </dsp:txBody>
      <dsp:txXfrm>
        <a:off x="1057183" y="1145944"/>
        <a:ext cx="9458416" cy="915310"/>
      </dsp:txXfrm>
    </dsp:sp>
    <dsp:sp modelId="{CAA1F044-8DF5-4647-A80D-9A2FA275FF5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0C37F-0FE7-4F17-AB87-7A526A002D83}">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22566B-C229-4233-B221-B553A71F822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Privacy Metrics (Design)</a:t>
          </a:r>
        </a:p>
      </dsp:txBody>
      <dsp:txXfrm>
        <a:off x="1057183" y="2290082"/>
        <a:ext cx="9458416" cy="915310"/>
      </dsp:txXfrm>
    </dsp:sp>
    <dsp:sp modelId="{5E01F08B-E888-469F-8363-2602160CE1F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1D188-0261-4534-882E-8BF3379ACE5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F8BA3-9D8C-4598-8CC9-043A2D1F15EB}">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Goals/ Objectives</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F444A-62AE-4D52-B1E1-96C1DC5BFA41}">
      <dsp:nvSpPr>
        <dsp:cNvPr id="0" name=""/>
        <dsp:cNvSpPr/>
      </dsp:nvSpPr>
      <dsp:spPr>
        <a:xfrm>
          <a:off x="0" y="379"/>
          <a:ext cx="10567883" cy="8879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4E33B-3462-47C0-BB41-05B9D22B020A}">
      <dsp:nvSpPr>
        <dsp:cNvPr id="0" name=""/>
        <dsp:cNvSpPr/>
      </dsp:nvSpPr>
      <dsp:spPr>
        <a:xfrm>
          <a:off x="268601" y="200165"/>
          <a:ext cx="488366" cy="488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D4A15-E984-4379-A046-5BC6E91DD8B2}">
      <dsp:nvSpPr>
        <dsp:cNvPr id="0" name=""/>
        <dsp:cNvSpPr/>
      </dsp:nvSpPr>
      <dsp:spPr>
        <a:xfrm>
          <a:off x="1025568" y="379"/>
          <a:ext cx="9542314" cy="887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73" tIns="93973" rIns="93973" bIns="93973" numCol="1" spcCol="1270" anchor="ctr" anchorCtr="0">
          <a:noAutofit/>
        </a:bodyPr>
        <a:lstStyle/>
        <a:p>
          <a:pPr marL="0" lvl="0" indent="0" algn="l" defTabSz="977900">
            <a:lnSpc>
              <a:spcPct val="100000"/>
            </a:lnSpc>
            <a:spcBef>
              <a:spcPct val="0"/>
            </a:spcBef>
            <a:spcAft>
              <a:spcPct val="35000"/>
            </a:spcAft>
            <a:buNone/>
          </a:pPr>
          <a:r>
            <a:rPr lang="en-US" sz="2200" b="1" kern="1200"/>
            <a:t>Data Scarcity</a:t>
          </a:r>
          <a:r>
            <a:rPr lang="en-US" sz="2200" kern="1200"/>
            <a:t>: Certain domains face challenges in obtaining sufficient high-quality data due to limited availability and incomplete information.</a:t>
          </a:r>
        </a:p>
      </dsp:txBody>
      <dsp:txXfrm>
        <a:off x="1025568" y="379"/>
        <a:ext cx="9542314" cy="887938"/>
      </dsp:txXfrm>
    </dsp:sp>
    <dsp:sp modelId="{F5C393F8-B24F-4D6D-88D2-A46AF6CE3661}">
      <dsp:nvSpPr>
        <dsp:cNvPr id="0" name=""/>
        <dsp:cNvSpPr/>
      </dsp:nvSpPr>
      <dsp:spPr>
        <a:xfrm>
          <a:off x="0" y="1110302"/>
          <a:ext cx="10567883" cy="8879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70784-ED95-44D5-BF63-FACA107A636C}">
      <dsp:nvSpPr>
        <dsp:cNvPr id="0" name=""/>
        <dsp:cNvSpPr/>
      </dsp:nvSpPr>
      <dsp:spPr>
        <a:xfrm>
          <a:off x="268601" y="1310088"/>
          <a:ext cx="488366" cy="488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20EFF-589A-4476-B4F3-512B1A07FE25}">
      <dsp:nvSpPr>
        <dsp:cNvPr id="0" name=""/>
        <dsp:cNvSpPr/>
      </dsp:nvSpPr>
      <dsp:spPr>
        <a:xfrm>
          <a:off x="1025568" y="1110302"/>
          <a:ext cx="9542314" cy="887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73" tIns="93973" rIns="93973" bIns="93973" numCol="1" spcCol="1270" anchor="ctr" anchorCtr="0">
          <a:noAutofit/>
        </a:bodyPr>
        <a:lstStyle/>
        <a:p>
          <a:pPr marL="0" lvl="0" indent="0" algn="l" defTabSz="977900">
            <a:lnSpc>
              <a:spcPct val="100000"/>
            </a:lnSpc>
            <a:spcBef>
              <a:spcPct val="0"/>
            </a:spcBef>
            <a:spcAft>
              <a:spcPct val="35000"/>
            </a:spcAft>
            <a:buNone/>
          </a:pPr>
          <a:r>
            <a:rPr lang="en-US" sz="2200" b="1" kern="1200"/>
            <a:t>Cost of Data Collection</a:t>
          </a:r>
          <a:r>
            <a:rPr lang="en-US" sz="2200" kern="1200"/>
            <a:t>: Gathering and storing large datasets, especially sensitive information, can be prohibitively expensive.</a:t>
          </a:r>
        </a:p>
      </dsp:txBody>
      <dsp:txXfrm>
        <a:off x="1025568" y="1110302"/>
        <a:ext cx="9542314" cy="887938"/>
      </dsp:txXfrm>
    </dsp:sp>
    <dsp:sp modelId="{596A1C46-6FB3-4EB5-A3D0-B3F542C3E1E2}">
      <dsp:nvSpPr>
        <dsp:cNvPr id="0" name=""/>
        <dsp:cNvSpPr/>
      </dsp:nvSpPr>
      <dsp:spPr>
        <a:xfrm>
          <a:off x="0" y="2220225"/>
          <a:ext cx="10567883" cy="8879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8127A-1C1D-4CD7-AED4-71C571093508}">
      <dsp:nvSpPr>
        <dsp:cNvPr id="0" name=""/>
        <dsp:cNvSpPr/>
      </dsp:nvSpPr>
      <dsp:spPr>
        <a:xfrm>
          <a:off x="268601" y="2420011"/>
          <a:ext cx="488366" cy="488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8841B-5089-45FA-BE1E-10A62A991602}">
      <dsp:nvSpPr>
        <dsp:cNvPr id="0" name=""/>
        <dsp:cNvSpPr/>
      </dsp:nvSpPr>
      <dsp:spPr>
        <a:xfrm>
          <a:off x="1025568" y="2220225"/>
          <a:ext cx="9542314" cy="887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73" tIns="93973" rIns="93973" bIns="93973" numCol="1" spcCol="1270" anchor="ctr" anchorCtr="0">
          <a:noAutofit/>
        </a:bodyPr>
        <a:lstStyle/>
        <a:p>
          <a:pPr marL="0" lvl="0" indent="0" algn="l" defTabSz="977900">
            <a:lnSpc>
              <a:spcPct val="100000"/>
            </a:lnSpc>
            <a:spcBef>
              <a:spcPct val="0"/>
            </a:spcBef>
            <a:spcAft>
              <a:spcPct val="35000"/>
            </a:spcAft>
            <a:buNone/>
          </a:pPr>
          <a:r>
            <a:rPr lang="en-US" sz="2200" b="1" kern="1200"/>
            <a:t>Privacy Concerns</a:t>
          </a:r>
          <a:r>
            <a:rPr lang="en-US" sz="2200" kern="1200"/>
            <a:t>: Use of real-world datasets in AI raises significant privacy issues, necessitating robust protection measures.</a:t>
          </a:r>
        </a:p>
      </dsp:txBody>
      <dsp:txXfrm>
        <a:off x="1025568" y="2220225"/>
        <a:ext cx="9542314" cy="887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4F001-5567-4855-924E-1C6A95C7C923}">
      <dsp:nvSpPr>
        <dsp:cNvPr id="0" name=""/>
        <dsp:cNvSpPr/>
      </dsp:nvSpPr>
      <dsp:spPr>
        <a:xfrm>
          <a:off x="282221" y="14104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02995-877C-4667-B118-738CB2B7734B}">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7AFDCC-A420-4157-B033-96B91C09D732}">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Synthetic data, while promising, poses risks of being too similar to real data, as seen in incidents like unauthorized use of voice data.</a:t>
          </a:r>
        </a:p>
      </dsp:txBody>
      <dsp:txXfrm>
        <a:off x="1948202" y="1410409"/>
        <a:ext cx="3233964" cy="1371985"/>
      </dsp:txXfrm>
    </dsp:sp>
    <dsp:sp modelId="{E37E0D11-3BA8-42DE-9EAA-63EDD080AAD3}">
      <dsp:nvSpPr>
        <dsp:cNvPr id="0" name=""/>
        <dsp:cNvSpPr/>
      </dsp:nvSpPr>
      <dsp:spPr>
        <a:xfrm>
          <a:off x="5745661" y="14104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2EC02-4291-4470-88B9-63783DDFF119}">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DDB61B-AED2-4F64-96D4-9EE4419C656C}">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Example: Unauthorized use of Scarlett Johansson's voice highlighted </a:t>
          </a:r>
          <a:r>
            <a:rPr lang="en-US" sz="1900" b="1" kern="1200" dirty="0"/>
            <a:t>ethical</a:t>
          </a:r>
          <a:r>
            <a:rPr lang="en-US" sz="1900" kern="1200" dirty="0"/>
            <a:t> and </a:t>
          </a:r>
          <a:r>
            <a:rPr lang="en-US" sz="1900" b="1" kern="1200" dirty="0"/>
            <a:t>privacy concerns</a:t>
          </a:r>
          <a:r>
            <a:rPr lang="en-US" sz="1900" kern="1200" dirty="0"/>
            <a:t>.</a:t>
          </a:r>
        </a:p>
      </dsp:txBody>
      <dsp:txXfrm>
        <a:off x="7411643" y="1410409"/>
        <a:ext cx="3233964" cy="13719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B8152-445C-474C-8E12-C7C257898C33}">
      <dsp:nvSpPr>
        <dsp:cNvPr id="0" name=""/>
        <dsp:cNvSpPr/>
      </dsp:nvSpPr>
      <dsp:spPr>
        <a:xfrm>
          <a:off x="332234" y="862488"/>
          <a:ext cx="926551" cy="92655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E8ABF-52FD-48A4-A44E-62654F449186}">
      <dsp:nvSpPr>
        <dsp:cNvPr id="0" name=""/>
        <dsp:cNvSpPr/>
      </dsp:nvSpPr>
      <dsp:spPr>
        <a:xfrm>
          <a:off x="526810" y="1057064"/>
          <a:ext cx="537399" cy="537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3FE0D0-F3D7-46BC-9ADD-51BD36561E89}">
      <dsp:nvSpPr>
        <dsp:cNvPr id="0" name=""/>
        <dsp:cNvSpPr/>
      </dsp:nvSpPr>
      <dsp:spPr>
        <a:xfrm>
          <a:off x="1457332" y="862488"/>
          <a:ext cx="2184014" cy="92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Observations</a:t>
          </a:r>
          <a:r>
            <a:rPr lang="en-US" sz="1100" kern="1200"/>
            <a:t>: Most papers emphasize the importance of </a:t>
          </a:r>
          <a:r>
            <a:rPr lang="en-US" sz="1100" b="1" kern="1200"/>
            <a:t>privacy preservation</a:t>
          </a:r>
          <a:r>
            <a:rPr lang="en-US" sz="1100" kern="1200"/>
            <a:t> without quantitative measurement.</a:t>
          </a:r>
        </a:p>
      </dsp:txBody>
      <dsp:txXfrm>
        <a:off x="1457332" y="862488"/>
        <a:ext cx="2184014" cy="926551"/>
      </dsp:txXfrm>
    </dsp:sp>
    <dsp:sp modelId="{8063E89F-13BA-461E-B6F8-7C957E89A238}">
      <dsp:nvSpPr>
        <dsp:cNvPr id="0" name=""/>
        <dsp:cNvSpPr/>
      </dsp:nvSpPr>
      <dsp:spPr>
        <a:xfrm>
          <a:off x="4021895" y="862488"/>
          <a:ext cx="926551" cy="9265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682A48-3980-44FA-AAC0-AE2963CCC3D5}">
      <dsp:nvSpPr>
        <dsp:cNvPr id="0" name=""/>
        <dsp:cNvSpPr/>
      </dsp:nvSpPr>
      <dsp:spPr>
        <a:xfrm>
          <a:off x="4216470" y="1057064"/>
          <a:ext cx="537399" cy="5373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F9C8F0-A307-47A0-A687-48A09D942CBE}">
      <dsp:nvSpPr>
        <dsp:cNvPr id="0" name=""/>
        <dsp:cNvSpPr/>
      </dsp:nvSpPr>
      <dsp:spPr>
        <a:xfrm>
          <a:off x="5146993" y="862488"/>
          <a:ext cx="2184014" cy="92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Methods</a:t>
          </a:r>
          <a:r>
            <a:rPr lang="en-US" sz="1100" kern="1200"/>
            <a:t>: Differential privacy (DP) is commonly used to add noise to original data. Others employ </a:t>
          </a:r>
          <a:r>
            <a:rPr lang="en-US" sz="1100" b="1" kern="1200"/>
            <a:t>k-anonymity</a:t>
          </a:r>
          <a:r>
            <a:rPr lang="en-US" sz="1100" kern="1200"/>
            <a:t> and </a:t>
          </a:r>
          <a:r>
            <a:rPr lang="en-US" sz="1100" b="1" kern="1200"/>
            <a:t>t-closeness</a:t>
          </a:r>
          <a:r>
            <a:rPr lang="en-US" sz="1100" kern="1200"/>
            <a:t> on the original dataset.</a:t>
          </a:r>
        </a:p>
      </dsp:txBody>
      <dsp:txXfrm>
        <a:off x="5146993" y="862488"/>
        <a:ext cx="2184014" cy="926551"/>
      </dsp:txXfrm>
    </dsp:sp>
    <dsp:sp modelId="{B5D5A338-FD3B-4285-A104-17EB083F4833}">
      <dsp:nvSpPr>
        <dsp:cNvPr id="0" name=""/>
        <dsp:cNvSpPr/>
      </dsp:nvSpPr>
      <dsp:spPr>
        <a:xfrm>
          <a:off x="7711555" y="862488"/>
          <a:ext cx="926551" cy="92655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5B413-F9B2-4A50-999C-CEEC65CB12E3}">
      <dsp:nvSpPr>
        <dsp:cNvPr id="0" name=""/>
        <dsp:cNvSpPr/>
      </dsp:nvSpPr>
      <dsp:spPr>
        <a:xfrm>
          <a:off x="7906131" y="1057064"/>
          <a:ext cx="537399" cy="5373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7845FF-82C6-45A0-913C-BED8B6A6C90D}">
      <dsp:nvSpPr>
        <dsp:cNvPr id="0" name=""/>
        <dsp:cNvSpPr/>
      </dsp:nvSpPr>
      <dsp:spPr>
        <a:xfrm>
          <a:off x="8836654" y="862488"/>
          <a:ext cx="2184014" cy="92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Privacy Metrics</a:t>
          </a:r>
          <a:r>
            <a:rPr lang="en-US" sz="1100" kern="1200"/>
            <a:t>: Basic distance-based metrics like </a:t>
          </a:r>
          <a:r>
            <a:rPr lang="en-US" sz="1100" b="1" kern="1200"/>
            <a:t>Distance of Closest Record (DCR)</a:t>
          </a:r>
          <a:r>
            <a:rPr lang="en-US" sz="1100" kern="1200"/>
            <a:t> and </a:t>
          </a:r>
          <a:r>
            <a:rPr lang="en-US" sz="1100" b="1" kern="1200"/>
            <a:t>Nearest Neighbor Distance Ratio (NNDR)</a:t>
          </a:r>
          <a:r>
            <a:rPr lang="en-US" sz="1100" kern="1200"/>
            <a:t> are prevalent in comparing machine learning models.</a:t>
          </a:r>
        </a:p>
      </dsp:txBody>
      <dsp:txXfrm>
        <a:off x="8836654" y="862488"/>
        <a:ext cx="2184014" cy="926551"/>
      </dsp:txXfrm>
    </dsp:sp>
    <dsp:sp modelId="{78423AB0-0EEF-4A71-BAFF-91D8D1B52191}">
      <dsp:nvSpPr>
        <dsp:cNvPr id="0" name=""/>
        <dsp:cNvSpPr/>
      </dsp:nvSpPr>
      <dsp:spPr>
        <a:xfrm>
          <a:off x="332234" y="2521899"/>
          <a:ext cx="926551" cy="92655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5431D-D89C-4259-ABC1-B1B3FB704C91}">
      <dsp:nvSpPr>
        <dsp:cNvPr id="0" name=""/>
        <dsp:cNvSpPr/>
      </dsp:nvSpPr>
      <dsp:spPr>
        <a:xfrm>
          <a:off x="526810" y="2716475"/>
          <a:ext cx="537399" cy="5373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DA620C-5892-4040-8F84-B890C2873AD4}">
      <dsp:nvSpPr>
        <dsp:cNvPr id="0" name=""/>
        <dsp:cNvSpPr/>
      </dsp:nvSpPr>
      <dsp:spPr>
        <a:xfrm>
          <a:off x="1457332" y="2521899"/>
          <a:ext cx="2184014" cy="92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Limitations</a:t>
          </a:r>
          <a:r>
            <a:rPr lang="en-US" sz="1100" kern="1200"/>
            <a:t>: Many studies overlook </a:t>
          </a:r>
          <a:r>
            <a:rPr lang="en-US" sz="1100" b="1" kern="1200"/>
            <a:t>utility metrics</a:t>
          </a:r>
          <a:r>
            <a:rPr lang="en-US" sz="1100" kern="1200"/>
            <a:t> of synthetic data, focusing primarily on privacy aspects.</a:t>
          </a:r>
        </a:p>
      </dsp:txBody>
      <dsp:txXfrm>
        <a:off x="1457332" y="2521899"/>
        <a:ext cx="2184014" cy="926551"/>
      </dsp:txXfrm>
    </dsp:sp>
    <dsp:sp modelId="{871F72CF-CA91-431E-BC63-8259CC1EB412}">
      <dsp:nvSpPr>
        <dsp:cNvPr id="0" name=""/>
        <dsp:cNvSpPr/>
      </dsp:nvSpPr>
      <dsp:spPr>
        <a:xfrm>
          <a:off x="4021895" y="2521899"/>
          <a:ext cx="926551" cy="92655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3AA85A-657A-4C54-ADC8-AF6F2AEE1E07}">
      <dsp:nvSpPr>
        <dsp:cNvPr id="0" name=""/>
        <dsp:cNvSpPr/>
      </dsp:nvSpPr>
      <dsp:spPr>
        <a:xfrm>
          <a:off x="4216470" y="2716475"/>
          <a:ext cx="537399" cy="5373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3BA03-E040-4B68-858C-1E26CDAA61EE}">
      <dsp:nvSpPr>
        <dsp:cNvPr id="0" name=""/>
        <dsp:cNvSpPr/>
      </dsp:nvSpPr>
      <dsp:spPr>
        <a:xfrm>
          <a:off x="5146993" y="2521899"/>
          <a:ext cx="2184014" cy="926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Selection</a:t>
          </a:r>
          <a:r>
            <a:rPr lang="en-US" sz="1100" kern="1200"/>
            <a:t>: From this review, three key papers were selected for their insights into privacy metrics and synthetic data, yet they present limitations our research aims to address.</a:t>
          </a:r>
        </a:p>
      </dsp:txBody>
      <dsp:txXfrm>
        <a:off x="5146993" y="2521899"/>
        <a:ext cx="2184014" cy="9265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FD4A6-59D9-6546-939F-BF953479D991}" type="datetimeFigureOut">
              <a:rPr lang="en-US" smtClean="0"/>
              <a:t>9/6/24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F8DA5-2580-A642-AC24-2965FA3A92F8}" type="slidenum">
              <a:rPr lang="en-US" smtClean="0"/>
              <a:t>‹#›</a:t>
            </a:fld>
            <a:endParaRPr lang="en-US"/>
          </a:p>
        </p:txBody>
      </p:sp>
    </p:spTree>
    <p:extLst>
      <p:ext uri="{BB962C8B-B14F-4D97-AF65-F5344CB8AC3E}">
        <p14:creationId xmlns:p14="http://schemas.microsoft.com/office/powerpoint/2010/main" val="385452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midterm presentation about my bachelor thesis regarding the topic “</a:t>
            </a:r>
            <a:r>
              <a:rPr lang="en-US" sz="1200" dirty="0">
                <a:solidFill>
                  <a:srgbClr val="FFFFFF"/>
                </a:solidFill>
                <a:effectLst/>
                <a:latin typeface="+mn-lt"/>
              </a:rPr>
              <a:t>Design and Implementation of a Privacy Assessment Framework for Synthetic Data Generation with Machine Learning “.</a:t>
            </a:r>
          </a:p>
          <a:p>
            <a:endParaRPr lang="en-US" dirty="0"/>
          </a:p>
        </p:txBody>
      </p:sp>
      <p:sp>
        <p:nvSpPr>
          <p:cNvPr id="4" name="Slide Number Placeholder 3"/>
          <p:cNvSpPr>
            <a:spLocks noGrp="1"/>
          </p:cNvSpPr>
          <p:nvPr>
            <p:ph type="sldNum" sz="quarter" idx="5"/>
          </p:nvPr>
        </p:nvSpPr>
        <p:spPr/>
        <p:txBody>
          <a:bodyPr/>
          <a:lstStyle/>
          <a:p>
            <a:fld id="{922F8DA5-2580-A642-AC24-2965FA3A92F8}" type="slidenum">
              <a:rPr lang="en-US" smtClean="0"/>
              <a:t>1</a:t>
            </a:fld>
            <a:endParaRPr lang="en-US"/>
          </a:p>
        </p:txBody>
      </p:sp>
    </p:spTree>
    <p:extLst>
      <p:ext uri="{BB962C8B-B14F-4D97-AF65-F5344CB8AC3E}">
        <p14:creationId xmlns:p14="http://schemas.microsoft.com/office/powerpoint/2010/main" val="36372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SzPts val="1000"/>
              <a:buFont typeface="Symbol" pitchFamily="2" charset="2"/>
              <a:buNone/>
              <a:tabLst>
                <a:tab pos="457200" algn="l"/>
              </a:tabLst>
            </a:pPr>
            <a:r>
              <a:rPr lang="en-US" sz="1800" b="1" dirty="0">
                <a:effectLst/>
                <a:latin typeface="Times New Roman" panose="02020603050405020304" pitchFamily="18" charset="0"/>
                <a:ea typeface="Times New Roman" panose="02020603050405020304" pitchFamily="18" charset="0"/>
              </a:rPr>
              <a:t>Paper 1: “A Unified Framework for Quantifying Privacy Risk in Synthetic Data”</a:t>
            </a:r>
            <a:r>
              <a:rPr lang="en-US" sz="1800" dirty="0">
                <a:effectLst/>
                <a:latin typeface="Times New Roman" panose="02020603050405020304" pitchFamily="18" charset="0"/>
                <a:ea typeface="Times New Roman" panose="02020603050405020304" pitchFamily="18" charset="0"/>
              </a:rPr>
              <a:t>: </a:t>
            </a:r>
          </a:p>
          <a:p>
            <a:pPr marL="342900" lvl="0" indent="-342900">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0" lvl="0" indent="0">
              <a:buSzPts val="1000"/>
              <a:buFont typeface="Symbol" pitchFamily="2" charset="2"/>
              <a:buNone/>
              <a:tabLst>
                <a:tab pos="457200" algn="l"/>
              </a:tabLst>
            </a:pPr>
            <a:r>
              <a:rPr lang="en-US" sz="1800" dirty="0">
                <a:effectLst/>
                <a:latin typeface="Times New Roman" panose="02020603050405020304" pitchFamily="18" charset="0"/>
                <a:ea typeface="Times New Roman" panose="02020603050405020304" pitchFamily="18" charset="0"/>
              </a:rPr>
              <a:t>This paper introduces a framework called </a:t>
            </a:r>
            <a:r>
              <a:rPr lang="en-US" sz="1800" dirty="0" err="1">
                <a:effectLst/>
                <a:latin typeface="Times New Roman" panose="02020603050405020304" pitchFamily="18" charset="0"/>
                <a:ea typeface="Times New Roman" panose="02020603050405020304" pitchFamily="18" charset="0"/>
              </a:rPr>
              <a:t>Anonymeter</a:t>
            </a:r>
            <a:r>
              <a:rPr lang="en-US" sz="1800" dirty="0">
                <a:effectLst/>
                <a:latin typeface="Times New Roman" panose="02020603050405020304" pitchFamily="18" charset="0"/>
                <a:ea typeface="Times New Roman" panose="02020603050405020304" pitchFamily="18" charset="0"/>
              </a:rPr>
              <a:t> that quantifies privacy risks in synthetic tabular datasets. They emphasize that residual privacy risks remain even after anonymization, advocating for awareness and appropriate action.</a:t>
            </a:r>
          </a:p>
          <a:p>
            <a:endParaRPr lang="en-US" sz="1800" b="1" dirty="0">
              <a:effectLst/>
              <a:latin typeface="Symbol" pitchFamily="2" charset="2"/>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Methodology</a:t>
            </a:r>
            <a:r>
              <a:rPr lang="en-US" sz="1800" dirty="0">
                <a:effectLst/>
                <a:latin typeface="Times New Roman" panose="02020603050405020304" pitchFamily="18" charset="0"/>
                <a:ea typeface="Times New Roman" panose="02020603050405020304" pitchFamily="18" charset="0"/>
              </a:rPr>
              <a:t>: The framework evaluates privacy risks in three phases: the attack phase, evaluation phase, and risk estimation phase. In the attack phase, the attacker has full access to the synthetic dataset and additional information about a set of targets from the original dataset, generating guesses that evaluate to true or false to estimate overall risk.</a:t>
            </a:r>
          </a:p>
          <a:p>
            <a:endParaRPr lang="en-US" sz="18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Privacy Metrics Evaluated</a:t>
            </a:r>
            <a:r>
              <a:rPr lang="en-US" sz="1800" dirty="0">
                <a:effectLst/>
                <a:latin typeface="Times New Roman" panose="02020603050405020304" pitchFamily="18" charset="0"/>
                <a:ea typeface="Times New Roman" panose="02020603050405020304" pitchFamily="18" charset="0"/>
              </a:rPr>
              <a:t>:</a:t>
            </a:r>
          </a:p>
          <a:p>
            <a:r>
              <a:rPr lang="en-US" sz="1800" dirty="0">
                <a:effectLst/>
                <a:latin typeface="Times New Roman" panose="02020603050405020304" pitchFamily="18" charset="0"/>
                <a:ea typeface="Times New Roman" panose="02020603050405020304" pitchFamily="18" charset="0"/>
              </a:rPr>
              <a:t>So there are 3 metrics they evaluated:</a:t>
            </a:r>
          </a:p>
          <a:p>
            <a:r>
              <a:rPr lang="en-US" sz="1800" dirty="0">
                <a:effectLst/>
                <a:latin typeface="Times New Roman" panose="02020603050405020304" pitchFamily="18" charset="0"/>
                <a:ea typeface="Times New Roman" panose="02020603050405020304" pitchFamily="18" charset="0"/>
              </a:rPr>
              <a:t>Singling Out Risk: The likelihood of identifying an individual from synthetic data.</a:t>
            </a:r>
          </a:p>
          <a:p>
            <a:r>
              <a:rPr lang="en-US" sz="1800" dirty="0" err="1">
                <a:effectLst/>
                <a:latin typeface="Times New Roman" panose="02020603050405020304" pitchFamily="18" charset="0"/>
                <a:ea typeface="Times New Roman" panose="02020603050405020304" pitchFamily="18" charset="0"/>
              </a:rPr>
              <a:t>Linkability</a:t>
            </a:r>
            <a:r>
              <a:rPr lang="en-US" sz="1800" dirty="0">
                <a:effectLst/>
                <a:latin typeface="Times New Roman" panose="02020603050405020304" pitchFamily="18" charset="0"/>
                <a:ea typeface="Times New Roman" panose="02020603050405020304" pitchFamily="18" charset="0"/>
              </a:rPr>
              <a:t> Risk: The risk of linking synthetic records to real-world identities.</a:t>
            </a:r>
          </a:p>
          <a:p>
            <a:r>
              <a:rPr lang="en-US" sz="1800" dirty="0">
                <a:effectLst/>
                <a:latin typeface="Times New Roman" panose="02020603050405020304" pitchFamily="18" charset="0"/>
                <a:ea typeface="Times New Roman" panose="02020603050405020304" pitchFamily="18" charset="0"/>
              </a:rPr>
              <a:t>Inference Risk: The risk of inferring sensitive information from synthetic data.</a:t>
            </a:r>
          </a:p>
          <a:p>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Conclusions</a:t>
            </a:r>
            <a:r>
              <a:rPr lang="en-US" sz="1800" dirty="0">
                <a:effectLst/>
                <a:latin typeface="Times New Roman" panose="02020603050405020304" pitchFamily="18" charset="0"/>
                <a:ea typeface="Times New Roman" panose="02020603050405020304" pitchFamily="18" charset="0"/>
              </a:rPr>
              <a:t>: </a:t>
            </a:r>
          </a:p>
          <a:p>
            <a:r>
              <a:rPr lang="en-US" sz="1800" dirty="0" err="1">
                <a:effectLst/>
                <a:latin typeface="Times New Roman" panose="02020603050405020304" pitchFamily="18" charset="0"/>
                <a:ea typeface="Times New Roman" panose="02020603050405020304" pitchFamily="18" charset="0"/>
              </a:rPr>
              <a:t>Theri</a:t>
            </a:r>
            <a:r>
              <a:rPr lang="en-US" sz="1800" dirty="0">
                <a:effectLst/>
                <a:latin typeface="Times New Roman" panose="02020603050405020304" pitchFamily="18" charset="0"/>
                <a:ea typeface="Times New Roman" panose="02020603050405020304" pitchFamily="18" charset="0"/>
              </a:rPr>
              <a:t> conclusions were that Privacy risks scale linearly with privacy leakage in data. Synthetic data mitigates </a:t>
            </a:r>
            <a:r>
              <a:rPr lang="en-US" sz="1800" dirty="0" err="1">
                <a:effectLst/>
                <a:latin typeface="Times New Roman" panose="02020603050405020304" pitchFamily="18" charset="0"/>
                <a:ea typeface="Times New Roman" panose="02020603050405020304" pitchFamily="18" charset="0"/>
              </a:rPr>
              <a:t>linkability</a:t>
            </a:r>
            <a:r>
              <a:rPr lang="en-US" sz="1800" dirty="0">
                <a:effectLst/>
                <a:latin typeface="Times New Roman" panose="02020603050405020304" pitchFamily="18" charset="0"/>
                <a:ea typeface="Times New Roman" panose="02020603050405020304" pitchFamily="18" charset="0"/>
              </a:rPr>
              <a:t> risks, as one-to-one relationships are not preserved intuitively.</a:t>
            </a:r>
          </a:p>
          <a:p>
            <a:r>
              <a:rPr lang="en-US" sz="1800" dirty="0">
                <a:effectLst/>
                <a:latin typeface="Times New Roman" panose="02020603050405020304" pitchFamily="18" charset="0"/>
                <a:ea typeface="Times New Roman" panose="02020603050405020304" pitchFamily="18" charset="0"/>
              </a:rPr>
              <a:t>So overall, they propose a framework focusing on the 3 privacy metrics from an attacker’s perspective including utility, but it lacks other distance-based privacy metrics.</a:t>
            </a:r>
          </a:p>
        </p:txBody>
      </p:sp>
      <p:sp>
        <p:nvSpPr>
          <p:cNvPr id="4" name="Slide Number Placeholder 3"/>
          <p:cNvSpPr>
            <a:spLocks noGrp="1"/>
          </p:cNvSpPr>
          <p:nvPr>
            <p:ph type="sldNum" sz="quarter" idx="5"/>
          </p:nvPr>
        </p:nvSpPr>
        <p:spPr/>
        <p:txBody>
          <a:bodyPr/>
          <a:lstStyle/>
          <a:p>
            <a:fld id="{922F8DA5-2580-A642-AC24-2965FA3A92F8}" type="slidenum">
              <a:rPr lang="en-US" smtClean="0"/>
              <a:t>10</a:t>
            </a:fld>
            <a:endParaRPr lang="en-US"/>
          </a:p>
        </p:txBody>
      </p:sp>
    </p:spTree>
    <p:extLst>
      <p:ext uri="{BB962C8B-B14F-4D97-AF65-F5344CB8AC3E}">
        <p14:creationId xmlns:p14="http://schemas.microsoft.com/office/powerpoint/2010/main" val="4257490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Times New Roman" panose="02020603050405020304" pitchFamily="18" charset="0"/>
                <a:ea typeface="Times New Roman" panose="02020603050405020304" pitchFamily="18" charset="0"/>
              </a:rPr>
              <a:t>Paper 2: “Generation and Evaluation of Privacy Preserving Synthetic Health Data”</a:t>
            </a:r>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In the second paper, titled “Generation and Evaluation of Privacy Preserving Synthetic Health Data,” the authors propose a framework for creating synthetic health data that balances privacy, utility, and resemblance to real data. Their goal is to generate synthetic health data suitable for education and research while preserving privacy.</a:t>
            </a:r>
          </a:p>
          <a:p>
            <a:r>
              <a:rPr lang="en-US" sz="1800" b="1" dirty="0">
                <a:effectLst/>
                <a:latin typeface="Times New Roman" panose="02020603050405020304" pitchFamily="18" charset="0"/>
                <a:ea typeface="Times New Roman" panose="02020603050405020304" pitchFamily="18" charset="0"/>
              </a:rPr>
              <a:t>Key Points:</a:t>
            </a:r>
            <a:endParaRPr lang="en-US" sz="1800" dirty="0">
              <a:effectLst/>
              <a:latin typeface="Times New Roman" panose="02020603050405020304" pitchFamily="18" charset="0"/>
              <a:ea typeface="Times New Roman" panose="02020603050405020304" pitchFamily="18" charset="0"/>
            </a:endParaRPr>
          </a:p>
          <a:p>
            <a:pPr marL="342900" lvl="0" indent="-342900">
              <a:buSzPts val="1000"/>
              <a:buFont typeface="Symbol"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Privacy-Preserving Metric</a:t>
            </a:r>
            <a:r>
              <a:rPr lang="en-US" sz="1800" dirty="0">
                <a:effectLst/>
                <a:latin typeface="Times New Roman" panose="02020603050405020304" pitchFamily="18" charset="0"/>
                <a:ea typeface="Times New Roman" panose="02020603050405020304" pitchFamily="18" charset="0"/>
              </a:rPr>
              <a:t>: They propose a new metric, Nearest Neighbor Adversarial Accuracy, to assess the resemblance and privacy of synthetic data compared to the original dataset.</a:t>
            </a:r>
          </a:p>
          <a:p>
            <a:pPr marL="342900" lvl="0" indent="-342900">
              <a:buSzPts val="1000"/>
              <a:buFont typeface="Symbol"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Methodology</a:t>
            </a:r>
            <a:r>
              <a:rPr lang="en-US" sz="1800" dirty="0">
                <a:effectLst/>
                <a:latin typeface="Times New Roman" panose="02020603050405020304" pitchFamily="18" charset="0"/>
                <a:ea typeface="Times New Roman" panose="02020603050405020304" pitchFamily="18" charset="0"/>
              </a:rPr>
              <a:t>: Their approach involves training a generative adversarial network (GAN) model, termed </a:t>
            </a:r>
            <a:r>
              <a:rPr lang="en-US" sz="1800" dirty="0" err="1">
                <a:effectLst/>
                <a:latin typeface="Times New Roman" panose="02020603050405020304" pitchFamily="18" charset="0"/>
                <a:ea typeface="Times New Roman" panose="02020603050405020304" pitchFamily="18" charset="0"/>
              </a:rPr>
              <a:t>HealthGAN</a:t>
            </a:r>
            <a:r>
              <a:rPr lang="en-US" sz="1800" dirty="0">
                <a:effectLst/>
                <a:latin typeface="Times New Roman" panose="02020603050405020304" pitchFamily="18" charset="0"/>
                <a:ea typeface="Times New Roman" panose="02020603050405020304" pitchFamily="18" charset="0"/>
              </a:rPr>
              <a:t>, in a secure environment. External users utilize </a:t>
            </a:r>
            <a:r>
              <a:rPr lang="en-US" sz="1800" dirty="0" err="1">
                <a:effectLst/>
                <a:latin typeface="Times New Roman" panose="02020603050405020304" pitchFamily="18" charset="0"/>
                <a:ea typeface="Times New Roman" panose="02020603050405020304" pitchFamily="18" charset="0"/>
              </a:rPr>
              <a:t>HealthGAN</a:t>
            </a:r>
            <a:r>
              <a:rPr lang="en-US" sz="1800" dirty="0">
                <a:effectLst/>
                <a:latin typeface="Times New Roman" panose="02020603050405020304" pitchFamily="18" charset="0"/>
                <a:ea typeface="Times New Roman" panose="02020603050405020304" pitchFamily="18" charset="0"/>
              </a:rPr>
              <a:t> to generate synthetic data without the need for de-identification, </a:t>
            </a:r>
          </a:p>
          <a:p>
            <a:pPr marL="342900" lvl="0" indent="-342900">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which is the process of removing or altering personally identifiable information from data, </a:t>
            </a:r>
          </a:p>
          <a:p>
            <a:pPr marL="342900" lvl="0" indent="-342900">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ensuring privacy is maintained throughout the data generation process.</a:t>
            </a:r>
          </a:p>
          <a:p>
            <a:pPr marL="342900" lvl="0" indent="-342900">
              <a:buSzPts val="1000"/>
              <a:buFont typeface="Symbol"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Evaluation</a:t>
            </a:r>
            <a:r>
              <a:rPr lang="en-US" sz="1800" dirty="0">
                <a:effectLst/>
                <a:latin typeface="Times New Roman" panose="02020603050405020304" pitchFamily="18" charset="0"/>
                <a:ea typeface="Times New Roman" panose="02020603050405020304" pitchFamily="18" charset="0"/>
              </a:rPr>
              <a:t>: The authors compare </a:t>
            </a:r>
            <a:r>
              <a:rPr lang="en-US" sz="1800" dirty="0" err="1">
                <a:effectLst/>
                <a:latin typeface="Times New Roman" panose="02020603050405020304" pitchFamily="18" charset="0"/>
                <a:ea typeface="Times New Roman" panose="02020603050405020304" pitchFamily="18" charset="0"/>
              </a:rPr>
              <a:t>HealthGAN</a:t>
            </a:r>
            <a:r>
              <a:rPr lang="en-US" sz="1800" dirty="0">
                <a:effectLst/>
                <a:latin typeface="Times New Roman" panose="02020603050405020304" pitchFamily="18" charset="0"/>
                <a:ea typeface="Times New Roman" panose="02020603050405020304" pitchFamily="18" charset="0"/>
              </a:rPr>
              <a:t> against five baseline methods and demonstrate better performance in terms of privacy preservation and computational efficiency, while maintaining high utility and resemblance to real health data.</a:t>
            </a:r>
          </a:p>
          <a:p>
            <a:r>
              <a:rPr lang="en-US" sz="1800" b="1" dirty="0">
                <a:effectLst/>
                <a:latin typeface="Times New Roman" panose="02020603050405020304" pitchFamily="18" charset="0"/>
                <a:ea typeface="Times New Roman" panose="02020603050405020304" pitchFamily="18" charset="0"/>
              </a:rPr>
              <a:t>Focus Area:</a:t>
            </a:r>
            <a:endParaRPr lang="en-US" sz="1800" dirty="0">
              <a:effectLst/>
              <a:latin typeface="Times New Roman" panose="02020603050405020304" pitchFamily="18" charset="0"/>
              <a:ea typeface="Times New Roman" panose="02020603050405020304" pitchFamily="18" charset="0"/>
            </a:endParaRPr>
          </a:p>
          <a:p>
            <a:pPr marL="342900" lvl="0" indent="-342900">
              <a:buSzPts val="1000"/>
              <a:buFont typeface="Symbol"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Proposed Metric</a:t>
            </a:r>
            <a:r>
              <a:rPr lang="en-US" sz="1800" dirty="0">
                <a:effectLst/>
                <a:latin typeface="Times New Roman" panose="02020603050405020304" pitchFamily="18" charset="0"/>
                <a:ea typeface="Times New Roman" panose="02020603050405020304" pitchFamily="18" charset="0"/>
              </a:rPr>
              <a:t>: Our focus will be on understanding and possibly integrating the Nearest Neighbor Adversarial Accuracy metric into our framework. This metric plays a crucial role in quantifying both the privacy and resemblance aspects of synthetic health data</a:t>
            </a:r>
          </a:p>
        </p:txBody>
      </p:sp>
      <p:sp>
        <p:nvSpPr>
          <p:cNvPr id="4" name="Slide Number Placeholder 3"/>
          <p:cNvSpPr>
            <a:spLocks noGrp="1"/>
          </p:cNvSpPr>
          <p:nvPr>
            <p:ph type="sldNum" sz="quarter" idx="5"/>
          </p:nvPr>
        </p:nvSpPr>
        <p:spPr/>
        <p:txBody>
          <a:bodyPr/>
          <a:lstStyle/>
          <a:p>
            <a:fld id="{922F8DA5-2580-A642-AC24-2965FA3A92F8}" type="slidenum">
              <a:rPr lang="en-US" smtClean="0"/>
              <a:t>11</a:t>
            </a:fld>
            <a:endParaRPr lang="en-US"/>
          </a:p>
        </p:txBody>
      </p:sp>
    </p:spTree>
    <p:extLst>
      <p:ext uri="{BB962C8B-B14F-4D97-AF65-F5344CB8AC3E}">
        <p14:creationId xmlns:p14="http://schemas.microsoft.com/office/powerpoint/2010/main" val="4135340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Times New Roman" panose="02020603050405020304" pitchFamily="18" charset="0"/>
                <a:ea typeface="Times New Roman" panose="02020603050405020304" pitchFamily="18" charset="0"/>
              </a:rPr>
              <a:t>Paper 3: “Practical Privacy Metrics for Synthetic Data”</a:t>
            </a:r>
            <a:r>
              <a:rPr lang="en-US" sz="1800" dirty="0">
                <a:effectLst/>
                <a:latin typeface="Times New Roman" panose="02020603050405020304" pitchFamily="18" charset="0"/>
                <a:ea typeface="Times New Roman" panose="02020603050405020304" pitchFamily="18" charset="0"/>
              </a:rPr>
              <a:t>: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 the third paper, titled “Practical Privacy Metrics for Synthetic Data,” the authors extend the synthpop package in R to calculate measures of disclosure risk for synthetic data. They introduce two primary metrics:</a:t>
            </a:r>
          </a:p>
          <a:p>
            <a:r>
              <a:rPr lang="en-US" sz="1800" b="1" dirty="0">
                <a:effectLst/>
                <a:latin typeface="Times New Roman" panose="02020603050405020304" pitchFamily="18" charset="0"/>
                <a:ea typeface="Times New Roman" panose="02020603050405020304" pitchFamily="18" charset="0"/>
              </a:rPr>
              <a:t>Key Metrics:</a:t>
            </a:r>
            <a:endParaRPr lang="en-US" sz="1800" dirty="0">
              <a:effectLst/>
              <a:latin typeface="Times New Roman" panose="02020603050405020304" pitchFamily="18" charset="0"/>
              <a:ea typeface="Times New Roman" panose="02020603050405020304" pitchFamily="18" charset="0"/>
            </a:endParaRPr>
          </a:p>
          <a:p>
            <a:pPr marL="342900" lvl="0" indent="-342900">
              <a:buSzPts val="1000"/>
              <a:buFont typeface="Symbol" pitchFamily="2" charset="2"/>
              <a:buChar char=""/>
              <a:tabLst>
                <a:tab pos="457200" algn="l"/>
              </a:tabLst>
            </a:pPr>
            <a:r>
              <a:rPr lang="en-US" sz="1800" b="1" dirty="0" err="1">
                <a:effectLst/>
                <a:latin typeface="Times New Roman" panose="02020603050405020304" pitchFamily="18" charset="0"/>
                <a:ea typeface="Times New Roman" panose="02020603050405020304" pitchFamily="18" charset="0"/>
              </a:rPr>
              <a:t>RepU</a:t>
            </a:r>
            <a:r>
              <a:rPr lang="en-US" sz="1800" b="1" dirty="0">
                <a:effectLst/>
                <a:latin typeface="Times New Roman" panose="02020603050405020304" pitchFamily="18" charset="0"/>
                <a:ea typeface="Times New Roman" panose="02020603050405020304" pitchFamily="18" charset="0"/>
              </a:rPr>
              <a:t> (Replicated </a:t>
            </a:r>
            <a:r>
              <a:rPr lang="en-US" sz="1800" b="1" dirty="0" err="1">
                <a:effectLst/>
                <a:latin typeface="Times New Roman" panose="02020603050405020304" pitchFamily="18" charset="0"/>
                <a:ea typeface="Times New Roman" panose="02020603050405020304" pitchFamily="18" charset="0"/>
              </a:rPr>
              <a:t>Uniques</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This metric measures identity disclosure risk in synthetic data. It quantifies the percentage of unique identities replicated in the synthetic dataset compared to the original data. A higher percentage indicates a higher risk of identity disclosure.</a:t>
            </a:r>
          </a:p>
          <a:p>
            <a:pPr marL="342900" lvl="0" indent="-342900">
              <a:buSzPts val="1000"/>
              <a:buFont typeface="Symbol" pitchFamily="2" charset="2"/>
              <a:buChar char=""/>
              <a:tabLst>
                <a:tab pos="457200" algn="l"/>
              </a:tabLst>
            </a:pPr>
            <a:r>
              <a:rPr lang="en-US" sz="1800" b="1" dirty="0" err="1">
                <a:effectLst/>
                <a:latin typeface="Times New Roman" panose="02020603050405020304" pitchFamily="18" charset="0"/>
                <a:ea typeface="Times New Roman" panose="02020603050405020304" pitchFamily="18" charset="0"/>
              </a:rPr>
              <a:t>DiSCO</a:t>
            </a:r>
            <a:r>
              <a:rPr lang="en-US" sz="1800" b="1" dirty="0">
                <a:effectLst/>
                <a:latin typeface="Times New Roman" panose="02020603050405020304" pitchFamily="18" charset="0"/>
                <a:ea typeface="Times New Roman" panose="02020603050405020304" pitchFamily="18" charset="0"/>
              </a:rPr>
              <a:t> (Disclosive in Synthetic Correct Original)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DiSCO</a:t>
            </a:r>
            <a:r>
              <a:rPr lang="en-US" sz="1800" dirty="0">
                <a:effectLst/>
                <a:latin typeface="Times New Roman" panose="02020603050405020304" pitchFamily="18" charset="0"/>
                <a:ea typeface="Times New Roman" panose="02020603050405020304" pitchFamily="18" charset="0"/>
              </a:rPr>
              <a:t> measures attribute disclosure risk by comparing how well synthetic data maintains the distribution of attributes from the original dataset. It evaluates the percentage similarity between synthetic and original data attributes.</a:t>
            </a:r>
          </a:p>
          <a:p>
            <a:r>
              <a:rPr lang="en-US" sz="1800" b="1" dirty="0">
                <a:effectLst/>
                <a:latin typeface="Times New Roman" panose="02020603050405020304" pitchFamily="18" charset="0"/>
                <a:ea typeface="Times New Roman" panose="02020603050405020304" pitchFamily="18" charset="0"/>
              </a:rPr>
              <a:t>Methodology</a:t>
            </a:r>
            <a:r>
              <a:rPr lang="en-US" sz="1800" dirty="0">
                <a:effectLst/>
                <a:latin typeface="Times New Roman" panose="02020603050405020304" pitchFamily="18" charset="0"/>
                <a:ea typeface="Times New Roman" panose="02020603050405020304" pitchFamily="18" charset="0"/>
              </a:rPr>
              <a:t>: The authors build upon the synthpop package to implement these metrics, enabling users to calculate and compare disclosure risks between synthetic and original datasets directly within R.</a:t>
            </a:r>
          </a:p>
          <a:p>
            <a:r>
              <a:rPr lang="en-US" sz="1800" b="1" dirty="0">
                <a:effectLst/>
                <a:latin typeface="Times New Roman" panose="02020603050405020304" pitchFamily="18" charset="0"/>
                <a:ea typeface="Times New Roman" panose="02020603050405020304" pitchFamily="18" charset="0"/>
              </a:rPr>
              <a:t>Use Case</a:t>
            </a:r>
            <a:r>
              <a:rPr lang="en-US" sz="1800" dirty="0">
                <a:effectLst/>
                <a:latin typeface="Times New Roman" panose="02020603050405020304" pitchFamily="18" charset="0"/>
                <a:ea typeface="Times New Roman" panose="02020603050405020304" pitchFamily="18" charset="0"/>
              </a:rPr>
              <a:t>: Both metrics are expressed as percentages relative to the original records, allowing for straightforward comparison and evaluation of disclosure risks in synthetic data generation.</a:t>
            </a:r>
          </a:p>
          <a:p>
            <a:r>
              <a:rPr lang="en-US" sz="1800" dirty="0">
                <a:effectLst/>
                <a:latin typeface="Times New Roman" panose="02020603050405020304" pitchFamily="18" charset="0"/>
                <a:ea typeface="Times New Roman" panose="02020603050405020304" pitchFamily="18" charset="0"/>
              </a:rPr>
              <a:t>However, this paper does not discuss utility metrics, focusing primarily on privacy aspects.</a:t>
            </a:r>
          </a:p>
          <a:p>
            <a:r>
              <a:rPr lang="en-US" sz="1800" b="1" dirty="0">
                <a:effectLst/>
                <a:latin typeface="Times New Roman" panose="02020603050405020304" pitchFamily="18" charset="0"/>
                <a:ea typeface="Times New Roman" panose="02020603050405020304" pitchFamily="18" charset="0"/>
              </a:rPr>
              <a:t>Integration into Framework</a:t>
            </a:r>
            <a:r>
              <a:rPr lang="en-US" sz="1800" dirty="0">
                <a:effectLst/>
                <a:latin typeface="Times New Roman" panose="02020603050405020304" pitchFamily="18" charset="0"/>
                <a:ea typeface="Times New Roman" panose="02020603050405020304" pitchFamily="18" charset="0"/>
              </a:rPr>
              <a:t>: Our research will explore the integration of </a:t>
            </a:r>
            <a:r>
              <a:rPr lang="en-US" sz="1800" dirty="0" err="1">
                <a:effectLst/>
                <a:latin typeface="Times New Roman" panose="02020603050405020304" pitchFamily="18" charset="0"/>
                <a:ea typeface="Times New Roman" panose="02020603050405020304" pitchFamily="18" charset="0"/>
              </a:rPr>
              <a:t>RepU</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DiSCO</a:t>
            </a:r>
            <a:r>
              <a:rPr lang="en-US" sz="1800" dirty="0">
                <a:effectLst/>
                <a:latin typeface="Times New Roman" panose="02020603050405020304" pitchFamily="18" charset="0"/>
                <a:ea typeface="Times New Roman" panose="02020603050405020304" pitchFamily="18" charset="0"/>
              </a:rPr>
              <a:t> metrics into our framework. These metrics provide valuable insights into identity and attribute disclosure risks, enhancing the evaluation of synthetic data privacy alongside other metrics.</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2800" dirty="0"/>
              <a:t>Representation of </a:t>
            </a:r>
            <a:r>
              <a:rPr lang="en-US" sz="2800" dirty="0" err="1"/>
              <a:t>RepU</a:t>
            </a:r>
            <a:r>
              <a:rPr lang="en-US" sz="2800" dirty="0"/>
              <a:t> and </a:t>
            </a:r>
            <a:r>
              <a:rPr lang="en-US" sz="2800" dirty="0" err="1"/>
              <a:t>DiSCO</a:t>
            </a:r>
            <a:r>
              <a:rPr lang="en-US" sz="2800" dirty="0"/>
              <a:t> metrics (e.g., a chart comparing original and synthetic data attributes).</a:t>
            </a:r>
            <a:endParaRPr lang="en-US" sz="1800" dirty="0">
              <a:effectLst/>
              <a:latin typeface="Times New Roman" panose="02020603050405020304" pitchFamily="18" charset="0"/>
              <a:ea typeface="Times New Roman" panose="0202060305040502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922F8DA5-2580-A642-AC24-2965FA3A92F8}" type="slidenum">
              <a:rPr lang="en-US" smtClean="0"/>
              <a:t>12</a:t>
            </a:fld>
            <a:endParaRPr lang="en-US"/>
          </a:p>
        </p:txBody>
      </p:sp>
    </p:spTree>
    <p:extLst>
      <p:ext uri="{BB962C8B-B14F-4D97-AF65-F5344CB8AC3E}">
        <p14:creationId xmlns:p14="http://schemas.microsoft.com/office/powerpoint/2010/main" val="3675639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Symbol" pitchFamily="2" charset="2"/>
              <a:buChar char="·"/>
            </a:pPr>
            <a:r>
              <a:rPr lang="en-US" sz="1800" dirty="0">
                <a:effectLst/>
                <a:latin typeface="Times New Roman" panose="02020603050405020304" pitchFamily="18" charset="0"/>
                <a:ea typeface="Times New Roman" panose="02020603050405020304" pitchFamily="18" charset="0"/>
              </a:rPr>
              <a:t>So there is a need for a unified framework that includes as many privacy metrics as possible and incorporates utility measurements. </a:t>
            </a:r>
          </a:p>
          <a:p>
            <a:pPr marL="285750" indent="-285750">
              <a:buFont typeface="Symbol" pitchFamily="2" charset="2"/>
              <a:buChar char="·"/>
            </a:pPr>
            <a:r>
              <a:rPr lang="en-US" sz="1800" dirty="0">
                <a:effectLst/>
                <a:latin typeface="Times New Roman" panose="02020603050405020304" pitchFamily="18" charset="0"/>
                <a:ea typeface="Times New Roman" panose="02020603050405020304" pitchFamily="18" charset="0"/>
              </a:rPr>
              <a:t>This would allow researchers to better assess the privacy preservation level and utility of synthetic data.</a:t>
            </a:r>
          </a:p>
          <a:p>
            <a:pPr marL="285750" indent="-285750">
              <a:buFont typeface="Symbol" pitchFamily="2" charset="2"/>
              <a:buChar char="·"/>
            </a:pPr>
            <a:r>
              <a:rPr lang="en-US" sz="1800" dirty="0">
                <a:effectLst/>
                <a:latin typeface="Times New Roman" panose="02020603050405020304" pitchFamily="18" charset="0"/>
                <a:ea typeface="Times New Roman" panose="02020603050405020304" pitchFamily="18" charset="0"/>
              </a:rPr>
              <a:t>Our research aims to fill this gap by proposing a comprehensive framework that balances privacy and utility, ensuring robust privacy while maintaining data usability. </a:t>
            </a:r>
          </a:p>
          <a:p>
            <a:pPr marL="285750" indent="-285750">
              <a:buFont typeface="Symbol" pitchFamily="2" charset="2"/>
              <a:buChar char="·"/>
            </a:pPr>
            <a:r>
              <a:rPr lang="en-US" sz="1800" dirty="0">
                <a:effectLst/>
                <a:latin typeface="Times New Roman" panose="02020603050405020304" pitchFamily="18" charset="0"/>
                <a:ea typeface="Times New Roman" panose="02020603050405020304" pitchFamily="18" charset="0"/>
              </a:rPr>
              <a:t>We design and implement a platform for privacy assessment in synthetic data generation, which measures privacy using various distance-based and attacker’s-point-of-view metrics, along with utility measurements.</a:t>
            </a:r>
          </a:p>
          <a:p>
            <a:pPr marL="457200" lvl="1" indent="0" algn="l">
              <a:buFont typeface="+mj-lt"/>
              <a:buNone/>
            </a:pPr>
            <a:endParaRPr lang="en-US" b="0" i="0" dirty="0">
              <a:solidFill>
                <a:srgbClr val="111111"/>
              </a:solidFill>
              <a:effectLst/>
              <a:latin typeface="-apple-system"/>
            </a:endParaRPr>
          </a:p>
        </p:txBody>
      </p:sp>
      <p:sp>
        <p:nvSpPr>
          <p:cNvPr id="4" name="Slide Number Placeholder 3"/>
          <p:cNvSpPr>
            <a:spLocks noGrp="1"/>
          </p:cNvSpPr>
          <p:nvPr>
            <p:ph type="sldNum" sz="quarter" idx="5"/>
          </p:nvPr>
        </p:nvSpPr>
        <p:spPr/>
        <p:txBody>
          <a:bodyPr/>
          <a:lstStyle/>
          <a:p>
            <a:fld id="{922F8DA5-2580-A642-AC24-2965FA3A92F8}" type="slidenum">
              <a:rPr lang="en-US" smtClean="0"/>
              <a:t>13</a:t>
            </a:fld>
            <a:endParaRPr lang="en-US"/>
          </a:p>
        </p:txBody>
      </p:sp>
    </p:spTree>
    <p:extLst>
      <p:ext uri="{BB962C8B-B14F-4D97-AF65-F5344CB8AC3E}">
        <p14:creationId xmlns:p14="http://schemas.microsoft.com/office/powerpoint/2010/main" val="4205940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Here are the privacy metrics that we might consider in our implementation:</a:t>
            </a:r>
          </a:p>
          <a:p>
            <a:r>
              <a:rPr lang="en-US" sz="1800" dirty="0">
                <a:effectLst/>
                <a:latin typeface="Times New Roman" panose="02020603050405020304" pitchFamily="18" charset="0"/>
                <a:ea typeface="Times New Roman" panose="02020603050405020304" pitchFamily="18" charset="0"/>
              </a:rPr>
              <a:t> </a:t>
            </a:r>
          </a:p>
          <a:p>
            <a:pPr marL="342900" lvl="0" indent="-342900">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Singling Out:</a:t>
            </a:r>
            <a:endParaRPr lang="en-US" sz="1200"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Singling Out assesses the risk of revealing specific individuals in synthetic data.</a:t>
            </a:r>
          </a:p>
          <a:p>
            <a:pPr marL="742950" lvl="1" indent="-285750">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It focuses on scenarios where an attacker can uniquely identify someone based on their attributes.</a:t>
            </a:r>
          </a:p>
          <a:p>
            <a:pPr marL="342900" lvl="0" indent="-342900">
              <a:buFont typeface="+mj-lt"/>
              <a:buAutoNum type="arabicPeriod"/>
              <a:tabLst>
                <a:tab pos="457200" algn="l"/>
              </a:tabLst>
            </a:pPr>
            <a:r>
              <a:rPr lang="en-US" sz="1200" b="1" dirty="0" err="1">
                <a:effectLst/>
                <a:latin typeface="Times New Roman" panose="02020603050405020304" pitchFamily="18" charset="0"/>
                <a:ea typeface="Times New Roman" panose="02020603050405020304" pitchFamily="18" charset="0"/>
              </a:rPr>
              <a:t>Linkability</a:t>
            </a:r>
            <a:r>
              <a:rPr lang="en-US" sz="1200" b="1"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tabLst>
                <a:tab pos="914400" algn="l"/>
              </a:tabLst>
            </a:pPr>
            <a:r>
              <a:rPr lang="en-US" sz="1200" dirty="0" err="1">
                <a:effectLst/>
                <a:latin typeface="Times New Roman" panose="02020603050405020304" pitchFamily="18" charset="0"/>
                <a:ea typeface="Times New Roman" panose="02020603050405020304" pitchFamily="18" charset="0"/>
              </a:rPr>
              <a:t>Linkability</a:t>
            </a:r>
            <a:r>
              <a:rPr lang="en-US" sz="1200" dirty="0">
                <a:effectLst/>
                <a:latin typeface="Times New Roman" panose="02020603050405020304" pitchFamily="18" charset="0"/>
                <a:ea typeface="Times New Roman" panose="02020603050405020304" pitchFamily="18" charset="0"/>
              </a:rPr>
              <a:t> evaluates the likelihood of connecting real and synthetic data records.</a:t>
            </a:r>
          </a:p>
          <a:p>
            <a:pPr marL="742950" lvl="1" indent="-285750">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It considers how easily an attacker can link synthetic records to their corresponding real-world individuals.</a:t>
            </a:r>
          </a:p>
          <a:p>
            <a:pPr marL="342900" lvl="0" indent="-342900">
              <a:buFont typeface="+mj-lt"/>
              <a:buAutoNum type="arabicPeriod"/>
              <a:tabLst>
                <a:tab pos="457200" algn="l"/>
              </a:tabLst>
            </a:pPr>
            <a:r>
              <a:rPr lang="en-US" sz="1200" b="1" dirty="0">
                <a:effectLst/>
                <a:latin typeface="Times New Roman" panose="02020603050405020304" pitchFamily="18" charset="0"/>
                <a:ea typeface="Times New Roman" panose="02020603050405020304" pitchFamily="18" charset="0"/>
              </a:rPr>
              <a:t>Inference:</a:t>
            </a:r>
            <a:endParaRPr lang="en-US" sz="1200"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Inference risk measures the likelihood of sensitive information being inferred from synthetic data.</a:t>
            </a:r>
          </a:p>
          <a:p>
            <a:pPr marL="742950" lvl="1" indent="-285750">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It accounts for indirect information leakage that might reveal sensitive attributes.</a:t>
            </a:r>
          </a:p>
          <a:p>
            <a:pPr marL="342900" lvl="0" indent="-342900">
              <a:buFont typeface="+mj-lt"/>
              <a:buAutoNum type="arabicPeriod"/>
              <a:tabLst>
                <a:tab pos="457200" algn="l"/>
              </a:tabLst>
            </a:pPr>
            <a:r>
              <a:rPr lang="en-US" sz="1200" b="1" dirty="0" err="1">
                <a:effectLst/>
                <a:latin typeface="Times New Roman" panose="02020603050405020304" pitchFamily="18" charset="0"/>
                <a:ea typeface="Times New Roman" panose="02020603050405020304" pitchFamily="18" charset="0"/>
              </a:rPr>
              <a:t>DiSCO</a:t>
            </a:r>
            <a:r>
              <a:rPr lang="en-US" sz="1200" b="1" dirty="0">
                <a:effectLst/>
                <a:latin typeface="Times New Roman" panose="02020603050405020304" pitchFamily="18" charset="0"/>
                <a:ea typeface="Times New Roman" panose="02020603050405020304" pitchFamily="18" charset="0"/>
              </a:rPr>
              <a:t> (Disclosive in Synthetic Correct Original):</a:t>
            </a:r>
            <a:endParaRPr lang="en-US" sz="1200"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tabLst>
                <a:tab pos="914400" algn="l"/>
              </a:tabLst>
            </a:pPr>
            <a:r>
              <a:rPr lang="en-US" sz="1200" dirty="0" err="1">
                <a:effectLst/>
                <a:latin typeface="Times New Roman" panose="02020603050405020304" pitchFamily="18" charset="0"/>
                <a:ea typeface="Times New Roman" panose="02020603050405020304" pitchFamily="18" charset="0"/>
              </a:rPr>
              <a:t>DiSCO</a:t>
            </a:r>
            <a:r>
              <a:rPr lang="en-US" sz="1200" dirty="0">
                <a:effectLst/>
                <a:latin typeface="Times New Roman" panose="02020603050405020304" pitchFamily="18" charset="0"/>
                <a:ea typeface="Times New Roman" panose="02020603050405020304" pitchFamily="18" charset="0"/>
              </a:rPr>
              <a:t> measures the risk of attribute disclosure in synthetic data by comparing the distribution of attributes in synthetic data compared to the original data.</a:t>
            </a:r>
          </a:p>
          <a:p>
            <a:pPr marL="742950" lvl="1" indent="-285750">
              <a:buFont typeface="+mj-lt"/>
              <a:buAutoNum type="arabicPeriod"/>
              <a:tabLst>
                <a:tab pos="914400" algn="l"/>
              </a:tabLst>
            </a:pPr>
            <a:endParaRPr lang="en-US" sz="12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tabLst>
                <a:tab pos="914400" algn="l"/>
              </a:tabLst>
            </a:pPr>
            <a:r>
              <a:rPr lang="en-US" sz="1200" b="1" dirty="0" err="1">
                <a:effectLst/>
                <a:latin typeface="Times New Roman" panose="02020603050405020304" pitchFamily="18" charset="0"/>
                <a:ea typeface="Times New Roman" panose="02020603050405020304" pitchFamily="18" charset="0"/>
              </a:rPr>
              <a:t>repU</a:t>
            </a:r>
            <a:r>
              <a:rPr lang="en-US" sz="1200" b="1" dirty="0">
                <a:effectLst/>
                <a:latin typeface="Times New Roman" panose="02020603050405020304" pitchFamily="18" charset="0"/>
                <a:ea typeface="Times New Roman" panose="02020603050405020304" pitchFamily="18" charset="0"/>
              </a:rPr>
              <a:t> (Replicated </a:t>
            </a:r>
            <a:r>
              <a:rPr lang="en-US" sz="1200" b="1" dirty="0" err="1">
                <a:effectLst/>
                <a:latin typeface="Times New Roman" panose="02020603050405020304" pitchFamily="18" charset="0"/>
                <a:ea typeface="Times New Roman" panose="02020603050405020304" pitchFamily="18" charset="0"/>
              </a:rPr>
              <a:t>Uniques</a:t>
            </a:r>
            <a:r>
              <a:rPr lang="en-US" sz="1200" b="1"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tabLst>
                <a:tab pos="914400" algn="l"/>
              </a:tabLst>
            </a:pPr>
            <a:r>
              <a:rPr lang="en-US" dirty="0"/>
              <a:t>(Replicated </a:t>
            </a:r>
            <a:r>
              <a:rPr lang="en-US" dirty="0" err="1"/>
              <a:t>Uniques</a:t>
            </a:r>
            <a:r>
              <a:rPr lang="en-US" dirty="0"/>
              <a:t>) is a privacy metric designed to assess identity disclosure risks in synthetic data. </a:t>
            </a:r>
          </a:p>
          <a:p>
            <a:pPr marL="742950" lvl="1" indent="-285750">
              <a:buFont typeface="+mj-lt"/>
              <a:buAutoNum type="arabicPeriod"/>
              <a:tabLst>
                <a:tab pos="914400" algn="l"/>
              </a:tabLst>
            </a:pPr>
            <a:r>
              <a:rPr lang="en-US" dirty="0"/>
              <a:t>It is calculated as the proportion of unique records in the original data that also appear in the synthetic data. Higher </a:t>
            </a:r>
            <a:r>
              <a:rPr lang="en-US" dirty="0" err="1"/>
              <a:t>RepU</a:t>
            </a:r>
            <a:r>
              <a:rPr lang="en-US" dirty="0"/>
              <a:t> values indicate a higher risk of identity disclosure since the presence of unique records in both datasets suggests that synthetic data might be revealing identifiable information.</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tab pos="914400" algn="l"/>
              </a:tabLst>
              <a:defRPr/>
            </a:pPr>
            <a:r>
              <a:rPr lang="en-US" sz="2800" dirty="0"/>
              <a:t>A unique record in the original dataset (GT) is defined as a record with a combination of attribute values that does not match any other record in the dataset.</a:t>
            </a:r>
          </a:p>
          <a:p>
            <a:pPr marL="742950" lvl="1" indent="-285750">
              <a:buFont typeface="+mj-lt"/>
              <a:buAutoNum type="arabicPeriod"/>
              <a:tabLst>
                <a:tab pos="914400" algn="l"/>
              </a:tabLst>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These 5 metrics can be seen as a </a:t>
            </a:r>
            <a:r>
              <a:rPr lang="en-US" sz="1800" dirty="0">
                <a:effectLst/>
                <a:latin typeface="CIDFont+F2"/>
              </a:rPr>
              <a:t>measure of privacy from an attacker’s point of view.</a:t>
            </a:r>
            <a:endParaRPr lang="en-US" b="0" i="0" dirty="0">
              <a:solidFill>
                <a:srgbClr val="111111"/>
              </a:solidFill>
              <a:effectLst/>
              <a:latin typeface="-apple-system"/>
            </a:endParaRPr>
          </a:p>
        </p:txBody>
      </p:sp>
      <p:sp>
        <p:nvSpPr>
          <p:cNvPr id="4" name="Slide Number Placeholder 3"/>
          <p:cNvSpPr>
            <a:spLocks noGrp="1"/>
          </p:cNvSpPr>
          <p:nvPr>
            <p:ph type="sldNum" sz="quarter" idx="5"/>
          </p:nvPr>
        </p:nvSpPr>
        <p:spPr/>
        <p:txBody>
          <a:bodyPr/>
          <a:lstStyle/>
          <a:p>
            <a:fld id="{922F8DA5-2580-A642-AC24-2965FA3A92F8}" type="slidenum">
              <a:rPr lang="en-US" smtClean="0"/>
              <a:t>14</a:t>
            </a:fld>
            <a:endParaRPr lang="en-US"/>
          </a:p>
        </p:txBody>
      </p:sp>
    </p:spTree>
    <p:extLst>
      <p:ext uri="{BB962C8B-B14F-4D97-AF65-F5344CB8AC3E}">
        <p14:creationId xmlns:p14="http://schemas.microsoft.com/office/powerpoint/2010/main" val="3358534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mj-lt"/>
              <a:buAutoNum type="arabicPeriod"/>
              <a:tabLst>
                <a:tab pos="457200" algn="l"/>
              </a:tabLst>
            </a:pPr>
            <a:r>
              <a:rPr lang="en-US" sz="1200" b="1" dirty="0">
                <a:effectLst/>
                <a:latin typeface="Times New Roman" panose="02020603050405020304" pitchFamily="18" charset="0"/>
                <a:ea typeface="Times New Roman" panose="02020603050405020304" pitchFamily="18" charset="0"/>
              </a:rPr>
              <a:t>NNDR (Nearest Neighbor Distance Ratio):</a:t>
            </a:r>
            <a:endParaRPr lang="en-US" sz="1200"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The other 3 metrics are the Nearest Neighbor Distance Ratio which  calculates the ratio of the distance to the nearest neighbor and the second nearest neighbor. A higher NNDR indicates better privacy preservation.</a:t>
            </a:r>
          </a:p>
          <a:p>
            <a:pPr marL="342900" lvl="0" indent="-342900">
              <a:buFont typeface="+mj-lt"/>
              <a:buAutoNum type="arabicPeriod"/>
              <a:tabLst>
                <a:tab pos="457200" algn="l"/>
              </a:tabLst>
            </a:pPr>
            <a:r>
              <a:rPr lang="en-US" sz="1200" b="1" dirty="0">
                <a:effectLst/>
                <a:latin typeface="Times New Roman" panose="02020603050405020304" pitchFamily="18" charset="0"/>
                <a:ea typeface="Times New Roman" panose="02020603050405020304" pitchFamily="18" charset="0"/>
              </a:rPr>
              <a:t>DCR (Distance of Closest Record):</a:t>
            </a:r>
            <a:endParaRPr lang="en-US" sz="1200"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tabLst>
                <a:tab pos="914400" algn="l"/>
              </a:tabLst>
            </a:pPr>
            <a:r>
              <a:rPr lang="en-US" sz="1200" dirty="0">
                <a:effectLst/>
                <a:latin typeface="Times New Roman" panose="02020603050405020304" pitchFamily="18" charset="0"/>
                <a:ea typeface="Times New Roman" panose="02020603050405020304" pitchFamily="18" charset="0"/>
              </a:rPr>
              <a:t>It measures the minimum distance between synthetic records and original individuals using various distance metrics (such as Euclidean, Manhattan, or Hamming Distance), to quantify privacy preservation in synthetic data.</a:t>
            </a:r>
          </a:p>
          <a:p>
            <a:pPr marL="342900" lvl="0" indent="-342900">
              <a:buFont typeface="+mj-lt"/>
              <a:buAutoNum type="arabicPeriod"/>
              <a:tabLst>
                <a:tab pos="457200" algn="l"/>
              </a:tabLst>
            </a:pPr>
            <a:r>
              <a:rPr lang="en-US" sz="1200" b="1" dirty="0">
                <a:effectLst/>
                <a:latin typeface="Times New Roman" panose="02020603050405020304" pitchFamily="18" charset="0"/>
                <a:ea typeface="Times New Roman" panose="02020603050405020304" pitchFamily="18" charset="0"/>
              </a:rPr>
              <a:t>Nearest Neighbor Adversarial Accuracy:</a:t>
            </a:r>
            <a:endParaRPr lang="en-US" sz="1200"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tabLst>
                <a:tab pos="914400" algn="l"/>
              </a:tabLst>
            </a:pPr>
            <a:r>
              <a:rPr lang="en-US" sz="1200" b="1" dirty="0">
                <a:effectLst/>
                <a:latin typeface="Times New Roman" panose="02020603050405020304" pitchFamily="18" charset="0"/>
                <a:ea typeface="Times New Roman" panose="02020603050405020304" pitchFamily="18" charset="0"/>
              </a:rPr>
              <a:t>Nearest Neighbor Adversarial Accuracy </a:t>
            </a:r>
            <a:r>
              <a:rPr lang="en-US" sz="1200" dirty="0">
                <a:effectLst/>
                <a:latin typeface="Times New Roman" panose="02020603050405020304" pitchFamily="18" charset="0"/>
                <a:ea typeface="Times New Roman" panose="02020603050405020304" pitchFamily="18" charset="0"/>
              </a:rPr>
              <a:t>allows an attacker to evaluate the success rate of attributing synthetic data to specific individuals using nearest neighbor relationships</a:t>
            </a:r>
          </a:p>
          <a:p>
            <a:r>
              <a:rPr lang="en-US" sz="1200" dirty="0">
                <a:effectLst/>
                <a:latin typeface="Times New Roman" panose="02020603050405020304" pitchFamily="18" charset="0"/>
                <a:ea typeface="Times New Roman" panose="02020603050405020304" pitchFamily="18" charset="0"/>
              </a:rPr>
              <a:t>These 3 metrics can be seen more as distance-based metrics where the synthetic data is compared to actual original data points.</a:t>
            </a:r>
          </a:p>
          <a:p>
            <a:endParaRPr lang="en-US"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Our goal is to create a framework, likely implemented as a Python library, that includes all of these privacy metrics as well as utility metrics, which we have not specifically defined yet, but one possible utility metric could be the Wasserstein Distance which compares two probability distributions. </a:t>
            </a:r>
          </a:p>
          <a:p>
            <a:r>
              <a:rPr lang="en-US" sz="1200" dirty="0">
                <a:effectLst/>
                <a:latin typeface="Times New Roman" panose="02020603050405020304" pitchFamily="18" charset="0"/>
                <a:ea typeface="Times New Roman" panose="02020603050405020304" pitchFamily="18" charset="0"/>
              </a:rPr>
              <a:t>So the main difference between comparing individual data points and probability distributions, is, that the similarity of distributions measures how closely the overall statistical properties of two datasets match. And the similarity of data samples measures how closely individual data points in two datasets match. </a:t>
            </a:r>
          </a:p>
          <a:p>
            <a:r>
              <a:rPr lang="en-US" dirty="0"/>
              <a:t>Both approaches are complementary and important for evaluating synthetic data, ensuring it replicates both the overall structure and the detailed attributes of the original data.</a:t>
            </a:r>
            <a:endParaRPr lang="en-US"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This will help researchers ensure robust privacy while maintaining the utility of synthetic data, making it useful for various applications and retaining essential characteristics and insights of the original data.</a:t>
            </a:r>
          </a:p>
          <a:p>
            <a:pPr marL="457200" lvl="1" indent="0" algn="l">
              <a:buFont typeface="+mj-lt"/>
              <a:buNone/>
            </a:pPr>
            <a:endParaRPr lang="en-US" b="0" i="0" dirty="0">
              <a:solidFill>
                <a:srgbClr val="111111"/>
              </a:solidFill>
              <a:effectLst/>
              <a:latin typeface="-apple-system"/>
            </a:endParaRPr>
          </a:p>
        </p:txBody>
      </p:sp>
      <p:sp>
        <p:nvSpPr>
          <p:cNvPr id="4" name="Slide Number Placeholder 3"/>
          <p:cNvSpPr>
            <a:spLocks noGrp="1"/>
          </p:cNvSpPr>
          <p:nvPr>
            <p:ph type="sldNum" sz="quarter" idx="5"/>
          </p:nvPr>
        </p:nvSpPr>
        <p:spPr/>
        <p:txBody>
          <a:bodyPr/>
          <a:lstStyle/>
          <a:p>
            <a:fld id="{922F8DA5-2580-A642-AC24-2965FA3A92F8}" type="slidenum">
              <a:rPr lang="en-US" smtClean="0"/>
              <a:t>15</a:t>
            </a:fld>
            <a:endParaRPr lang="en-US"/>
          </a:p>
        </p:txBody>
      </p:sp>
    </p:spTree>
    <p:extLst>
      <p:ext uri="{BB962C8B-B14F-4D97-AF65-F5344CB8AC3E}">
        <p14:creationId xmlns:p14="http://schemas.microsoft.com/office/powerpoint/2010/main" val="871783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In conclusion, while synthetic data offers promising solutions for data privacy, it is not without its risks. </a:t>
            </a:r>
          </a:p>
          <a:p>
            <a:r>
              <a:rPr lang="en-US" sz="1800" dirty="0">
                <a:effectLst/>
                <a:latin typeface="Times New Roman" panose="02020603050405020304" pitchFamily="18" charset="0"/>
                <a:ea typeface="Times New Roman" panose="02020603050405020304" pitchFamily="18" charset="0"/>
              </a:rPr>
              <a:t>So as you can see, we are currently in calendar week 29, so our next step will be to start with the implementation of the framework while we will finish the design. And afterwards, we will evaluate the framework and finish up the remaining thesis text.</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To wrap up, our research highlights the need for more comprehensive privacy metrics and a balanced approach to assess both privacy and utility.</a:t>
            </a:r>
          </a:p>
          <a:p>
            <a:r>
              <a:rPr lang="en-US" sz="1800" dirty="0">
                <a:effectLst/>
                <a:latin typeface="Times New Roman" panose="02020603050405020304" pitchFamily="18" charset="0"/>
                <a:ea typeface="Times New Roman" panose="02020603050405020304" pitchFamily="18" charset="0"/>
              </a:rPr>
              <a:t>Future work will focus on developing and refining this unified framework, helping researchers ensure that synthetic data is both safe and useful.</a:t>
            </a:r>
          </a:p>
        </p:txBody>
      </p:sp>
      <p:sp>
        <p:nvSpPr>
          <p:cNvPr id="4" name="Slide Number Placeholder 3"/>
          <p:cNvSpPr>
            <a:spLocks noGrp="1"/>
          </p:cNvSpPr>
          <p:nvPr>
            <p:ph type="sldNum" sz="quarter" idx="5"/>
          </p:nvPr>
        </p:nvSpPr>
        <p:spPr/>
        <p:txBody>
          <a:bodyPr/>
          <a:lstStyle/>
          <a:p>
            <a:fld id="{922F8DA5-2580-A642-AC24-2965FA3A92F8}" type="slidenum">
              <a:rPr lang="en-US" smtClean="0"/>
              <a:t>16</a:t>
            </a:fld>
            <a:endParaRPr lang="en-US"/>
          </a:p>
        </p:txBody>
      </p:sp>
    </p:spTree>
    <p:extLst>
      <p:ext uri="{BB962C8B-B14F-4D97-AF65-F5344CB8AC3E}">
        <p14:creationId xmlns:p14="http://schemas.microsoft.com/office/powerpoint/2010/main" val="1728285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2F8DA5-2580-A642-AC24-2965FA3A92F8}" type="slidenum">
              <a:rPr lang="en-US" smtClean="0"/>
              <a:t>17</a:t>
            </a:fld>
            <a:endParaRPr lang="en-US"/>
          </a:p>
        </p:txBody>
      </p:sp>
    </p:spTree>
    <p:extLst>
      <p:ext uri="{BB962C8B-B14F-4D97-AF65-F5344CB8AC3E}">
        <p14:creationId xmlns:p14="http://schemas.microsoft.com/office/powerpoint/2010/main" val="405020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first have a look at the background information needed for this thesis, then we will have a look at 3 papers I chose regarding the related work and</a:t>
            </a: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then, I will describe the metrics we are considering including in the framework and briefly talk about what we aim to achieve with it.</a:t>
            </a:r>
          </a:p>
          <a:p>
            <a:endParaRPr lang="en-US" dirty="0"/>
          </a:p>
        </p:txBody>
      </p:sp>
      <p:sp>
        <p:nvSpPr>
          <p:cNvPr id="4" name="Slide Number Placeholder 3"/>
          <p:cNvSpPr>
            <a:spLocks noGrp="1"/>
          </p:cNvSpPr>
          <p:nvPr>
            <p:ph type="sldNum" sz="quarter" idx="5"/>
          </p:nvPr>
        </p:nvSpPr>
        <p:spPr/>
        <p:txBody>
          <a:bodyPr/>
          <a:lstStyle/>
          <a:p>
            <a:fld id="{922F8DA5-2580-A642-AC24-2965FA3A92F8}" type="slidenum">
              <a:rPr lang="en-US" smtClean="0"/>
              <a:t>2</a:t>
            </a:fld>
            <a:endParaRPr lang="en-US"/>
          </a:p>
        </p:txBody>
      </p:sp>
    </p:spTree>
    <p:extLst>
      <p:ext uri="{BB962C8B-B14F-4D97-AF65-F5344CB8AC3E}">
        <p14:creationId xmlns:p14="http://schemas.microsoft.com/office/powerpoint/2010/main" val="2764048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rapidly evolving landscape of machine learning and artificial intelligence, our research lies at the intersection of data privacy and synthetic data generation.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 AI applications spread across various sectors, the implementation of these technologies often depend on access to vast amounts of training data. </a:t>
            </a:r>
          </a:p>
        </p:txBody>
      </p:sp>
      <p:sp>
        <p:nvSpPr>
          <p:cNvPr id="4" name="Slide Number Placeholder 3"/>
          <p:cNvSpPr>
            <a:spLocks noGrp="1"/>
          </p:cNvSpPr>
          <p:nvPr>
            <p:ph type="sldNum" sz="quarter" idx="5"/>
          </p:nvPr>
        </p:nvSpPr>
        <p:spPr/>
        <p:txBody>
          <a:bodyPr/>
          <a:lstStyle/>
          <a:p>
            <a:fld id="{922F8DA5-2580-A642-AC24-2965FA3A92F8}" type="slidenum">
              <a:rPr lang="en-US" smtClean="0"/>
              <a:t>3</a:t>
            </a:fld>
            <a:endParaRPr lang="en-US"/>
          </a:p>
        </p:txBody>
      </p:sp>
    </p:spTree>
    <p:extLst>
      <p:ext uri="{BB962C8B-B14F-4D97-AF65-F5344CB8AC3E}">
        <p14:creationId xmlns:p14="http://schemas.microsoft.com/office/powerpoint/2010/main" val="1870512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However, this need for large datasets introduces several challenges:</a:t>
            </a:r>
          </a:p>
          <a:p>
            <a:pPr marL="342900" lvl="0" indent="-342900">
              <a:buFont typeface="Arial" panose="020B0604020202020204" pitchFamily="34" charset="0"/>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Scarcity: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certain domains, collecting sufficient, high-quality data can be challenging due to limited availability. And</a:t>
            </a:r>
            <a:r>
              <a:rPr lang="en-US" sz="1800" dirty="0">
                <a:solidFill>
                  <a:srgbClr val="111111"/>
                </a:solidFill>
                <a:effectLst/>
                <a:latin typeface="-apple-system"/>
                <a:ea typeface="Times New Roman" panose="02020603050405020304" pitchFamily="18" charset="0"/>
                <a:cs typeface="Times New Roman" panose="02020603050405020304" pitchFamily="18" charset="0"/>
              </a:rPr>
              <a:t> missing or incomplete information affects algorithm accuracy.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buFont typeface="Arial" panose="020B0604020202020204" pitchFamily="34" charset="0"/>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Cost of Data Collection: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Also, gathering and storing large datasets can be expensive, especially when dealing with sensitive information.</a:t>
            </a:r>
          </a:p>
          <a:p>
            <a:pPr marL="342900" lvl="0" indent="-342900">
              <a:buFont typeface="Arial" panose="020B0604020202020204" pitchFamily="34" charset="0"/>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Privacy Concerns: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with the use of real-world datasets in AI, which often contain sensitive information, preserving privacy becomes a growing problem.</a:t>
            </a:r>
          </a:p>
          <a:p>
            <a:pPr marL="342900" lvl="0" indent="-3429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Privacy refers to the protection of individuals' sensitive information from unauthorized access or use, ensuring that data cannot be traced back to specific individuals.</a:t>
            </a:r>
          </a:p>
        </p:txBody>
      </p:sp>
      <p:sp>
        <p:nvSpPr>
          <p:cNvPr id="4" name="Slide Number Placeholder 3"/>
          <p:cNvSpPr>
            <a:spLocks noGrp="1"/>
          </p:cNvSpPr>
          <p:nvPr>
            <p:ph type="sldNum" sz="quarter" idx="5"/>
          </p:nvPr>
        </p:nvSpPr>
        <p:spPr/>
        <p:txBody>
          <a:bodyPr/>
          <a:lstStyle/>
          <a:p>
            <a:fld id="{922F8DA5-2580-A642-AC24-2965FA3A92F8}" type="slidenum">
              <a:rPr lang="en-US" smtClean="0"/>
              <a:t>4</a:t>
            </a:fld>
            <a:endParaRPr lang="en-US"/>
          </a:p>
        </p:txBody>
      </p:sp>
    </p:spTree>
    <p:extLst>
      <p:ext uri="{BB962C8B-B14F-4D97-AF65-F5344CB8AC3E}">
        <p14:creationId xmlns:p14="http://schemas.microsoft.com/office/powerpoint/2010/main" val="293863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 to address these challenges, synthetic data generation with machine learning has emerged as a promising solution. </a:t>
            </a:r>
            <a:r>
              <a:rPr lang="en-US" sz="1800" dirty="0">
                <a:solidFill>
                  <a:srgbClr val="111111"/>
                </a:solidFill>
                <a:effectLst/>
                <a:latin typeface="-apple-system"/>
                <a:ea typeface="Times New Roman" panose="02020603050405020304" pitchFamily="18" charset="0"/>
                <a:cs typeface="Times New Roman" panose="02020603050405020304" pitchFamily="18" charset="0"/>
              </a:rPr>
              <a:t>Researchers can </a:t>
            </a:r>
            <a:r>
              <a:rPr lang="en-US" sz="1800" b="1" dirty="0">
                <a:effectLst/>
                <a:latin typeface="-apple-system"/>
                <a:ea typeface="Times New Roman" panose="02020603050405020304" pitchFamily="18" charset="0"/>
                <a:cs typeface="Times New Roman" panose="02020603050405020304" pitchFamily="18" charset="0"/>
              </a:rPr>
              <a:t>use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synthetic data to leverage the capabilities of machine learning and AI while preserving privacy.</a:t>
            </a:r>
          </a:p>
          <a:p>
            <a:r>
              <a:rPr lang="en-US" sz="1800" dirty="0">
                <a:solidFill>
                  <a:srgbClr val="111111"/>
                </a:solidFill>
                <a:effectLst/>
                <a:latin typeface="-apple-system"/>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111111"/>
                </a:solidFill>
                <a:effectLst/>
                <a:latin typeface="-apple-system"/>
                <a:ea typeface="Times New Roman" panose="02020603050405020304" pitchFamily="18" charset="0"/>
              </a:rPr>
              <a:t>So what is synthetic data generation exactly:</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111111"/>
                </a:solidFill>
                <a:effectLst/>
                <a:latin typeface="-apple-system"/>
                <a:ea typeface="Times New Roman" panose="02020603050405020304" pitchFamily="18" charset="0"/>
              </a:rPr>
              <a:t>Synthetic data refers to artificially created information that mimics real-world data without being directly collected from actual events or individuals.</a:t>
            </a:r>
            <a:r>
              <a:rPr lang="en-US" sz="1800" dirty="0">
                <a:effectLst/>
                <a:latin typeface="Times New Roman" panose="02020603050405020304" pitchFamily="18" charset="0"/>
                <a:ea typeface="Times New Roman" panose="02020603050405020304" pitchFamily="18" charset="0"/>
              </a:rPr>
              <a:t> </a:t>
            </a:r>
          </a:p>
          <a:p>
            <a:endParaRPr lang="en-US" sz="1800" dirty="0">
              <a:effectLst/>
              <a:latin typeface="Times New Roman" panose="02020603050405020304" pitchFamily="18" charset="0"/>
              <a:ea typeface="Times New Roman" panose="02020603050405020304" pitchFamily="18" charset="0"/>
            </a:endParaRPr>
          </a:p>
          <a:p>
            <a:r>
              <a:rPr lang="en-US" sz="1800" dirty="0">
                <a:solidFill>
                  <a:srgbClr val="111111"/>
                </a:solidFill>
                <a:effectLst/>
                <a:latin typeface="-apple-system"/>
                <a:ea typeface="Times New Roman" panose="02020603050405020304" pitchFamily="18" charset="0"/>
              </a:rPr>
              <a:t>Researchers use synthetic data to extend their datasets which helps to address data shortages, especially when obtaining large, high-quality real-world datasets is challenging.</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111111"/>
                </a:solidFill>
                <a:effectLst/>
                <a:latin typeface="-apple-system"/>
                <a:ea typeface="Times New Roman" panose="02020603050405020304" pitchFamily="18" charset="0"/>
              </a:rPr>
              <a:t>It’s designed to have the same key characteristics as actual data, even though it’s entirely computer-generated. </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It involves training a model to replicate the statistical properties of real data, such as variance, mean, shape, and correlations among attributes, while ensuring that no direct links to real individuals are preserved. The model then generates random samples to create the synthetic dataset.</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So unlike traditional anonymization (such as pseudonymization), where each real record corresponds to a modified version, synthetic data generates entirely new records. This prevents easy identification of specific individuals and tries to break the 1- on 1 mapping between real individuals and the synthetic data records.</a:t>
            </a:r>
            <a:endParaRPr lang="en-US" sz="1800" dirty="0">
              <a:effectLst/>
              <a:latin typeface="Times New Roman" panose="02020603050405020304" pitchFamily="18" charset="0"/>
              <a:ea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22F8DA5-2580-A642-AC24-2965FA3A92F8}" type="slidenum">
              <a:rPr lang="en-US" smtClean="0"/>
              <a:t>5</a:t>
            </a:fld>
            <a:endParaRPr lang="en-US"/>
          </a:p>
        </p:txBody>
      </p:sp>
    </p:spTree>
    <p:extLst>
      <p:ext uri="{BB962C8B-B14F-4D97-AF65-F5344CB8AC3E}">
        <p14:creationId xmlns:p14="http://schemas.microsoft.com/office/powerpoint/2010/main" val="2149197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Risks of Synthetic Data:</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However, there are risks associated with synthetic data being too similar to the real data. </a:t>
            </a:r>
          </a:p>
          <a:p>
            <a:r>
              <a:rPr lang="en-US" sz="1800" dirty="0">
                <a:solidFill>
                  <a:srgbClr val="000000"/>
                </a:solidFill>
                <a:effectLst/>
                <a:latin typeface="Times New Roman" panose="02020603050405020304" pitchFamily="18" charset="0"/>
                <a:ea typeface="Times New Roman" panose="02020603050405020304" pitchFamily="18" charset="0"/>
              </a:rPr>
              <a:t>For instance, an incident a few months ago involved the unauthorized use of Scarlett Johansson's voice. </a:t>
            </a:r>
          </a:p>
          <a:p>
            <a:r>
              <a:rPr lang="en-US" sz="1800" dirty="0">
                <a:solidFill>
                  <a:srgbClr val="000000"/>
                </a:solidFill>
                <a:effectLst/>
                <a:latin typeface="Times New Roman" panose="02020603050405020304" pitchFamily="18" charset="0"/>
                <a:ea typeface="Times New Roman" panose="02020603050405020304" pitchFamily="18" charset="0"/>
              </a:rPr>
              <a:t>AI models were trained using her voice data, generating synthetic speech that closely mimicked her real voice. </a:t>
            </a:r>
          </a:p>
          <a:p>
            <a:r>
              <a:rPr lang="en-US" sz="1800" dirty="0">
                <a:solidFill>
                  <a:srgbClr val="000000"/>
                </a:solidFill>
                <a:effectLst/>
                <a:latin typeface="Times New Roman" panose="02020603050405020304" pitchFamily="18" charset="0"/>
                <a:ea typeface="Times New Roman" panose="02020603050405020304" pitchFamily="18" charset="0"/>
              </a:rPr>
              <a:t>This raised significant privacy and ethical concerns, as the synthetic voice was used without her consent, highlighting the potential for synthetic data to infringe on individual privacy and the importance of implementing robust safeguards.</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1" dirty="0"/>
          </a:p>
        </p:txBody>
      </p:sp>
      <p:sp>
        <p:nvSpPr>
          <p:cNvPr id="4" name="Slide Number Placeholder 3"/>
          <p:cNvSpPr>
            <a:spLocks noGrp="1"/>
          </p:cNvSpPr>
          <p:nvPr>
            <p:ph type="sldNum" sz="quarter" idx="5"/>
          </p:nvPr>
        </p:nvSpPr>
        <p:spPr/>
        <p:txBody>
          <a:bodyPr/>
          <a:lstStyle/>
          <a:p>
            <a:fld id="{922F8DA5-2580-A642-AC24-2965FA3A92F8}" type="slidenum">
              <a:rPr lang="en-US" smtClean="0"/>
              <a:t>6</a:t>
            </a:fld>
            <a:endParaRPr lang="en-US"/>
          </a:p>
        </p:txBody>
      </p:sp>
    </p:spTree>
    <p:extLst>
      <p:ext uri="{BB962C8B-B14F-4D97-AF65-F5344CB8AC3E}">
        <p14:creationId xmlns:p14="http://schemas.microsoft.com/office/powerpoint/2010/main" val="3695209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800"/>
              </a:spcBef>
              <a:spcAft>
                <a:spcPts val="400"/>
              </a:spcAft>
            </a:pPr>
            <a:r>
              <a:rPr lang="en-US" sz="18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Enhancing Privacy with Differential Privacy:</a:t>
            </a:r>
          </a:p>
          <a:p>
            <a:pPr>
              <a:spcBef>
                <a:spcPts val="800"/>
              </a:spcBef>
              <a:spcAft>
                <a:spcPts val="400"/>
              </a:spcAft>
            </a:pPr>
            <a:endParaRPr lang="en-US" sz="1800" b="1"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To enhance data privacy, original data can be modified using techniques like differential privacy, which involves adding noise to the data. </a:t>
            </a:r>
          </a:p>
          <a:p>
            <a:r>
              <a:rPr lang="en-US" sz="1800" dirty="0">
                <a:effectLst/>
                <a:latin typeface="Times New Roman" panose="02020603050405020304" pitchFamily="18" charset="0"/>
                <a:ea typeface="Times New Roman" panose="02020603050405020304" pitchFamily="18" charset="0"/>
              </a:rPr>
              <a:t>Differential privacy aims to provide strong privacy guarantees by ensuring that the output of a data analysis does not significantly change when any single individual's data is added or removed. </a:t>
            </a:r>
          </a:p>
          <a:p>
            <a:r>
              <a:rPr lang="en-US" sz="1800" dirty="0">
                <a:effectLst/>
                <a:latin typeface="Times New Roman" panose="02020603050405020304" pitchFamily="18" charset="0"/>
                <a:ea typeface="Times New Roman" panose="02020603050405020304" pitchFamily="18" charset="0"/>
              </a:rPr>
              <a:t>Despite these enhancements, privacy challenges such as </a:t>
            </a:r>
            <a:r>
              <a:rPr lang="en-US" sz="1800" dirty="0" err="1">
                <a:effectLst/>
                <a:latin typeface="Times New Roman" panose="02020603050405020304" pitchFamily="18" charset="0"/>
                <a:ea typeface="Times New Roman" panose="02020603050405020304" pitchFamily="18" charset="0"/>
              </a:rPr>
              <a:t>linkability</a:t>
            </a:r>
            <a:r>
              <a:rPr lang="en-US" sz="1800" dirty="0">
                <a:effectLst/>
                <a:latin typeface="Times New Roman" panose="02020603050405020304" pitchFamily="18" charset="0"/>
                <a:ea typeface="Times New Roman" panose="02020603050405020304" pitchFamily="18" charset="0"/>
              </a:rPr>
              <a:t> attacks and inference attacks persist. </a:t>
            </a:r>
          </a:p>
          <a:p>
            <a:r>
              <a:rPr lang="en-US" sz="1800" dirty="0">
                <a:effectLst/>
                <a:latin typeface="Times New Roman" panose="02020603050405020304" pitchFamily="18" charset="0"/>
                <a:ea typeface="Times New Roman" panose="02020603050405020304" pitchFamily="18" charset="0"/>
              </a:rPr>
              <a:t>For example, the Netflix Prize dataset, which was anonymized by adding noise, still faced privacy breaches through linkage attacks where researchers were able to re-identify individuals by correlating the dataset with other publicly available data. </a:t>
            </a:r>
          </a:p>
          <a:p>
            <a:r>
              <a:rPr lang="en-US" sz="1800" dirty="0">
                <a:effectLst/>
                <a:latin typeface="Times New Roman" panose="02020603050405020304" pitchFamily="18" charset="0"/>
                <a:ea typeface="Times New Roman" panose="02020603050405020304" pitchFamily="18" charset="0"/>
              </a:rPr>
              <a:t>This illustrates that even with noise addition, a one-to-one mapping can still occur, compromising data privacy.</a:t>
            </a:r>
          </a:p>
        </p:txBody>
      </p:sp>
      <p:sp>
        <p:nvSpPr>
          <p:cNvPr id="4" name="Slide Number Placeholder 3"/>
          <p:cNvSpPr>
            <a:spLocks noGrp="1"/>
          </p:cNvSpPr>
          <p:nvPr>
            <p:ph type="sldNum" sz="quarter" idx="5"/>
          </p:nvPr>
        </p:nvSpPr>
        <p:spPr/>
        <p:txBody>
          <a:bodyPr/>
          <a:lstStyle/>
          <a:p>
            <a:fld id="{922F8DA5-2580-A642-AC24-2965FA3A92F8}" type="slidenum">
              <a:rPr lang="en-US" smtClean="0"/>
              <a:t>7</a:t>
            </a:fld>
            <a:endParaRPr lang="en-US"/>
          </a:p>
        </p:txBody>
      </p:sp>
    </p:spTree>
    <p:extLst>
      <p:ext uri="{BB962C8B-B14F-4D97-AF65-F5344CB8AC3E}">
        <p14:creationId xmlns:p14="http://schemas.microsoft.com/office/powerpoint/2010/main" val="85933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Balancing Privacy and Utility:</a:t>
            </a:r>
          </a:p>
          <a:p>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While privacy-preserving techniques are crucial, it is equally important to ensure that the generated synthetic data remains useful for its intended applications. Utility measures the usefulness of synthetic data for various applications, ensuring that it retains essential characteristics and insights of the original data. Finding a balance between privacy and utility is essential.</a:t>
            </a:r>
          </a:p>
          <a:p>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Synthetic data is often considered to technically better preserve privacy. However, the reality is more nuanced. Synthetic data can still pose risks and may not achieve complete privacy protection, which remains controversial. There is a significant research gap regarding the extent to which synthetic data can effectively preserve privacy, a gap our research aims to address.</a:t>
            </a:r>
          </a:p>
          <a:p>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Many existing studies predominantly rely on traditional privacy metrics, raising concerns about their adequacy in assessing privacy in diverse contexts. Some papers have proposed new metrics, yet they often come with limitations such as focusing solely on specific types of metrics or neglecting considerations of data utility.</a:t>
            </a:r>
          </a:p>
        </p:txBody>
      </p:sp>
      <p:sp>
        <p:nvSpPr>
          <p:cNvPr id="4" name="Slide Number Placeholder 3"/>
          <p:cNvSpPr>
            <a:spLocks noGrp="1"/>
          </p:cNvSpPr>
          <p:nvPr>
            <p:ph type="sldNum" sz="quarter" idx="5"/>
          </p:nvPr>
        </p:nvSpPr>
        <p:spPr/>
        <p:txBody>
          <a:bodyPr/>
          <a:lstStyle/>
          <a:p>
            <a:fld id="{922F8DA5-2580-A642-AC24-2965FA3A92F8}" type="slidenum">
              <a:rPr lang="en-US" smtClean="0"/>
              <a:t>8</a:t>
            </a:fld>
            <a:endParaRPr lang="en-US"/>
          </a:p>
        </p:txBody>
      </p:sp>
    </p:spTree>
    <p:extLst>
      <p:ext uri="{BB962C8B-B14F-4D97-AF65-F5344CB8AC3E}">
        <p14:creationId xmlns:p14="http://schemas.microsoft.com/office/powerpoint/2010/main" val="394570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 have reviewed numerous papers to understand their approaches, but most have merely stated that privacy preservation is important without quantitatively measuring it. </a:t>
            </a:r>
          </a:p>
          <a:p>
            <a:r>
              <a:rPr lang="en-US" sz="1800" dirty="0">
                <a:effectLst/>
                <a:latin typeface="Times New Roman" panose="02020603050405020304" pitchFamily="18" charset="0"/>
                <a:ea typeface="Times New Roman" panose="02020603050405020304" pitchFamily="18" charset="0"/>
              </a:rPr>
              <a:t>Many papers have used differential privacy to add noise to the original data before generating synthetic data, while others have measured for example k-anonymity and t-closeness, which are applied to the original data. Most have measured privacy using basic distance-based privacy metrics like Distance of Closest Record (DCR) and Nearest Neighbor Distance Ratio (NNDR) to compare different machine learning models for generating synthetic data. However, these studies often overlook the utility of their synthetic data.</a:t>
            </a:r>
          </a:p>
          <a:p>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From this extensive review, I selected three key papers that highlight significant aspects of privacy metrics and synthetic data but also present clear limitations that our research aims to address:</a:t>
            </a:r>
          </a:p>
        </p:txBody>
      </p:sp>
      <p:sp>
        <p:nvSpPr>
          <p:cNvPr id="4" name="Slide Number Placeholder 3"/>
          <p:cNvSpPr>
            <a:spLocks noGrp="1"/>
          </p:cNvSpPr>
          <p:nvPr>
            <p:ph type="sldNum" sz="quarter" idx="5"/>
          </p:nvPr>
        </p:nvSpPr>
        <p:spPr/>
        <p:txBody>
          <a:bodyPr/>
          <a:lstStyle/>
          <a:p>
            <a:fld id="{922F8DA5-2580-A642-AC24-2965FA3A92F8}" type="slidenum">
              <a:rPr lang="en-US" smtClean="0"/>
              <a:t>9</a:t>
            </a:fld>
            <a:endParaRPr lang="en-US"/>
          </a:p>
        </p:txBody>
      </p:sp>
    </p:spTree>
    <p:extLst>
      <p:ext uri="{BB962C8B-B14F-4D97-AF65-F5344CB8AC3E}">
        <p14:creationId xmlns:p14="http://schemas.microsoft.com/office/powerpoint/2010/main" val="1452154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229C-70C2-B1A7-9B59-B878974540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064A0D-6672-AAD5-B489-3BC357867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0FA51D-038D-DF42-B678-CED3552697DD}"/>
              </a:ext>
            </a:extLst>
          </p:cNvPr>
          <p:cNvSpPr>
            <a:spLocks noGrp="1"/>
          </p:cNvSpPr>
          <p:nvPr>
            <p:ph type="dt" sz="half" idx="10"/>
          </p:nvPr>
        </p:nvSpPr>
        <p:spPr/>
        <p:txBody>
          <a:bodyPr/>
          <a:lstStyle/>
          <a:p>
            <a:fld id="{AE0EC2A1-8DA4-B147-AFD7-581CD19E78E4}" type="datetime1">
              <a:rPr lang="en-US" smtClean="0"/>
              <a:t>9/6/24</a:t>
            </a:fld>
            <a:endParaRPr lang="en-US"/>
          </a:p>
        </p:txBody>
      </p:sp>
      <p:sp>
        <p:nvSpPr>
          <p:cNvPr id="5" name="Footer Placeholder 4">
            <a:extLst>
              <a:ext uri="{FF2B5EF4-FFF2-40B4-BE49-F238E27FC236}">
                <a16:creationId xmlns:a16="http://schemas.microsoft.com/office/drawing/2014/main" id="{D1A9E4BC-E187-6E75-71FE-01FB0B23E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BE696-A407-FD43-DCB3-F3E94CA1C105}"/>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35890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2A85-8663-4AE9-A469-342CFF7933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30C71C-78D5-9E1B-89D7-011692BB2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F6486-3DC6-D173-DA10-89E0A7718C13}"/>
              </a:ext>
            </a:extLst>
          </p:cNvPr>
          <p:cNvSpPr>
            <a:spLocks noGrp="1"/>
          </p:cNvSpPr>
          <p:nvPr>
            <p:ph type="dt" sz="half" idx="10"/>
          </p:nvPr>
        </p:nvSpPr>
        <p:spPr/>
        <p:txBody>
          <a:bodyPr/>
          <a:lstStyle/>
          <a:p>
            <a:fld id="{F5B8857D-C0B4-FA45-B54D-4461CE3C135F}" type="datetime1">
              <a:rPr lang="en-US" smtClean="0"/>
              <a:t>9/6/24</a:t>
            </a:fld>
            <a:endParaRPr lang="en-US"/>
          </a:p>
        </p:txBody>
      </p:sp>
      <p:sp>
        <p:nvSpPr>
          <p:cNvPr id="5" name="Footer Placeholder 4">
            <a:extLst>
              <a:ext uri="{FF2B5EF4-FFF2-40B4-BE49-F238E27FC236}">
                <a16:creationId xmlns:a16="http://schemas.microsoft.com/office/drawing/2014/main" id="{8E195184-7382-3A4C-BABA-C15FC0CCD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C8A43-ACB4-2601-9B84-9EADBF357204}"/>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277245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228E6-A03A-6839-7B01-417124AFCE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46974A-80F2-2357-3824-3C7305A41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72676-2E07-97A4-2C36-8199EA4F88AB}"/>
              </a:ext>
            </a:extLst>
          </p:cNvPr>
          <p:cNvSpPr>
            <a:spLocks noGrp="1"/>
          </p:cNvSpPr>
          <p:nvPr>
            <p:ph type="dt" sz="half" idx="10"/>
          </p:nvPr>
        </p:nvSpPr>
        <p:spPr/>
        <p:txBody>
          <a:bodyPr/>
          <a:lstStyle/>
          <a:p>
            <a:fld id="{D84D452A-733A-6349-8BA4-EA486825BA27}" type="datetime1">
              <a:rPr lang="en-US" smtClean="0"/>
              <a:t>9/6/24</a:t>
            </a:fld>
            <a:endParaRPr lang="en-US"/>
          </a:p>
        </p:txBody>
      </p:sp>
      <p:sp>
        <p:nvSpPr>
          <p:cNvPr id="5" name="Footer Placeholder 4">
            <a:extLst>
              <a:ext uri="{FF2B5EF4-FFF2-40B4-BE49-F238E27FC236}">
                <a16:creationId xmlns:a16="http://schemas.microsoft.com/office/drawing/2014/main" id="{12ED0620-F2BB-DDAC-CE80-F65FD2D9C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73D68-2EED-5A90-AE99-E236ACBBE8AB}"/>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288130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C991-B376-3DCD-E69D-722CC667E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AC713-EB03-96F0-7B26-C205B3765F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F7956-E358-BA4F-744E-38CEC8460F69}"/>
              </a:ext>
            </a:extLst>
          </p:cNvPr>
          <p:cNvSpPr>
            <a:spLocks noGrp="1"/>
          </p:cNvSpPr>
          <p:nvPr>
            <p:ph type="dt" sz="half" idx="10"/>
          </p:nvPr>
        </p:nvSpPr>
        <p:spPr/>
        <p:txBody>
          <a:bodyPr/>
          <a:lstStyle/>
          <a:p>
            <a:fld id="{48AE7E37-9448-4241-94EA-5C6E9A78CB38}" type="datetime1">
              <a:rPr lang="en-US" smtClean="0"/>
              <a:t>9/6/24</a:t>
            </a:fld>
            <a:endParaRPr lang="en-US"/>
          </a:p>
        </p:txBody>
      </p:sp>
      <p:sp>
        <p:nvSpPr>
          <p:cNvPr id="5" name="Footer Placeholder 4">
            <a:extLst>
              <a:ext uri="{FF2B5EF4-FFF2-40B4-BE49-F238E27FC236}">
                <a16:creationId xmlns:a16="http://schemas.microsoft.com/office/drawing/2014/main" id="{47A9EDB1-C953-DB2E-C20F-03D8320C7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48169-8808-D5FA-ECB9-8F21913A2E33}"/>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416061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5A14-57C9-9A5F-3357-922DE8BED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DFFACC-A70B-F147-97AE-8AA4027B9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AAD8A-4D67-9465-BDF1-D86F82D7E9F9}"/>
              </a:ext>
            </a:extLst>
          </p:cNvPr>
          <p:cNvSpPr>
            <a:spLocks noGrp="1"/>
          </p:cNvSpPr>
          <p:nvPr>
            <p:ph type="dt" sz="half" idx="10"/>
          </p:nvPr>
        </p:nvSpPr>
        <p:spPr/>
        <p:txBody>
          <a:bodyPr/>
          <a:lstStyle/>
          <a:p>
            <a:fld id="{5F0CB6D6-5D81-CA4F-9FDD-1076AC0946FF}" type="datetime1">
              <a:rPr lang="en-US" smtClean="0"/>
              <a:t>9/6/24</a:t>
            </a:fld>
            <a:endParaRPr lang="en-US"/>
          </a:p>
        </p:txBody>
      </p:sp>
      <p:sp>
        <p:nvSpPr>
          <p:cNvPr id="5" name="Footer Placeholder 4">
            <a:extLst>
              <a:ext uri="{FF2B5EF4-FFF2-40B4-BE49-F238E27FC236}">
                <a16:creationId xmlns:a16="http://schemas.microsoft.com/office/drawing/2014/main" id="{087E0529-744C-631A-37E2-FC88C312B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0EED1-BAAD-2E39-B5CD-65EA83A03EC5}"/>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2968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C47D-1104-19DB-D103-084E4C0FB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B4EA15-29C2-ED01-858C-6F55F4726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C0F0DE-6B43-DD6D-678B-9E6FB53F2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6FB056-DAA7-D627-5B0D-1BA70544FBC1}"/>
              </a:ext>
            </a:extLst>
          </p:cNvPr>
          <p:cNvSpPr>
            <a:spLocks noGrp="1"/>
          </p:cNvSpPr>
          <p:nvPr>
            <p:ph type="dt" sz="half" idx="10"/>
          </p:nvPr>
        </p:nvSpPr>
        <p:spPr/>
        <p:txBody>
          <a:bodyPr/>
          <a:lstStyle/>
          <a:p>
            <a:fld id="{3A2A70B8-078E-034B-9676-E14AB02D32BE}" type="datetime1">
              <a:rPr lang="en-US" smtClean="0"/>
              <a:t>9/6/24</a:t>
            </a:fld>
            <a:endParaRPr lang="en-US"/>
          </a:p>
        </p:txBody>
      </p:sp>
      <p:sp>
        <p:nvSpPr>
          <p:cNvPr id="6" name="Footer Placeholder 5">
            <a:extLst>
              <a:ext uri="{FF2B5EF4-FFF2-40B4-BE49-F238E27FC236}">
                <a16:creationId xmlns:a16="http://schemas.microsoft.com/office/drawing/2014/main" id="{3323A052-8313-25E6-3CC2-146AEF3F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69710-3CD5-4A19-4B0D-8BB23C94AE1A}"/>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170442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9609-DD51-068C-CD7A-5216682EE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F1314-11CB-A00A-00A9-16554CF8D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151C2F-0762-74B4-6414-CF03D135D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7831D8-D7C4-1070-29E1-43180872B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4AB46F-A147-C808-5A84-A34167875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9F9F48-C4C4-1E9A-4CAE-3DDE864E78F4}"/>
              </a:ext>
            </a:extLst>
          </p:cNvPr>
          <p:cNvSpPr>
            <a:spLocks noGrp="1"/>
          </p:cNvSpPr>
          <p:nvPr>
            <p:ph type="dt" sz="half" idx="10"/>
          </p:nvPr>
        </p:nvSpPr>
        <p:spPr/>
        <p:txBody>
          <a:bodyPr/>
          <a:lstStyle/>
          <a:p>
            <a:fld id="{0FDAA270-6194-B141-A598-E88953FC93DA}" type="datetime1">
              <a:rPr lang="en-US" smtClean="0"/>
              <a:t>9/6/24</a:t>
            </a:fld>
            <a:endParaRPr lang="en-US"/>
          </a:p>
        </p:txBody>
      </p:sp>
      <p:sp>
        <p:nvSpPr>
          <p:cNvPr id="8" name="Footer Placeholder 7">
            <a:extLst>
              <a:ext uri="{FF2B5EF4-FFF2-40B4-BE49-F238E27FC236}">
                <a16:creationId xmlns:a16="http://schemas.microsoft.com/office/drawing/2014/main" id="{9F922FC1-DD7A-AD52-55D3-2F1C2815CD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9DE06-A126-6829-ACEF-6172D5EC8FE0}"/>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44212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A13F-5029-8CBD-C6DE-7FA4386C7E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95304B-6116-15D2-27A9-42A179D5A1F5}"/>
              </a:ext>
            </a:extLst>
          </p:cNvPr>
          <p:cNvSpPr>
            <a:spLocks noGrp="1"/>
          </p:cNvSpPr>
          <p:nvPr>
            <p:ph type="dt" sz="half" idx="10"/>
          </p:nvPr>
        </p:nvSpPr>
        <p:spPr/>
        <p:txBody>
          <a:bodyPr/>
          <a:lstStyle/>
          <a:p>
            <a:fld id="{E2A26084-4DFB-F045-ABFB-7A54F624FC94}" type="datetime1">
              <a:rPr lang="en-US" smtClean="0"/>
              <a:t>9/6/24</a:t>
            </a:fld>
            <a:endParaRPr lang="en-US"/>
          </a:p>
        </p:txBody>
      </p:sp>
      <p:sp>
        <p:nvSpPr>
          <p:cNvPr id="4" name="Footer Placeholder 3">
            <a:extLst>
              <a:ext uri="{FF2B5EF4-FFF2-40B4-BE49-F238E27FC236}">
                <a16:creationId xmlns:a16="http://schemas.microsoft.com/office/drawing/2014/main" id="{E7CC6322-68BF-A80D-19F5-E36BEA137D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216E6D-5886-DD6A-B8B4-AAC96035DF9F}"/>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162955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A3E85-B63B-3798-1A4E-4EF6A18FD1F1}"/>
              </a:ext>
            </a:extLst>
          </p:cNvPr>
          <p:cNvSpPr>
            <a:spLocks noGrp="1"/>
          </p:cNvSpPr>
          <p:nvPr>
            <p:ph type="dt" sz="half" idx="10"/>
          </p:nvPr>
        </p:nvSpPr>
        <p:spPr/>
        <p:txBody>
          <a:bodyPr/>
          <a:lstStyle/>
          <a:p>
            <a:fld id="{17829699-BF83-BC45-8C91-518D24292AE0}" type="datetime1">
              <a:rPr lang="en-US" smtClean="0"/>
              <a:t>9/6/24</a:t>
            </a:fld>
            <a:endParaRPr lang="en-US"/>
          </a:p>
        </p:txBody>
      </p:sp>
      <p:sp>
        <p:nvSpPr>
          <p:cNvPr id="3" name="Footer Placeholder 2">
            <a:extLst>
              <a:ext uri="{FF2B5EF4-FFF2-40B4-BE49-F238E27FC236}">
                <a16:creationId xmlns:a16="http://schemas.microsoft.com/office/drawing/2014/main" id="{C7B63882-F901-26E4-89AE-B721469A36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D1DC79-950B-E8A5-2068-330AACC34D53}"/>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52972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2A8E-567C-1E82-BBED-FA0ECE91F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CE4BE0-7913-97FD-7D14-5D2E04168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7C03B3-75E8-D8F6-ED3B-3379C9E6C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C66EE-0275-EB66-8309-14D3852B89EB}"/>
              </a:ext>
            </a:extLst>
          </p:cNvPr>
          <p:cNvSpPr>
            <a:spLocks noGrp="1"/>
          </p:cNvSpPr>
          <p:nvPr>
            <p:ph type="dt" sz="half" idx="10"/>
          </p:nvPr>
        </p:nvSpPr>
        <p:spPr/>
        <p:txBody>
          <a:bodyPr/>
          <a:lstStyle/>
          <a:p>
            <a:fld id="{E6E96EF6-7027-7749-BF74-8A1C870DE432}" type="datetime1">
              <a:rPr lang="en-US" smtClean="0"/>
              <a:t>9/6/24</a:t>
            </a:fld>
            <a:endParaRPr lang="en-US"/>
          </a:p>
        </p:txBody>
      </p:sp>
      <p:sp>
        <p:nvSpPr>
          <p:cNvPr id="6" name="Footer Placeholder 5">
            <a:extLst>
              <a:ext uri="{FF2B5EF4-FFF2-40B4-BE49-F238E27FC236}">
                <a16:creationId xmlns:a16="http://schemas.microsoft.com/office/drawing/2014/main" id="{4EAC8001-2EF6-B013-77EC-DE14A08AF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16669-5CFC-FFA6-E664-0ECE402B1954}"/>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423089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12B5-21FE-B75C-ECCF-137D5626C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C076D2-17AD-7F8D-7001-8EE2CE88D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B06A56-75F0-3D12-1409-FF55F03E0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7B712-A352-B34A-8446-F9C754E35CA9}"/>
              </a:ext>
            </a:extLst>
          </p:cNvPr>
          <p:cNvSpPr>
            <a:spLocks noGrp="1"/>
          </p:cNvSpPr>
          <p:nvPr>
            <p:ph type="dt" sz="half" idx="10"/>
          </p:nvPr>
        </p:nvSpPr>
        <p:spPr/>
        <p:txBody>
          <a:bodyPr/>
          <a:lstStyle/>
          <a:p>
            <a:fld id="{A6B35661-17F2-5342-98E4-FC0DCD1AB42F}" type="datetime1">
              <a:rPr lang="en-US" smtClean="0"/>
              <a:t>9/6/24</a:t>
            </a:fld>
            <a:endParaRPr lang="en-US"/>
          </a:p>
        </p:txBody>
      </p:sp>
      <p:sp>
        <p:nvSpPr>
          <p:cNvPr id="6" name="Footer Placeholder 5">
            <a:extLst>
              <a:ext uri="{FF2B5EF4-FFF2-40B4-BE49-F238E27FC236}">
                <a16:creationId xmlns:a16="http://schemas.microsoft.com/office/drawing/2014/main" id="{7478B7EB-46A6-93E3-77E0-202C92DA1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30F5B-8A21-D436-220C-A7B21CC53BC5}"/>
              </a:ext>
            </a:extLst>
          </p:cNvPr>
          <p:cNvSpPr>
            <a:spLocks noGrp="1"/>
          </p:cNvSpPr>
          <p:nvPr>
            <p:ph type="sldNum" sz="quarter" idx="12"/>
          </p:nvPr>
        </p:nvSpPr>
        <p:spPr/>
        <p:txBody>
          <a:bodyPr/>
          <a:lstStyle/>
          <a:p>
            <a:fld id="{F8253D5B-B4F5-7C4F-BF35-C7FC34EBFB7C}" type="slidenum">
              <a:rPr lang="en-US" smtClean="0"/>
              <a:t>‹#›</a:t>
            </a:fld>
            <a:endParaRPr lang="en-US"/>
          </a:p>
        </p:txBody>
      </p:sp>
    </p:spTree>
    <p:extLst>
      <p:ext uri="{BB962C8B-B14F-4D97-AF65-F5344CB8AC3E}">
        <p14:creationId xmlns:p14="http://schemas.microsoft.com/office/powerpoint/2010/main" val="240002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A5C596-FAFE-F87D-7F71-7624CD9D0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A6A15B-88AA-2D18-325F-B3C82B19C5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93B6C-A5CB-4565-35A4-255FB3547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2F5EF-E2DD-3E48-AB13-16C4F5FC2B10}" type="datetime1">
              <a:rPr lang="en-US" smtClean="0"/>
              <a:t>9/6/24</a:t>
            </a:fld>
            <a:endParaRPr lang="en-US"/>
          </a:p>
        </p:txBody>
      </p:sp>
      <p:sp>
        <p:nvSpPr>
          <p:cNvPr id="5" name="Footer Placeholder 4">
            <a:extLst>
              <a:ext uri="{FF2B5EF4-FFF2-40B4-BE49-F238E27FC236}">
                <a16:creationId xmlns:a16="http://schemas.microsoft.com/office/drawing/2014/main" id="{E87363E0-E09D-474C-B3F5-4408A7F4D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E79A7D-1E81-A652-1CEA-7DC8A97B2E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53D5B-B4F5-7C4F-BF35-C7FC34EBFB7C}" type="slidenum">
              <a:rPr lang="en-US" smtClean="0"/>
              <a:t>‹#›</a:t>
            </a:fld>
            <a:endParaRPr lang="en-US"/>
          </a:p>
        </p:txBody>
      </p:sp>
    </p:spTree>
    <p:extLst>
      <p:ext uri="{BB962C8B-B14F-4D97-AF65-F5344CB8AC3E}">
        <p14:creationId xmlns:p14="http://schemas.microsoft.com/office/powerpoint/2010/main" val="222542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D5988B5-DB6F-3B78-CE9C-F83C6C22B498}"/>
              </a:ext>
            </a:extLst>
          </p:cNvPr>
          <p:cNvSpPr>
            <a:spLocks noGrp="1"/>
          </p:cNvSpPr>
          <p:nvPr>
            <p:ph type="ctrTitle"/>
          </p:nvPr>
        </p:nvSpPr>
        <p:spPr>
          <a:xfrm>
            <a:off x="1314824" y="735106"/>
            <a:ext cx="10053763" cy="2928470"/>
          </a:xfrm>
        </p:spPr>
        <p:txBody>
          <a:bodyPr anchor="b">
            <a:normAutofit/>
          </a:bodyPr>
          <a:lstStyle/>
          <a:p>
            <a:pPr algn="l"/>
            <a:r>
              <a:rPr lang="en-US" sz="4100" b="1" dirty="0">
                <a:solidFill>
                  <a:srgbClr val="FFFFFF"/>
                </a:solidFill>
                <a:latin typeface="+mn-lt"/>
              </a:rPr>
              <a:t>Midterm Presentation of Bachelor Thesis:</a:t>
            </a:r>
            <a:br>
              <a:rPr lang="en-US" sz="4100" b="1" dirty="0">
                <a:solidFill>
                  <a:srgbClr val="FFFFFF"/>
                </a:solidFill>
                <a:latin typeface="+mn-lt"/>
              </a:rPr>
            </a:br>
            <a:r>
              <a:rPr lang="en-US" sz="4100" dirty="0">
                <a:solidFill>
                  <a:srgbClr val="FFFFFF"/>
                </a:solidFill>
                <a:effectLst/>
                <a:latin typeface="+mn-lt"/>
              </a:rPr>
              <a:t>Design and Implementation of a Privacy Assessment Framework for Synthetic Data Generation with Machine Learning </a:t>
            </a:r>
            <a:br>
              <a:rPr lang="en-US" sz="4100" b="1" dirty="0">
                <a:solidFill>
                  <a:srgbClr val="FFFFFF"/>
                </a:solidFill>
                <a:latin typeface="+mn-lt"/>
              </a:rPr>
            </a:br>
            <a:endParaRPr lang="en-US" sz="4100" b="1" dirty="0">
              <a:solidFill>
                <a:srgbClr val="FFFFFF"/>
              </a:solidFill>
              <a:latin typeface="+mn-lt"/>
            </a:endParaRPr>
          </a:p>
        </p:txBody>
      </p:sp>
      <p:sp>
        <p:nvSpPr>
          <p:cNvPr id="3" name="Subtitle 2">
            <a:extLst>
              <a:ext uri="{FF2B5EF4-FFF2-40B4-BE49-F238E27FC236}">
                <a16:creationId xmlns:a16="http://schemas.microsoft.com/office/drawing/2014/main" id="{32B805C6-6629-737C-15A5-4BDE866B9C96}"/>
              </a:ext>
            </a:extLst>
          </p:cNvPr>
          <p:cNvSpPr>
            <a:spLocks noGrp="1"/>
          </p:cNvSpPr>
          <p:nvPr>
            <p:ph type="subTitle" idx="1"/>
          </p:nvPr>
        </p:nvSpPr>
        <p:spPr>
          <a:xfrm>
            <a:off x="1350682" y="4870824"/>
            <a:ext cx="10005951" cy="1458258"/>
          </a:xfrm>
        </p:spPr>
        <p:txBody>
          <a:bodyPr anchor="ctr">
            <a:normAutofit/>
          </a:bodyPr>
          <a:lstStyle/>
          <a:p>
            <a:pPr algn="l"/>
            <a:r>
              <a:rPr lang="en-US" dirty="0"/>
              <a:t>By Karoline </a:t>
            </a:r>
            <a:r>
              <a:rPr lang="en-US" dirty="0" err="1"/>
              <a:t>Siarsky</a:t>
            </a:r>
            <a:endParaRPr lang="en-US" dirty="0"/>
          </a:p>
          <a:p>
            <a:pPr algn="l"/>
            <a:r>
              <a:rPr lang="en-US" dirty="0"/>
              <a:t>Supervised by: </a:t>
            </a:r>
            <a:r>
              <a:rPr lang="en-US" dirty="0" err="1"/>
              <a:t>Weijie</a:t>
            </a:r>
            <a:r>
              <a:rPr lang="en-US" dirty="0"/>
              <a:t> </a:t>
            </a:r>
            <a:r>
              <a:rPr lang="en-US" dirty="0" err="1"/>
              <a:t>Niu</a:t>
            </a:r>
            <a:r>
              <a:rPr lang="en-US" dirty="0"/>
              <a:t>, Dr. Alberto Huertas </a:t>
            </a:r>
            <a:r>
              <a:rPr lang="en-US" dirty="0" err="1"/>
              <a:t>Celdran</a:t>
            </a:r>
            <a:r>
              <a:rPr lang="en-US" dirty="0"/>
              <a:t> </a:t>
            </a:r>
          </a:p>
          <a:p>
            <a:pPr algn="l"/>
            <a:r>
              <a:rPr lang="en-US" dirty="0"/>
              <a:t>Date: 15.07.2024</a:t>
            </a:r>
          </a:p>
        </p:txBody>
      </p:sp>
    </p:spTree>
    <p:extLst>
      <p:ext uri="{BB962C8B-B14F-4D97-AF65-F5344CB8AC3E}">
        <p14:creationId xmlns:p14="http://schemas.microsoft.com/office/powerpoint/2010/main" val="41804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dirty="0">
                <a:solidFill>
                  <a:schemeClr val="bg1"/>
                </a:solidFill>
                <a:latin typeface="-apple-system"/>
              </a:rPr>
              <a:t>Related Work – Paper 1</a:t>
            </a:r>
            <a:endParaRPr lang="en-US" sz="4000" dirty="0">
              <a:solidFill>
                <a:schemeClr val="bg1"/>
              </a:solidFill>
            </a:endParaRP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10</a:t>
            </a:fld>
            <a:endParaRPr lang="en-US"/>
          </a:p>
        </p:txBody>
      </p:sp>
      <p:sp>
        <p:nvSpPr>
          <p:cNvPr id="5" name="TextBox 4">
            <a:extLst>
              <a:ext uri="{FF2B5EF4-FFF2-40B4-BE49-F238E27FC236}">
                <a16:creationId xmlns:a16="http://schemas.microsoft.com/office/drawing/2014/main" id="{BC1CE210-46A8-4397-7984-C80F64EC106B}"/>
              </a:ext>
            </a:extLst>
          </p:cNvPr>
          <p:cNvSpPr txBox="1"/>
          <p:nvPr/>
        </p:nvSpPr>
        <p:spPr>
          <a:xfrm>
            <a:off x="1409700" y="19939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171F536E-8219-4CC3-9B77-075AFD08DC00}"/>
              </a:ext>
            </a:extLst>
          </p:cNvPr>
          <p:cNvSpPr txBox="1"/>
          <p:nvPr/>
        </p:nvSpPr>
        <p:spPr>
          <a:xfrm>
            <a:off x="785918" y="1993900"/>
            <a:ext cx="6284354" cy="4524315"/>
          </a:xfrm>
          <a:prstGeom prst="rect">
            <a:avLst/>
          </a:prstGeom>
          <a:noFill/>
        </p:spPr>
        <p:txBody>
          <a:bodyPr wrap="square" rtlCol="0">
            <a:spAutoFit/>
          </a:bodyPr>
          <a:lstStyle/>
          <a:p>
            <a:r>
              <a:rPr lang="en-US" sz="2400" b="1" dirty="0"/>
              <a:t>Paper 1: “A Unified Framework for Quantifying Privacy Risk in Synthetic Data”</a:t>
            </a:r>
            <a:r>
              <a:rPr lang="en-US" sz="2400" dirty="0"/>
              <a:t>:</a:t>
            </a:r>
          </a:p>
          <a:p>
            <a:endParaRPr lang="en-US" sz="2400" dirty="0"/>
          </a:p>
          <a:p>
            <a:pPr marL="285750" indent="-285750">
              <a:buFont typeface="Arial" panose="020B0604020202020204" pitchFamily="34" charset="0"/>
              <a:buChar char="•"/>
            </a:pPr>
            <a:r>
              <a:rPr lang="en-US" sz="2400" dirty="0"/>
              <a:t>Introduces </a:t>
            </a:r>
            <a:r>
              <a:rPr lang="en-US" sz="2400" b="1" dirty="0" err="1"/>
              <a:t>Anonymeter</a:t>
            </a:r>
            <a:r>
              <a:rPr lang="en-US" sz="2400" dirty="0"/>
              <a:t> to quantify privacy risks in synthetic datasets, emphasizing residual risks post-anonymization.</a:t>
            </a:r>
          </a:p>
          <a:p>
            <a:pPr marL="285750" indent="-285750">
              <a:buFont typeface="Arial" panose="020B0604020202020204" pitchFamily="34" charset="0"/>
              <a:buChar char="•"/>
            </a:pPr>
            <a:r>
              <a:rPr lang="en-US" sz="2400" dirty="0"/>
              <a:t>Methodology includes attack, evaluation, and risk estimation phases to evaluate </a:t>
            </a:r>
            <a:r>
              <a:rPr lang="en-US" sz="2400" b="1" dirty="0"/>
              <a:t>singling out</a:t>
            </a:r>
            <a:r>
              <a:rPr lang="en-US" sz="2400" dirty="0"/>
              <a:t>, </a:t>
            </a:r>
            <a:r>
              <a:rPr lang="en-US" sz="2400" b="1" dirty="0" err="1"/>
              <a:t>linkability</a:t>
            </a:r>
            <a:r>
              <a:rPr lang="en-US" sz="2400" dirty="0"/>
              <a:t>, and </a:t>
            </a:r>
            <a:r>
              <a:rPr lang="en-US" sz="2400" b="1" dirty="0"/>
              <a:t>inference risks</a:t>
            </a:r>
            <a:r>
              <a:rPr lang="en-US" sz="2400" dirty="0"/>
              <a:t>.</a:t>
            </a:r>
          </a:p>
          <a:p>
            <a:pPr marL="285750" indent="-285750">
              <a:buFont typeface="Arial" panose="020B0604020202020204" pitchFamily="34" charset="0"/>
              <a:buChar char="•"/>
            </a:pPr>
            <a:r>
              <a:rPr lang="en-US" sz="2400" dirty="0"/>
              <a:t>Conclusion: Proposes a framework focusing on privacy metrics from an </a:t>
            </a:r>
            <a:r>
              <a:rPr lang="en-US" sz="2400" b="1" dirty="0"/>
              <a:t>attacker's perspective</a:t>
            </a:r>
            <a:r>
              <a:rPr lang="en-US" sz="2400" dirty="0"/>
              <a:t> but lacks </a:t>
            </a:r>
            <a:r>
              <a:rPr lang="en-US" sz="2400" b="1" dirty="0"/>
              <a:t>distance-based metrics</a:t>
            </a:r>
            <a:r>
              <a:rPr lang="en-US" sz="2400" dirty="0"/>
              <a:t>.</a:t>
            </a:r>
          </a:p>
        </p:txBody>
      </p:sp>
      <p:pic>
        <p:nvPicPr>
          <p:cNvPr id="9" name="Picture 8" descr="A diagram of a risk assessment&#10;&#10;Description automatically generated">
            <a:extLst>
              <a:ext uri="{FF2B5EF4-FFF2-40B4-BE49-F238E27FC236}">
                <a16:creationId xmlns:a16="http://schemas.microsoft.com/office/drawing/2014/main" id="{77AC1392-03EF-B103-FD8A-7A055CE8DEB8}"/>
              </a:ext>
            </a:extLst>
          </p:cNvPr>
          <p:cNvPicPr>
            <a:picLocks noChangeAspect="1"/>
          </p:cNvPicPr>
          <p:nvPr/>
        </p:nvPicPr>
        <p:blipFill>
          <a:blip r:embed="rId3"/>
          <a:stretch>
            <a:fillRect/>
          </a:stretch>
        </p:blipFill>
        <p:spPr>
          <a:xfrm>
            <a:off x="6836056" y="1721266"/>
            <a:ext cx="5590160" cy="2957900"/>
          </a:xfrm>
          <a:prstGeom prst="rect">
            <a:avLst/>
          </a:prstGeom>
        </p:spPr>
      </p:pic>
      <p:sp>
        <p:nvSpPr>
          <p:cNvPr id="13" name="TextBox 12">
            <a:extLst>
              <a:ext uri="{FF2B5EF4-FFF2-40B4-BE49-F238E27FC236}">
                <a16:creationId xmlns:a16="http://schemas.microsoft.com/office/drawing/2014/main" id="{50C552E5-6F3A-0D70-C697-721BDDE0569E}"/>
              </a:ext>
            </a:extLst>
          </p:cNvPr>
          <p:cNvSpPr txBox="1"/>
          <p:nvPr/>
        </p:nvSpPr>
        <p:spPr>
          <a:xfrm>
            <a:off x="7547202" y="6333549"/>
            <a:ext cx="4167868" cy="369332"/>
          </a:xfrm>
          <a:prstGeom prst="rect">
            <a:avLst/>
          </a:prstGeom>
          <a:noFill/>
        </p:spPr>
        <p:txBody>
          <a:bodyPr wrap="square">
            <a:spAutoFit/>
          </a:bodyPr>
          <a:lstStyle/>
          <a:p>
            <a:r>
              <a:rPr lang="en-US" dirty="0">
                <a:solidFill>
                  <a:schemeClr val="bg2">
                    <a:lumMod val="50000"/>
                  </a:schemeClr>
                </a:solidFill>
              </a:rPr>
              <a:t>https://</a:t>
            </a:r>
            <a:r>
              <a:rPr lang="en-US" dirty="0" err="1">
                <a:solidFill>
                  <a:schemeClr val="bg2">
                    <a:lumMod val="50000"/>
                  </a:schemeClr>
                </a:solidFill>
              </a:rPr>
              <a:t>arxiv.org</a:t>
            </a:r>
            <a:r>
              <a:rPr lang="en-US" dirty="0">
                <a:solidFill>
                  <a:schemeClr val="bg2">
                    <a:lumMod val="50000"/>
                  </a:schemeClr>
                </a:solidFill>
              </a:rPr>
              <a:t>/abs/2211.10459</a:t>
            </a:r>
          </a:p>
        </p:txBody>
      </p:sp>
    </p:spTree>
    <p:extLst>
      <p:ext uri="{BB962C8B-B14F-4D97-AF65-F5344CB8AC3E}">
        <p14:creationId xmlns:p14="http://schemas.microsoft.com/office/powerpoint/2010/main" val="273412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dirty="0">
                <a:solidFill>
                  <a:schemeClr val="bg1"/>
                </a:solidFill>
                <a:latin typeface="-apple-system"/>
              </a:rPr>
              <a:t>Related Work – Paper 2</a:t>
            </a:r>
            <a:endParaRPr lang="en-US" sz="4000" dirty="0">
              <a:solidFill>
                <a:schemeClr val="bg1"/>
              </a:solidFill>
            </a:endParaRP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11</a:t>
            </a:fld>
            <a:endParaRPr lang="en-US"/>
          </a:p>
        </p:txBody>
      </p:sp>
      <p:sp>
        <p:nvSpPr>
          <p:cNvPr id="5" name="TextBox 4">
            <a:extLst>
              <a:ext uri="{FF2B5EF4-FFF2-40B4-BE49-F238E27FC236}">
                <a16:creationId xmlns:a16="http://schemas.microsoft.com/office/drawing/2014/main" id="{BC1CE210-46A8-4397-7984-C80F64EC106B}"/>
              </a:ext>
            </a:extLst>
          </p:cNvPr>
          <p:cNvSpPr txBox="1"/>
          <p:nvPr/>
        </p:nvSpPr>
        <p:spPr>
          <a:xfrm>
            <a:off x="1409700" y="19939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5B2B7CA1-8D4A-5D21-1198-01C159B7246D}"/>
              </a:ext>
            </a:extLst>
          </p:cNvPr>
          <p:cNvSpPr txBox="1"/>
          <p:nvPr/>
        </p:nvSpPr>
        <p:spPr>
          <a:xfrm>
            <a:off x="785916" y="1801783"/>
            <a:ext cx="10567883" cy="3046988"/>
          </a:xfrm>
          <a:prstGeom prst="rect">
            <a:avLst/>
          </a:prstGeom>
          <a:noFill/>
        </p:spPr>
        <p:txBody>
          <a:bodyPr wrap="square" rtlCol="0">
            <a:spAutoFit/>
          </a:bodyPr>
          <a:lstStyle/>
          <a:p>
            <a:r>
              <a:rPr lang="en-US" sz="2400" b="1" dirty="0"/>
              <a:t>Paper 2: “Generation and Evaluation of Privacy Preserving Synthetic Health Data”</a:t>
            </a:r>
            <a:r>
              <a:rPr lang="en-US" sz="2400" dirty="0"/>
              <a:t>:</a:t>
            </a:r>
          </a:p>
          <a:p>
            <a:endParaRPr lang="en-US" sz="2400" dirty="0"/>
          </a:p>
          <a:p>
            <a:pPr marL="285750" indent="-285750">
              <a:buFont typeface="Arial" panose="020B0604020202020204" pitchFamily="34" charset="0"/>
              <a:buChar char="•"/>
            </a:pPr>
            <a:r>
              <a:rPr lang="en-US" sz="2400" dirty="0"/>
              <a:t>Introduces </a:t>
            </a:r>
            <a:r>
              <a:rPr lang="en-US" sz="2400" b="1" dirty="0" err="1"/>
              <a:t>HealthGAN</a:t>
            </a:r>
            <a:r>
              <a:rPr lang="en-US" sz="2400" dirty="0"/>
              <a:t> framework for generating synthetic health data balancing </a:t>
            </a:r>
            <a:r>
              <a:rPr lang="en-US" sz="2400" b="1" dirty="0"/>
              <a:t>privacy</a:t>
            </a:r>
            <a:r>
              <a:rPr lang="en-US" sz="2400" dirty="0"/>
              <a:t>, </a:t>
            </a:r>
            <a:r>
              <a:rPr lang="en-US" sz="2400" b="1" dirty="0"/>
              <a:t>utility</a:t>
            </a:r>
            <a:r>
              <a:rPr lang="en-US" sz="2400" dirty="0"/>
              <a:t>, and resemblance to real data.</a:t>
            </a:r>
          </a:p>
          <a:p>
            <a:pPr marL="285750" indent="-285750">
              <a:buFont typeface="Arial" panose="020B0604020202020204" pitchFamily="34" charset="0"/>
              <a:buChar char="•"/>
            </a:pPr>
            <a:r>
              <a:rPr lang="en-US" sz="2400" dirty="0"/>
              <a:t>Proposes </a:t>
            </a:r>
            <a:r>
              <a:rPr lang="en-US" sz="2400" b="1" dirty="0"/>
              <a:t>Nearest Neighbor Adversarial Accuracy</a:t>
            </a:r>
            <a:r>
              <a:rPr lang="en-US" sz="2400" dirty="0"/>
              <a:t> metric for evaluating privacy and resemblance.</a:t>
            </a:r>
          </a:p>
          <a:p>
            <a:pPr marL="285750" indent="-285750">
              <a:buFont typeface="Arial" panose="020B0604020202020204" pitchFamily="34" charset="0"/>
              <a:buChar char="•"/>
            </a:pPr>
            <a:r>
              <a:rPr lang="en-US" sz="2400" dirty="0"/>
              <a:t>Conclusion: Outperforms baseline methods in </a:t>
            </a:r>
            <a:r>
              <a:rPr lang="en-US" sz="2400" b="1" dirty="0"/>
              <a:t>privacy preservation</a:t>
            </a:r>
            <a:r>
              <a:rPr lang="en-US" sz="2400" dirty="0"/>
              <a:t> and </a:t>
            </a:r>
            <a:r>
              <a:rPr lang="en-US" sz="2400" b="1" dirty="0"/>
              <a:t>computational efficiency</a:t>
            </a:r>
            <a:r>
              <a:rPr lang="en-US" sz="2400" dirty="0"/>
              <a:t>, while maintaining high </a:t>
            </a:r>
            <a:r>
              <a:rPr lang="en-US" sz="2400" b="1" dirty="0"/>
              <a:t>utility</a:t>
            </a:r>
            <a:r>
              <a:rPr lang="en-US" sz="2400" dirty="0"/>
              <a:t> and resemblance.</a:t>
            </a:r>
          </a:p>
        </p:txBody>
      </p:sp>
      <p:sp>
        <p:nvSpPr>
          <p:cNvPr id="9" name="TextBox 8">
            <a:extLst>
              <a:ext uri="{FF2B5EF4-FFF2-40B4-BE49-F238E27FC236}">
                <a16:creationId xmlns:a16="http://schemas.microsoft.com/office/drawing/2014/main" id="{0104AA39-CA53-9F67-7C4F-792CBA82558D}"/>
              </a:ext>
            </a:extLst>
          </p:cNvPr>
          <p:cNvSpPr txBox="1"/>
          <p:nvPr/>
        </p:nvSpPr>
        <p:spPr>
          <a:xfrm>
            <a:off x="838200" y="6278467"/>
            <a:ext cx="8844643" cy="369332"/>
          </a:xfrm>
          <a:prstGeom prst="rect">
            <a:avLst/>
          </a:prstGeom>
          <a:noFill/>
        </p:spPr>
        <p:txBody>
          <a:bodyPr wrap="square">
            <a:spAutoFit/>
          </a:bodyPr>
          <a:lstStyle/>
          <a:p>
            <a:r>
              <a:rPr lang="en-US" dirty="0">
                <a:solidFill>
                  <a:schemeClr val="bg2">
                    <a:lumMod val="50000"/>
                  </a:schemeClr>
                </a:solidFill>
              </a:rPr>
              <a:t>https://</a:t>
            </a:r>
            <a:r>
              <a:rPr lang="en-US" dirty="0" err="1">
                <a:solidFill>
                  <a:schemeClr val="bg2">
                    <a:lumMod val="50000"/>
                  </a:schemeClr>
                </a:solidFill>
              </a:rPr>
              <a:t>www.sciencedirect.com</a:t>
            </a:r>
            <a:r>
              <a:rPr lang="en-US" dirty="0">
                <a:solidFill>
                  <a:schemeClr val="bg2">
                    <a:lumMod val="50000"/>
                  </a:schemeClr>
                </a:solidFill>
              </a:rPr>
              <a:t>/science/article/abs/</a:t>
            </a:r>
            <a:r>
              <a:rPr lang="en-US" dirty="0" err="1">
                <a:solidFill>
                  <a:schemeClr val="bg2">
                    <a:lumMod val="50000"/>
                  </a:schemeClr>
                </a:solidFill>
              </a:rPr>
              <a:t>pii</a:t>
            </a:r>
            <a:r>
              <a:rPr lang="en-US" dirty="0">
                <a:solidFill>
                  <a:schemeClr val="bg2">
                    <a:lumMod val="50000"/>
                  </a:schemeClr>
                </a:solidFill>
              </a:rPr>
              <a:t>/S0925231220305117</a:t>
            </a:r>
          </a:p>
        </p:txBody>
      </p:sp>
    </p:spTree>
    <p:extLst>
      <p:ext uri="{BB962C8B-B14F-4D97-AF65-F5344CB8AC3E}">
        <p14:creationId xmlns:p14="http://schemas.microsoft.com/office/powerpoint/2010/main" val="56017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dirty="0">
                <a:solidFill>
                  <a:schemeClr val="bg1"/>
                </a:solidFill>
                <a:latin typeface="-apple-system"/>
              </a:rPr>
              <a:t>Related Work – Paper 3</a:t>
            </a:r>
            <a:endParaRPr lang="en-US" sz="4000" dirty="0">
              <a:solidFill>
                <a:schemeClr val="bg1"/>
              </a:solidFill>
            </a:endParaRP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12</a:t>
            </a:fld>
            <a:endParaRPr lang="en-US"/>
          </a:p>
        </p:txBody>
      </p:sp>
      <p:sp>
        <p:nvSpPr>
          <p:cNvPr id="5" name="TextBox 4">
            <a:extLst>
              <a:ext uri="{FF2B5EF4-FFF2-40B4-BE49-F238E27FC236}">
                <a16:creationId xmlns:a16="http://schemas.microsoft.com/office/drawing/2014/main" id="{BC1CE210-46A8-4397-7984-C80F64EC106B}"/>
              </a:ext>
            </a:extLst>
          </p:cNvPr>
          <p:cNvSpPr txBox="1"/>
          <p:nvPr/>
        </p:nvSpPr>
        <p:spPr>
          <a:xfrm>
            <a:off x="1409700" y="19939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585461C-966D-9063-2126-4EFAA6A09EE2}"/>
              </a:ext>
            </a:extLst>
          </p:cNvPr>
          <p:cNvSpPr txBox="1"/>
          <p:nvPr/>
        </p:nvSpPr>
        <p:spPr>
          <a:xfrm>
            <a:off x="785917" y="1869276"/>
            <a:ext cx="10567883" cy="3785652"/>
          </a:xfrm>
          <a:prstGeom prst="rect">
            <a:avLst/>
          </a:prstGeom>
          <a:noFill/>
        </p:spPr>
        <p:txBody>
          <a:bodyPr wrap="square" rtlCol="0">
            <a:spAutoFit/>
          </a:bodyPr>
          <a:lstStyle/>
          <a:p>
            <a:r>
              <a:rPr lang="en-US" sz="2400" b="1" dirty="0"/>
              <a:t>Paper 3: “Practical Privacy Metrics for Synthetic Data”</a:t>
            </a:r>
            <a:r>
              <a:rPr lang="en-US" sz="2400" dirty="0"/>
              <a:t>:</a:t>
            </a:r>
          </a:p>
          <a:p>
            <a:endParaRPr lang="en-US" sz="2400" dirty="0"/>
          </a:p>
          <a:p>
            <a:pPr marL="285750" indent="-285750">
              <a:buFont typeface="Arial" panose="020B0604020202020204" pitchFamily="34" charset="0"/>
              <a:buChar char="•"/>
            </a:pPr>
            <a:r>
              <a:rPr lang="en-US" sz="2400" dirty="0"/>
              <a:t>Extends </a:t>
            </a:r>
            <a:r>
              <a:rPr lang="en-US" sz="2400" b="1" dirty="0"/>
              <a:t>synthpop package</a:t>
            </a:r>
            <a:r>
              <a:rPr lang="en-US" sz="2400" dirty="0"/>
              <a:t> in R to calculate </a:t>
            </a:r>
            <a:r>
              <a:rPr lang="en-US" sz="2400" b="1" dirty="0" err="1"/>
              <a:t>RepU</a:t>
            </a:r>
            <a:r>
              <a:rPr lang="en-US" sz="2400" dirty="0"/>
              <a:t> (Replicated </a:t>
            </a:r>
            <a:r>
              <a:rPr lang="en-US" sz="2400" dirty="0" err="1"/>
              <a:t>Uniques</a:t>
            </a:r>
            <a:r>
              <a:rPr lang="en-US" sz="2400" dirty="0"/>
              <a:t>, </a:t>
            </a:r>
            <a:r>
              <a:rPr lang="en-US" sz="2400" dirty="0">
                <a:effectLst/>
                <a:ea typeface="Times New Roman" panose="02020603050405020304" pitchFamily="18" charset="0"/>
              </a:rPr>
              <a:t>% of unique identities replicated in the synthetic dataset </a:t>
            </a:r>
            <a:r>
              <a:rPr lang="en-US" sz="2400" dirty="0"/>
              <a:t>) </a:t>
            </a:r>
          </a:p>
          <a:p>
            <a:pPr marL="285750" indent="-285750">
              <a:buFont typeface="Arial" panose="020B0604020202020204" pitchFamily="34" charset="0"/>
              <a:buChar char="•"/>
            </a:pPr>
            <a:r>
              <a:rPr lang="en-US" sz="2400" dirty="0"/>
              <a:t>and </a:t>
            </a:r>
            <a:r>
              <a:rPr lang="en-US" sz="2400" b="1" dirty="0" err="1"/>
              <a:t>DiSCO</a:t>
            </a:r>
            <a:r>
              <a:rPr lang="en-US" sz="2400" b="1" dirty="0"/>
              <a:t> metrics</a:t>
            </a:r>
            <a:r>
              <a:rPr lang="en-US" sz="2400" dirty="0"/>
              <a:t> (Disclosive in Synthetic Correct Original, </a:t>
            </a:r>
            <a:r>
              <a:rPr lang="en-US" sz="2400" dirty="0">
                <a:effectLst/>
                <a:ea typeface="Times New Roman" panose="02020603050405020304" pitchFamily="18" charset="0"/>
              </a:rPr>
              <a:t>comparing how well synthetic data maintains the distribution of attributes</a:t>
            </a:r>
            <a:r>
              <a:rPr lang="en-US" sz="2400" dirty="0"/>
              <a:t>) for </a:t>
            </a:r>
            <a:r>
              <a:rPr lang="en-US" sz="2400" b="1" dirty="0"/>
              <a:t>identity</a:t>
            </a:r>
            <a:r>
              <a:rPr lang="en-US" sz="2400" dirty="0"/>
              <a:t> and </a:t>
            </a:r>
            <a:r>
              <a:rPr lang="en-US" sz="2400" b="1" dirty="0"/>
              <a:t>attribute disclosure risks</a:t>
            </a:r>
            <a:r>
              <a:rPr lang="en-US" sz="2400" dirty="0"/>
              <a:t> in synthetic data.</a:t>
            </a:r>
          </a:p>
          <a:p>
            <a:pPr marL="285750" indent="-285750">
              <a:buFont typeface="Arial" panose="020B0604020202020204" pitchFamily="34" charset="0"/>
              <a:buChar char="•"/>
            </a:pPr>
            <a:r>
              <a:rPr lang="en-US" sz="2400" dirty="0"/>
              <a:t>Metrics compare replication of unique identities and attribute distributions between synthetic and original datasets.</a:t>
            </a:r>
          </a:p>
          <a:p>
            <a:pPr marL="285750" indent="-285750">
              <a:buFont typeface="Arial" panose="020B0604020202020204" pitchFamily="34" charset="0"/>
              <a:buChar char="•"/>
            </a:pPr>
            <a:r>
              <a:rPr lang="en-US" sz="2400" dirty="0"/>
              <a:t>Conclusion: Focuses on disclosure risks but lacks </a:t>
            </a:r>
            <a:r>
              <a:rPr lang="en-US" sz="2400" b="1" dirty="0"/>
              <a:t>utility metrics</a:t>
            </a:r>
            <a:r>
              <a:rPr lang="en-US" sz="2400" dirty="0"/>
              <a:t>.</a:t>
            </a:r>
          </a:p>
        </p:txBody>
      </p:sp>
      <p:sp>
        <p:nvSpPr>
          <p:cNvPr id="7" name="TextBox 6">
            <a:extLst>
              <a:ext uri="{FF2B5EF4-FFF2-40B4-BE49-F238E27FC236}">
                <a16:creationId xmlns:a16="http://schemas.microsoft.com/office/drawing/2014/main" id="{769B8F66-F5B9-4D26-91C2-97EE05C1A711}"/>
              </a:ext>
            </a:extLst>
          </p:cNvPr>
          <p:cNvSpPr txBox="1"/>
          <p:nvPr/>
        </p:nvSpPr>
        <p:spPr>
          <a:xfrm>
            <a:off x="1008290" y="6210133"/>
            <a:ext cx="6098720" cy="369332"/>
          </a:xfrm>
          <a:prstGeom prst="rect">
            <a:avLst/>
          </a:prstGeom>
          <a:noFill/>
        </p:spPr>
        <p:txBody>
          <a:bodyPr wrap="square">
            <a:spAutoFit/>
          </a:bodyPr>
          <a:lstStyle/>
          <a:p>
            <a:r>
              <a:rPr lang="en-US" dirty="0">
                <a:solidFill>
                  <a:schemeClr val="bg2">
                    <a:lumMod val="50000"/>
                  </a:schemeClr>
                </a:solidFill>
              </a:rPr>
              <a:t>https://</a:t>
            </a:r>
            <a:r>
              <a:rPr lang="en-US" dirty="0" err="1">
                <a:solidFill>
                  <a:schemeClr val="bg2">
                    <a:lumMod val="50000"/>
                  </a:schemeClr>
                </a:solidFill>
              </a:rPr>
              <a:t>arxiv.org</a:t>
            </a:r>
            <a:r>
              <a:rPr lang="en-US" dirty="0">
                <a:solidFill>
                  <a:schemeClr val="bg2">
                    <a:lumMod val="50000"/>
                  </a:schemeClr>
                </a:solidFill>
              </a:rPr>
              <a:t>/abs/2406.16826</a:t>
            </a:r>
          </a:p>
        </p:txBody>
      </p:sp>
    </p:spTree>
    <p:extLst>
      <p:ext uri="{BB962C8B-B14F-4D97-AF65-F5344CB8AC3E}">
        <p14:creationId xmlns:p14="http://schemas.microsoft.com/office/powerpoint/2010/main" val="199579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dirty="0">
                <a:solidFill>
                  <a:schemeClr val="bg1"/>
                </a:solidFill>
                <a:latin typeface="-apple-system"/>
              </a:rPr>
              <a:t>Our Research Contribution</a:t>
            </a:r>
            <a:endParaRPr lang="en-US" sz="4000" dirty="0">
              <a:solidFill>
                <a:schemeClr val="bg1"/>
              </a:solidFill>
            </a:endParaRP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13</a:t>
            </a:fld>
            <a:endParaRPr lang="en-US"/>
          </a:p>
        </p:txBody>
      </p:sp>
      <p:sp>
        <p:nvSpPr>
          <p:cNvPr id="5" name="TextBox 4">
            <a:extLst>
              <a:ext uri="{FF2B5EF4-FFF2-40B4-BE49-F238E27FC236}">
                <a16:creationId xmlns:a16="http://schemas.microsoft.com/office/drawing/2014/main" id="{BC1CE210-46A8-4397-7984-C80F64EC106B}"/>
              </a:ext>
            </a:extLst>
          </p:cNvPr>
          <p:cNvSpPr txBox="1"/>
          <p:nvPr/>
        </p:nvSpPr>
        <p:spPr>
          <a:xfrm>
            <a:off x="1409700" y="19939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428BFEB-4F3D-457C-9770-978524DACE34}"/>
              </a:ext>
            </a:extLst>
          </p:cNvPr>
          <p:cNvSpPr txBox="1"/>
          <p:nvPr/>
        </p:nvSpPr>
        <p:spPr>
          <a:xfrm>
            <a:off x="785917" y="2044121"/>
            <a:ext cx="1008993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There’s a need for a </a:t>
            </a:r>
            <a:r>
              <a:rPr lang="en-US" sz="2400" b="1" dirty="0"/>
              <a:t>unified framework</a:t>
            </a:r>
            <a:r>
              <a:rPr lang="en-US" sz="2400" dirty="0"/>
              <a:t> integrating </a:t>
            </a:r>
            <a:r>
              <a:rPr lang="en-US" sz="2400" b="1" dirty="0"/>
              <a:t>privacy</a:t>
            </a:r>
            <a:r>
              <a:rPr lang="en-US" sz="2400" dirty="0"/>
              <a:t> and </a:t>
            </a:r>
            <a:r>
              <a:rPr lang="en-US" sz="2400" b="1" dirty="0"/>
              <a:t>utility metrics</a:t>
            </a:r>
            <a:r>
              <a:rPr lang="en-US" sz="2400" dirty="0"/>
              <a:t> to assess synthetic data effectively.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Our research aims to develop a comprehensive platform measuring privacy with </a:t>
            </a:r>
            <a:r>
              <a:rPr lang="en-US" sz="2400" b="1" dirty="0"/>
              <a:t>distance-based</a:t>
            </a:r>
            <a:r>
              <a:rPr lang="en-US" sz="2400" dirty="0"/>
              <a:t> and </a:t>
            </a:r>
            <a:r>
              <a:rPr lang="en-US" sz="2400" b="1" dirty="0"/>
              <a:t>attacker's-point-of-view metrics</a:t>
            </a:r>
            <a:r>
              <a:rPr lang="en-US" sz="2400" dirty="0"/>
              <a:t> alongside </a:t>
            </a:r>
            <a:r>
              <a:rPr lang="en-US" sz="2400" b="1" dirty="0"/>
              <a:t>utility measurements</a:t>
            </a:r>
            <a:r>
              <a:rPr lang="en-US" sz="2400" dirty="0"/>
              <a:t>.</a:t>
            </a:r>
          </a:p>
        </p:txBody>
      </p:sp>
    </p:spTree>
    <p:extLst>
      <p:ext uri="{BB962C8B-B14F-4D97-AF65-F5344CB8AC3E}">
        <p14:creationId xmlns:p14="http://schemas.microsoft.com/office/powerpoint/2010/main" val="283865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dirty="0">
                <a:solidFill>
                  <a:schemeClr val="bg1"/>
                </a:solidFill>
                <a:latin typeface="-apple-system"/>
              </a:rPr>
              <a:t>Privacy Metrics for Synthetic Data</a:t>
            </a: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14</a:t>
            </a:fld>
            <a:endParaRPr lang="en-US"/>
          </a:p>
        </p:txBody>
      </p:sp>
      <p:sp>
        <p:nvSpPr>
          <p:cNvPr id="5" name="TextBox 4">
            <a:extLst>
              <a:ext uri="{FF2B5EF4-FFF2-40B4-BE49-F238E27FC236}">
                <a16:creationId xmlns:a16="http://schemas.microsoft.com/office/drawing/2014/main" id="{BC1CE210-46A8-4397-7984-C80F64EC106B}"/>
              </a:ext>
            </a:extLst>
          </p:cNvPr>
          <p:cNvSpPr txBox="1"/>
          <p:nvPr/>
        </p:nvSpPr>
        <p:spPr>
          <a:xfrm>
            <a:off x="1409700" y="1993900"/>
            <a:ext cx="184731" cy="369332"/>
          </a:xfrm>
          <a:prstGeom prst="rect">
            <a:avLst/>
          </a:prstGeom>
          <a:noFill/>
        </p:spPr>
        <p:txBody>
          <a:bodyPr wrap="none" rtlCol="0">
            <a:spAutoFit/>
          </a:bodyPr>
          <a:lstStyle/>
          <a:p>
            <a:endParaRPr lang="en-US" dirty="0"/>
          </a:p>
        </p:txBody>
      </p:sp>
      <p:graphicFrame>
        <p:nvGraphicFramePr>
          <p:cNvPr id="4" name="Table 3">
            <a:extLst>
              <a:ext uri="{FF2B5EF4-FFF2-40B4-BE49-F238E27FC236}">
                <a16:creationId xmlns:a16="http://schemas.microsoft.com/office/drawing/2014/main" id="{406B1B49-E6B8-79E2-9071-88613009B2D2}"/>
              </a:ext>
            </a:extLst>
          </p:cNvPr>
          <p:cNvGraphicFramePr>
            <a:graphicFrameLocks noGrp="1"/>
          </p:cNvGraphicFramePr>
          <p:nvPr>
            <p:extLst>
              <p:ext uri="{D42A27DB-BD31-4B8C-83A1-F6EECF244321}">
                <p14:modId xmlns:p14="http://schemas.microsoft.com/office/powerpoint/2010/main" val="20722703"/>
              </p:ext>
            </p:extLst>
          </p:nvPr>
        </p:nvGraphicFramePr>
        <p:xfrm>
          <a:off x="1706183" y="1645920"/>
          <a:ext cx="8779630" cy="5212080"/>
        </p:xfrm>
        <a:graphic>
          <a:graphicData uri="http://schemas.openxmlformats.org/drawingml/2006/table">
            <a:tbl>
              <a:tblPr firstRow="1" bandRow="1">
                <a:tableStyleId>{5C22544A-7EE6-4342-B048-85BDC9FD1C3A}</a:tableStyleId>
              </a:tblPr>
              <a:tblGrid>
                <a:gridCol w="4389815">
                  <a:extLst>
                    <a:ext uri="{9D8B030D-6E8A-4147-A177-3AD203B41FA5}">
                      <a16:colId xmlns:a16="http://schemas.microsoft.com/office/drawing/2014/main" val="1732869501"/>
                    </a:ext>
                  </a:extLst>
                </a:gridCol>
                <a:gridCol w="4389815">
                  <a:extLst>
                    <a:ext uri="{9D8B030D-6E8A-4147-A177-3AD203B41FA5}">
                      <a16:colId xmlns:a16="http://schemas.microsoft.com/office/drawing/2014/main" val="4048330288"/>
                    </a:ext>
                  </a:extLst>
                </a:gridCol>
              </a:tblGrid>
              <a:tr h="0">
                <a:tc>
                  <a:txBody>
                    <a:bodyPr/>
                    <a:lstStyle/>
                    <a:p>
                      <a:r>
                        <a:rPr lang="en-US" dirty="0"/>
                        <a:t>Metric</a:t>
                      </a:r>
                    </a:p>
                  </a:txBody>
                  <a:tcPr/>
                </a:tc>
                <a:tc>
                  <a:txBody>
                    <a:bodyPr/>
                    <a:lstStyle/>
                    <a:p>
                      <a:r>
                        <a:rPr lang="en-US" dirty="0"/>
                        <a:t>Description</a:t>
                      </a:r>
                    </a:p>
                  </a:txBody>
                  <a:tcPr/>
                </a:tc>
                <a:extLst>
                  <a:ext uri="{0D108BD9-81ED-4DB2-BD59-A6C34878D82A}">
                    <a16:rowId xmlns:a16="http://schemas.microsoft.com/office/drawing/2014/main" val="1679840976"/>
                  </a:ext>
                </a:extLst>
              </a:tr>
              <a:tr h="481324">
                <a:tc>
                  <a:txBody>
                    <a:bodyPr/>
                    <a:lstStyle/>
                    <a:p>
                      <a:r>
                        <a:rPr lang="en-US" sz="1800" b="1" kern="1200" dirty="0">
                          <a:solidFill>
                            <a:schemeClr val="dk1"/>
                          </a:solidFill>
                          <a:effectLst/>
                          <a:latin typeface="+mn-lt"/>
                          <a:ea typeface="+mn-ea"/>
                          <a:cs typeface="+mn-cs"/>
                        </a:rPr>
                        <a:t>Singling Out Risk</a:t>
                      </a:r>
                      <a:endParaRPr lang="en-US" dirty="0"/>
                    </a:p>
                  </a:txBody>
                  <a:tcPr/>
                </a:tc>
                <a:tc>
                  <a:txBody>
                    <a:bodyPr/>
                    <a:lstStyle/>
                    <a:p>
                      <a:r>
                        <a:rPr lang="en-US" sz="1800" kern="1200" dirty="0">
                          <a:solidFill>
                            <a:schemeClr val="dk1"/>
                          </a:solidFill>
                          <a:effectLst/>
                          <a:latin typeface="+mn-lt"/>
                          <a:ea typeface="+mn-ea"/>
                          <a:cs typeface="+mn-cs"/>
                        </a:rPr>
                        <a:t>Assess the risk of revealing specific individuals.</a:t>
                      </a:r>
                      <a:r>
                        <a:rPr lang="en-US" dirty="0">
                          <a:effectLst/>
                        </a:rPr>
                        <a:t> </a:t>
                      </a:r>
                      <a:endParaRPr lang="en-US" dirty="0"/>
                    </a:p>
                  </a:txBody>
                  <a:tcPr/>
                </a:tc>
                <a:extLst>
                  <a:ext uri="{0D108BD9-81ED-4DB2-BD59-A6C34878D82A}">
                    <a16:rowId xmlns:a16="http://schemas.microsoft.com/office/drawing/2014/main" val="2364543842"/>
                  </a:ext>
                </a:extLst>
              </a:tr>
              <a:tr h="481324">
                <a:tc>
                  <a:txBody>
                    <a:bodyPr/>
                    <a:lstStyle/>
                    <a:p>
                      <a:r>
                        <a:rPr lang="en-US" sz="1800" b="1" kern="1200" dirty="0" err="1">
                          <a:solidFill>
                            <a:schemeClr val="dk1"/>
                          </a:solidFill>
                          <a:effectLst/>
                          <a:latin typeface="+mn-lt"/>
                          <a:ea typeface="+mn-ea"/>
                          <a:cs typeface="+mn-cs"/>
                        </a:rPr>
                        <a:t>Linkability</a:t>
                      </a:r>
                      <a:r>
                        <a:rPr lang="en-US" sz="1800" b="1" kern="1200" dirty="0">
                          <a:solidFill>
                            <a:schemeClr val="dk1"/>
                          </a:solidFill>
                          <a:effectLst/>
                          <a:latin typeface="+mn-lt"/>
                          <a:ea typeface="+mn-ea"/>
                          <a:cs typeface="+mn-cs"/>
                        </a:rPr>
                        <a:t> Risk</a:t>
                      </a:r>
                      <a:endParaRPr lang="en-US" dirty="0"/>
                    </a:p>
                  </a:txBody>
                  <a:tcPr/>
                </a:tc>
                <a:tc>
                  <a:txBody>
                    <a:bodyPr/>
                    <a:lstStyle/>
                    <a:p>
                      <a:r>
                        <a:rPr lang="en-US" sz="1800" kern="1200" dirty="0">
                          <a:solidFill>
                            <a:schemeClr val="dk1"/>
                          </a:solidFill>
                          <a:effectLst/>
                          <a:latin typeface="+mn-lt"/>
                          <a:ea typeface="+mn-ea"/>
                          <a:cs typeface="+mn-cs"/>
                        </a:rPr>
                        <a:t>Evaluate the likelihood of connecting real and synthetic data records.</a:t>
                      </a:r>
                      <a:endParaRPr lang="en-US" dirty="0"/>
                    </a:p>
                  </a:txBody>
                  <a:tcPr/>
                </a:tc>
                <a:extLst>
                  <a:ext uri="{0D108BD9-81ED-4DB2-BD59-A6C34878D82A}">
                    <a16:rowId xmlns:a16="http://schemas.microsoft.com/office/drawing/2014/main" val="4063986219"/>
                  </a:ext>
                </a:extLst>
              </a:tr>
              <a:tr h="481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Inference Risk</a:t>
                      </a:r>
                      <a:endParaRPr lang="en-US" dirty="0"/>
                    </a:p>
                  </a:txBody>
                  <a:tcPr/>
                </a:tc>
                <a:tc>
                  <a:txBody>
                    <a:bodyPr/>
                    <a:lstStyle/>
                    <a:p>
                      <a:r>
                        <a:rPr lang="en-US" sz="1800" kern="1200" dirty="0">
                          <a:solidFill>
                            <a:schemeClr val="dk1"/>
                          </a:solidFill>
                          <a:effectLst/>
                          <a:latin typeface="+mn-lt"/>
                          <a:ea typeface="+mn-ea"/>
                          <a:cs typeface="+mn-cs"/>
                        </a:rPr>
                        <a:t>Measure the risk of inferring sensitive information.</a:t>
                      </a:r>
                      <a:endParaRPr lang="en-US" dirty="0"/>
                    </a:p>
                  </a:txBody>
                  <a:tcPr/>
                </a:tc>
                <a:extLst>
                  <a:ext uri="{0D108BD9-81ED-4DB2-BD59-A6C34878D82A}">
                    <a16:rowId xmlns:a16="http://schemas.microsoft.com/office/drawing/2014/main" val="192164876"/>
                  </a:ext>
                </a:extLst>
              </a:tr>
              <a:tr h="481324">
                <a:tc>
                  <a:txBody>
                    <a:bodyPr/>
                    <a:lstStyle/>
                    <a:p>
                      <a:r>
                        <a:rPr lang="en-US" sz="1800" b="1" kern="1200" dirty="0" err="1">
                          <a:solidFill>
                            <a:schemeClr val="dk1"/>
                          </a:solidFill>
                          <a:effectLst/>
                          <a:latin typeface="+mn-lt"/>
                          <a:ea typeface="+mn-ea"/>
                          <a:cs typeface="+mn-cs"/>
                        </a:rPr>
                        <a:t>DiSCO</a:t>
                      </a:r>
                      <a:r>
                        <a:rPr lang="en-US" sz="1800" b="1" kern="1200" dirty="0">
                          <a:solidFill>
                            <a:schemeClr val="dk1"/>
                          </a:solidFill>
                          <a:effectLst/>
                          <a:latin typeface="+mn-lt"/>
                          <a:ea typeface="+mn-ea"/>
                          <a:cs typeface="+mn-cs"/>
                        </a:rPr>
                        <a:t> (Disclosive in Synthetic Correct Original)</a:t>
                      </a:r>
                      <a:r>
                        <a:rPr lang="en-US" dirty="0">
                          <a:effectLst/>
                        </a:rPr>
                        <a:t> </a:t>
                      </a:r>
                      <a:endParaRPr lang="en-US" dirty="0"/>
                    </a:p>
                  </a:txBody>
                  <a:tcPr/>
                </a:tc>
                <a:tc>
                  <a:txBody>
                    <a:bodyPr/>
                    <a:lstStyle/>
                    <a:p>
                      <a:r>
                        <a:rPr lang="en-US" dirty="0"/>
                        <a:t>Measures attribute disclosure risk by comparing the distribution of attributes in synthetic data to the original data.</a:t>
                      </a:r>
                    </a:p>
                  </a:txBody>
                  <a:tcPr/>
                </a:tc>
                <a:extLst>
                  <a:ext uri="{0D108BD9-81ED-4DB2-BD59-A6C34878D82A}">
                    <a16:rowId xmlns:a16="http://schemas.microsoft.com/office/drawing/2014/main" val="674684342"/>
                  </a:ext>
                </a:extLst>
              </a:tr>
              <a:tr h="336927">
                <a:tc>
                  <a:txBody>
                    <a:bodyPr/>
                    <a:lstStyle/>
                    <a:p>
                      <a:r>
                        <a:rPr lang="en-US" sz="1800" b="1" kern="1200" dirty="0" err="1">
                          <a:solidFill>
                            <a:schemeClr val="dk1"/>
                          </a:solidFill>
                          <a:effectLst/>
                          <a:latin typeface="+mn-lt"/>
                          <a:ea typeface="+mn-ea"/>
                          <a:cs typeface="+mn-cs"/>
                        </a:rPr>
                        <a:t>repU</a:t>
                      </a:r>
                      <a:r>
                        <a:rPr lang="en-US" sz="1800" b="1" kern="1200" dirty="0">
                          <a:solidFill>
                            <a:schemeClr val="dk1"/>
                          </a:solidFill>
                          <a:effectLst/>
                          <a:latin typeface="+mn-lt"/>
                          <a:ea typeface="+mn-ea"/>
                          <a:cs typeface="+mn-cs"/>
                        </a:rPr>
                        <a:t> (Replicated </a:t>
                      </a:r>
                      <a:r>
                        <a:rPr lang="en-US" sz="1800" b="1" kern="1200" dirty="0" err="1">
                          <a:solidFill>
                            <a:schemeClr val="dk1"/>
                          </a:solidFill>
                          <a:effectLst/>
                          <a:latin typeface="+mn-lt"/>
                          <a:ea typeface="+mn-ea"/>
                          <a:cs typeface="+mn-cs"/>
                        </a:rPr>
                        <a:t>Uniques</a:t>
                      </a:r>
                      <a:r>
                        <a:rPr lang="en-US" sz="1800" b="1" kern="1200" dirty="0">
                          <a:solidFill>
                            <a:schemeClr val="dk1"/>
                          </a:solidFill>
                          <a:effectLst/>
                          <a:latin typeface="+mn-lt"/>
                          <a:ea typeface="+mn-ea"/>
                          <a:cs typeface="+mn-cs"/>
                        </a:rPr>
                        <a:t>)</a:t>
                      </a:r>
                      <a:r>
                        <a:rPr lang="en-US" dirty="0">
                          <a:effectLst/>
                        </a:rPr>
                        <a:t> </a:t>
                      </a:r>
                      <a:endParaRPr lang="en-US" dirty="0"/>
                    </a:p>
                  </a:txBody>
                  <a:tcPr/>
                </a:tc>
                <a:tc>
                  <a:txBody>
                    <a:bodyPr/>
                    <a:lstStyle/>
                    <a:p>
                      <a:r>
                        <a:rPr lang="en-US" dirty="0"/>
                        <a:t>Measures identity disclosure risk by identifying the proportion of unique records in the original data that are replicated in the synthetic data. (</a:t>
                      </a:r>
                      <a:r>
                        <a:rPr lang="en-US" b="1" dirty="0"/>
                        <a:t>Unique records</a:t>
                      </a:r>
                      <a:r>
                        <a:rPr lang="en-US" dirty="0"/>
                        <a:t>: A record in the original dataset with a combination of attribute values that doesn't match any other record.)</a:t>
                      </a:r>
                    </a:p>
                  </a:txBody>
                  <a:tcPr/>
                </a:tc>
                <a:extLst>
                  <a:ext uri="{0D108BD9-81ED-4DB2-BD59-A6C34878D82A}">
                    <a16:rowId xmlns:a16="http://schemas.microsoft.com/office/drawing/2014/main" val="1552836570"/>
                  </a:ext>
                </a:extLst>
              </a:tr>
            </a:tbl>
          </a:graphicData>
        </a:graphic>
      </p:graphicFrame>
    </p:spTree>
    <p:extLst>
      <p:ext uri="{BB962C8B-B14F-4D97-AF65-F5344CB8AC3E}">
        <p14:creationId xmlns:p14="http://schemas.microsoft.com/office/powerpoint/2010/main" val="52062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dirty="0">
                <a:solidFill>
                  <a:schemeClr val="bg1"/>
                </a:solidFill>
                <a:latin typeface="-apple-system"/>
              </a:rPr>
              <a:t>Privacy Metrics for Synthetic Data</a:t>
            </a: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15</a:t>
            </a:fld>
            <a:endParaRPr lang="en-US"/>
          </a:p>
        </p:txBody>
      </p:sp>
      <p:sp>
        <p:nvSpPr>
          <p:cNvPr id="5" name="TextBox 4">
            <a:extLst>
              <a:ext uri="{FF2B5EF4-FFF2-40B4-BE49-F238E27FC236}">
                <a16:creationId xmlns:a16="http://schemas.microsoft.com/office/drawing/2014/main" id="{BC1CE210-46A8-4397-7984-C80F64EC106B}"/>
              </a:ext>
            </a:extLst>
          </p:cNvPr>
          <p:cNvSpPr txBox="1"/>
          <p:nvPr/>
        </p:nvSpPr>
        <p:spPr>
          <a:xfrm>
            <a:off x="1409700" y="1993900"/>
            <a:ext cx="184731" cy="369332"/>
          </a:xfrm>
          <a:prstGeom prst="rect">
            <a:avLst/>
          </a:prstGeom>
          <a:noFill/>
        </p:spPr>
        <p:txBody>
          <a:bodyPr wrap="none" rtlCol="0">
            <a:spAutoFit/>
          </a:bodyPr>
          <a:lstStyle/>
          <a:p>
            <a:endParaRPr lang="en-US" dirty="0"/>
          </a:p>
        </p:txBody>
      </p:sp>
      <p:graphicFrame>
        <p:nvGraphicFramePr>
          <p:cNvPr id="11" name="Table 10">
            <a:extLst>
              <a:ext uri="{FF2B5EF4-FFF2-40B4-BE49-F238E27FC236}">
                <a16:creationId xmlns:a16="http://schemas.microsoft.com/office/drawing/2014/main" id="{24F0B3D0-4F1D-9BB1-B9E9-2B092D7AAFE9}"/>
              </a:ext>
            </a:extLst>
          </p:cNvPr>
          <p:cNvGraphicFramePr>
            <a:graphicFrameLocks noGrp="1"/>
          </p:cNvGraphicFramePr>
          <p:nvPr>
            <p:extLst>
              <p:ext uri="{D42A27DB-BD31-4B8C-83A1-F6EECF244321}">
                <p14:modId xmlns:p14="http://schemas.microsoft.com/office/powerpoint/2010/main" val="4116987178"/>
              </p:ext>
            </p:extLst>
          </p:nvPr>
        </p:nvGraphicFramePr>
        <p:xfrm>
          <a:off x="1594431" y="1727386"/>
          <a:ext cx="8779630" cy="3383280"/>
        </p:xfrm>
        <a:graphic>
          <a:graphicData uri="http://schemas.openxmlformats.org/drawingml/2006/table">
            <a:tbl>
              <a:tblPr firstRow="1" bandRow="1">
                <a:tableStyleId>{5C22544A-7EE6-4342-B048-85BDC9FD1C3A}</a:tableStyleId>
              </a:tblPr>
              <a:tblGrid>
                <a:gridCol w="4389815">
                  <a:extLst>
                    <a:ext uri="{9D8B030D-6E8A-4147-A177-3AD203B41FA5}">
                      <a16:colId xmlns:a16="http://schemas.microsoft.com/office/drawing/2014/main" val="1732869501"/>
                    </a:ext>
                  </a:extLst>
                </a:gridCol>
                <a:gridCol w="4389815">
                  <a:extLst>
                    <a:ext uri="{9D8B030D-6E8A-4147-A177-3AD203B41FA5}">
                      <a16:colId xmlns:a16="http://schemas.microsoft.com/office/drawing/2014/main" val="4048330288"/>
                    </a:ext>
                  </a:extLst>
                </a:gridCol>
              </a:tblGrid>
              <a:tr h="213919">
                <a:tc>
                  <a:txBody>
                    <a:bodyPr/>
                    <a:lstStyle/>
                    <a:p>
                      <a:r>
                        <a:rPr lang="en-US" dirty="0"/>
                        <a:t>Metric</a:t>
                      </a:r>
                    </a:p>
                  </a:txBody>
                  <a:tcPr/>
                </a:tc>
                <a:tc>
                  <a:txBody>
                    <a:bodyPr/>
                    <a:lstStyle/>
                    <a:p>
                      <a:r>
                        <a:rPr lang="en-US" dirty="0"/>
                        <a:t>Description</a:t>
                      </a:r>
                    </a:p>
                  </a:txBody>
                  <a:tcPr/>
                </a:tc>
                <a:extLst>
                  <a:ext uri="{0D108BD9-81ED-4DB2-BD59-A6C34878D82A}">
                    <a16:rowId xmlns:a16="http://schemas.microsoft.com/office/drawing/2014/main" val="1679840976"/>
                  </a:ext>
                </a:extLst>
              </a:tr>
              <a:tr h="481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NNDR (Nearest Neighbor Distance Ratio)</a:t>
                      </a:r>
                      <a:r>
                        <a:rPr lang="en-US" dirty="0">
                          <a:effectLst/>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Evaluates proximity to outliers in the original dataset. ¥</a:t>
                      </a:r>
                      <a:endParaRPr lang="en-US" dirty="0"/>
                    </a:p>
                  </a:txBody>
                  <a:tcPr/>
                </a:tc>
                <a:extLst>
                  <a:ext uri="{0D108BD9-81ED-4DB2-BD59-A6C34878D82A}">
                    <a16:rowId xmlns:a16="http://schemas.microsoft.com/office/drawing/2014/main" val="2364543842"/>
                  </a:ext>
                </a:extLst>
              </a:tr>
              <a:tr h="481324">
                <a:tc>
                  <a:txBody>
                    <a:bodyPr/>
                    <a:lstStyle/>
                    <a:p>
                      <a:r>
                        <a:rPr lang="en-US" sz="1800" b="1" kern="1200" dirty="0">
                          <a:solidFill>
                            <a:schemeClr val="dk1"/>
                          </a:solidFill>
                          <a:effectLst/>
                          <a:latin typeface="+mn-lt"/>
                          <a:ea typeface="+mn-ea"/>
                          <a:cs typeface="+mn-cs"/>
                        </a:rPr>
                        <a:t>DCR (Distance of Closest Record)</a:t>
                      </a:r>
                      <a:endParaRPr lang="en-US" dirty="0"/>
                    </a:p>
                  </a:txBody>
                  <a:tcPr/>
                </a:tc>
                <a:tc>
                  <a:txBody>
                    <a:bodyPr/>
                    <a:lstStyle/>
                    <a:p>
                      <a:r>
                        <a:rPr lang="en-US" sz="1800" kern="1200" dirty="0">
                          <a:solidFill>
                            <a:schemeClr val="dk1"/>
                          </a:solidFill>
                          <a:effectLst/>
                          <a:latin typeface="+mn-lt"/>
                          <a:ea typeface="+mn-ea"/>
                          <a:cs typeface="+mn-cs"/>
                        </a:rPr>
                        <a:t>Quantifies privacy preservation in synthetic data. Defined as the minimum distance between synthetic records and original individuals. (Euclidean, Manhattan, Hamming Distance)</a:t>
                      </a:r>
                      <a:r>
                        <a:rPr lang="en-US" dirty="0">
                          <a:effectLst/>
                        </a:rPr>
                        <a:t> </a:t>
                      </a:r>
                      <a:endParaRPr lang="en-US" dirty="0"/>
                    </a:p>
                  </a:txBody>
                  <a:tcPr/>
                </a:tc>
                <a:extLst>
                  <a:ext uri="{0D108BD9-81ED-4DB2-BD59-A6C34878D82A}">
                    <a16:rowId xmlns:a16="http://schemas.microsoft.com/office/drawing/2014/main" val="4063986219"/>
                  </a:ext>
                </a:extLst>
              </a:tr>
              <a:tr h="481324">
                <a:tc>
                  <a:txBody>
                    <a:bodyPr/>
                    <a:lstStyle/>
                    <a:p>
                      <a:r>
                        <a:rPr lang="en-US" sz="1800" b="1" kern="1200" dirty="0">
                          <a:solidFill>
                            <a:schemeClr val="dk1"/>
                          </a:solidFill>
                          <a:effectLst/>
                          <a:latin typeface="+mn-lt"/>
                          <a:ea typeface="+mn-ea"/>
                          <a:cs typeface="+mn-cs"/>
                        </a:rPr>
                        <a:t>Nearest Neighbor Adversarial Accuracy</a:t>
                      </a:r>
                      <a:endParaRPr lang="en-US" dirty="0"/>
                    </a:p>
                  </a:txBody>
                  <a:tcPr/>
                </a:tc>
                <a:tc>
                  <a:txBody>
                    <a:bodyPr/>
                    <a:lstStyle/>
                    <a:p>
                      <a:r>
                        <a:rPr lang="en-US" sz="1800" kern="1200" dirty="0">
                          <a:solidFill>
                            <a:schemeClr val="dk1"/>
                          </a:solidFill>
                          <a:effectLst/>
                          <a:latin typeface="+mn-lt"/>
                          <a:ea typeface="+mn-ea"/>
                          <a:cs typeface="+mn-cs"/>
                        </a:rPr>
                        <a:t>Resemblance and privacy; compares the original and synthetic data using nearest neighbor relationships.</a:t>
                      </a:r>
                      <a:endParaRPr lang="en-US" dirty="0"/>
                    </a:p>
                  </a:txBody>
                  <a:tcPr/>
                </a:tc>
                <a:extLst>
                  <a:ext uri="{0D108BD9-81ED-4DB2-BD59-A6C34878D82A}">
                    <a16:rowId xmlns:a16="http://schemas.microsoft.com/office/drawing/2014/main" val="192164876"/>
                  </a:ext>
                </a:extLst>
              </a:tr>
            </a:tbl>
          </a:graphicData>
        </a:graphic>
      </p:graphicFrame>
      <p:sp>
        <p:nvSpPr>
          <p:cNvPr id="6" name="TextBox 5">
            <a:extLst>
              <a:ext uri="{FF2B5EF4-FFF2-40B4-BE49-F238E27FC236}">
                <a16:creationId xmlns:a16="http://schemas.microsoft.com/office/drawing/2014/main" id="{FD589938-1CDD-484E-3DDF-F0F0C12334B3}"/>
              </a:ext>
            </a:extLst>
          </p:cNvPr>
          <p:cNvSpPr txBox="1"/>
          <p:nvPr/>
        </p:nvSpPr>
        <p:spPr>
          <a:xfrm>
            <a:off x="785917" y="5804326"/>
            <a:ext cx="10139587" cy="830997"/>
          </a:xfrm>
          <a:prstGeom prst="rect">
            <a:avLst/>
          </a:prstGeom>
          <a:noFill/>
        </p:spPr>
        <p:txBody>
          <a:bodyPr wrap="square" rtlCol="0">
            <a:spAutoFit/>
          </a:bodyPr>
          <a:lstStyle/>
          <a:p>
            <a:r>
              <a:rPr lang="en-US" sz="2400" b="1" dirty="0"/>
              <a:t>Goal</a:t>
            </a:r>
            <a:r>
              <a:rPr lang="en-US" sz="2400" dirty="0"/>
              <a:t>: Develop a </a:t>
            </a:r>
            <a:r>
              <a:rPr lang="en-US" sz="2400" b="1" dirty="0"/>
              <a:t>Python library</a:t>
            </a:r>
            <a:r>
              <a:rPr lang="en-US" sz="2400" dirty="0"/>
              <a:t> incorporating these metrics and </a:t>
            </a:r>
            <a:r>
              <a:rPr lang="en-US" sz="2400" b="1" dirty="0"/>
              <a:t>utility measures</a:t>
            </a:r>
            <a:r>
              <a:rPr lang="en-US" sz="2400" dirty="0"/>
              <a:t> (</a:t>
            </a:r>
            <a:r>
              <a:rPr lang="en-US" sz="2400" dirty="0" err="1"/>
              <a:t>f.e</a:t>
            </a:r>
            <a:r>
              <a:rPr lang="en-US" sz="2400" dirty="0"/>
              <a:t>. Wasserstein Distance) for robust privacy while maintaining data usability.</a:t>
            </a:r>
          </a:p>
        </p:txBody>
      </p:sp>
    </p:spTree>
    <p:extLst>
      <p:ext uri="{BB962C8B-B14F-4D97-AF65-F5344CB8AC3E}">
        <p14:creationId xmlns:p14="http://schemas.microsoft.com/office/powerpoint/2010/main" val="278313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dirty="0">
                <a:solidFill>
                  <a:schemeClr val="bg1"/>
                </a:solidFill>
                <a:latin typeface="-apple-system"/>
              </a:rPr>
              <a:t>Conclusion and Future Work</a:t>
            </a: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16</a:t>
            </a:fld>
            <a:endParaRPr lang="en-US"/>
          </a:p>
        </p:txBody>
      </p:sp>
      <p:sp>
        <p:nvSpPr>
          <p:cNvPr id="5" name="TextBox 4">
            <a:extLst>
              <a:ext uri="{FF2B5EF4-FFF2-40B4-BE49-F238E27FC236}">
                <a16:creationId xmlns:a16="http://schemas.microsoft.com/office/drawing/2014/main" id="{BC1CE210-46A8-4397-7984-C80F64EC106B}"/>
              </a:ext>
            </a:extLst>
          </p:cNvPr>
          <p:cNvSpPr txBox="1"/>
          <p:nvPr/>
        </p:nvSpPr>
        <p:spPr>
          <a:xfrm>
            <a:off x="1409700" y="19939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D47AF53-FFC5-8AEA-F6C1-417A3D964CEA}"/>
              </a:ext>
            </a:extLst>
          </p:cNvPr>
          <p:cNvSpPr txBox="1"/>
          <p:nvPr/>
        </p:nvSpPr>
        <p:spPr>
          <a:xfrm>
            <a:off x="785917" y="1708261"/>
            <a:ext cx="8860221" cy="400110"/>
          </a:xfrm>
          <a:prstGeom prst="rect">
            <a:avLst/>
          </a:prstGeom>
          <a:noFill/>
        </p:spPr>
        <p:txBody>
          <a:bodyPr wrap="square" rtlCol="0">
            <a:spAutoFit/>
          </a:bodyPr>
          <a:lstStyle/>
          <a:p>
            <a:endParaRPr lang="en-US" sz="2000" dirty="0"/>
          </a:p>
        </p:txBody>
      </p:sp>
      <p:sp>
        <p:nvSpPr>
          <p:cNvPr id="4" name="TextBox 3">
            <a:extLst>
              <a:ext uri="{FF2B5EF4-FFF2-40B4-BE49-F238E27FC236}">
                <a16:creationId xmlns:a16="http://schemas.microsoft.com/office/drawing/2014/main" id="{026D0B2C-BB18-E303-A551-B63C8D99DC76}"/>
              </a:ext>
            </a:extLst>
          </p:cNvPr>
          <p:cNvSpPr txBox="1"/>
          <p:nvPr/>
        </p:nvSpPr>
        <p:spPr>
          <a:xfrm>
            <a:off x="966579" y="1708261"/>
            <a:ext cx="9932276"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Synthetic data</a:t>
            </a:r>
            <a:r>
              <a:rPr lang="en-US" sz="2400" dirty="0"/>
              <a:t> offers solutions for data privacy but requires comprehensive </a:t>
            </a:r>
            <a:r>
              <a:rPr lang="en-US" sz="2400" b="1" dirty="0"/>
              <a:t>privacy metrics</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Future work focuses on refining our framework to ensure safe and useful synthetic data for diverse applications.</a:t>
            </a:r>
          </a:p>
        </p:txBody>
      </p:sp>
      <p:graphicFrame>
        <p:nvGraphicFramePr>
          <p:cNvPr id="7" name="Table 6">
            <a:extLst>
              <a:ext uri="{FF2B5EF4-FFF2-40B4-BE49-F238E27FC236}">
                <a16:creationId xmlns:a16="http://schemas.microsoft.com/office/drawing/2014/main" id="{8B840FB2-BBE4-483C-B29F-6E95820BD067}"/>
              </a:ext>
            </a:extLst>
          </p:cNvPr>
          <p:cNvGraphicFramePr>
            <a:graphicFrameLocks noGrp="1"/>
          </p:cNvGraphicFramePr>
          <p:nvPr>
            <p:extLst>
              <p:ext uri="{D42A27DB-BD31-4B8C-83A1-F6EECF244321}">
                <p14:modId xmlns:p14="http://schemas.microsoft.com/office/powerpoint/2010/main" val="3024599976"/>
              </p:ext>
            </p:extLst>
          </p:nvPr>
        </p:nvGraphicFramePr>
        <p:xfrm>
          <a:off x="966569" y="4071246"/>
          <a:ext cx="9932286" cy="2736441"/>
        </p:xfrm>
        <a:graphic>
          <a:graphicData uri="http://schemas.openxmlformats.org/drawingml/2006/table">
            <a:tbl>
              <a:tblPr/>
              <a:tblGrid>
                <a:gridCol w="1088421">
                  <a:extLst>
                    <a:ext uri="{9D8B030D-6E8A-4147-A177-3AD203B41FA5}">
                      <a16:colId xmlns:a16="http://schemas.microsoft.com/office/drawing/2014/main" val="159572136"/>
                    </a:ext>
                  </a:extLst>
                </a:gridCol>
                <a:gridCol w="316369">
                  <a:extLst>
                    <a:ext uri="{9D8B030D-6E8A-4147-A177-3AD203B41FA5}">
                      <a16:colId xmlns:a16="http://schemas.microsoft.com/office/drawing/2014/main" val="460089196"/>
                    </a:ext>
                  </a:extLst>
                </a:gridCol>
                <a:gridCol w="316369">
                  <a:extLst>
                    <a:ext uri="{9D8B030D-6E8A-4147-A177-3AD203B41FA5}">
                      <a16:colId xmlns:a16="http://schemas.microsoft.com/office/drawing/2014/main" val="2616162351"/>
                    </a:ext>
                  </a:extLst>
                </a:gridCol>
                <a:gridCol w="316369">
                  <a:extLst>
                    <a:ext uri="{9D8B030D-6E8A-4147-A177-3AD203B41FA5}">
                      <a16:colId xmlns:a16="http://schemas.microsoft.com/office/drawing/2014/main" val="1361109460"/>
                    </a:ext>
                  </a:extLst>
                </a:gridCol>
                <a:gridCol w="316369">
                  <a:extLst>
                    <a:ext uri="{9D8B030D-6E8A-4147-A177-3AD203B41FA5}">
                      <a16:colId xmlns:a16="http://schemas.microsoft.com/office/drawing/2014/main" val="3010824888"/>
                    </a:ext>
                  </a:extLst>
                </a:gridCol>
                <a:gridCol w="316369">
                  <a:extLst>
                    <a:ext uri="{9D8B030D-6E8A-4147-A177-3AD203B41FA5}">
                      <a16:colId xmlns:a16="http://schemas.microsoft.com/office/drawing/2014/main" val="2536681897"/>
                    </a:ext>
                  </a:extLst>
                </a:gridCol>
                <a:gridCol w="316369">
                  <a:extLst>
                    <a:ext uri="{9D8B030D-6E8A-4147-A177-3AD203B41FA5}">
                      <a16:colId xmlns:a16="http://schemas.microsoft.com/office/drawing/2014/main" val="3882423184"/>
                    </a:ext>
                  </a:extLst>
                </a:gridCol>
                <a:gridCol w="316369">
                  <a:extLst>
                    <a:ext uri="{9D8B030D-6E8A-4147-A177-3AD203B41FA5}">
                      <a16:colId xmlns:a16="http://schemas.microsoft.com/office/drawing/2014/main" val="660927077"/>
                    </a:ext>
                  </a:extLst>
                </a:gridCol>
                <a:gridCol w="316369">
                  <a:extLst>
                    <a:ext uri="{9D8B030D-6E8A-4147-A177-3AD203B41FA5}">
                      <a16:colId xmlns:a16="http://schemas.microsoft.com/office/drawing/2014/main" val="2377691702"/>
                    </a:ext>
                  </a:extLst>
                </a:gridCol>
                <a:gridCol w="316369">
                  <a:extLst>
                    <a:ext uri="{9D8B030D-6E8A-4147-A177-3AD203B41FA5}">
                      <a16:colId xmlns:a16="http://schemas.microsoft.com/office/drawing/2014/main" val="2239874855"/>
                    </a:ext>
                  </a:extLst>
                </a:gridCol>
                <a:gridCol w="316369">
                  <a:extLst>
                    <a:ext uri="{9D8B030D-6E8A-4147-A177-3AD203B41FA5}">
                      <a16:colId xmlns:a16="http://schemas.microsoft.com/office/drawing/2014/main" val="1422832697"/>
                    </a:ext>
                  </a:extLst>
                </a:gridCol>
                <a:gridCol w="316369">
                  <a:extLst>
                    <a:ext uri="{9D8B030D-6E8A-4147-A177-3AD203B41FA5}">
                      <a16:colId xmlns:a16="http://schemas.microsoft.com/office/drawing/2014/main" val="3359554466"/>
                    </a:ext>
                  </a:extLst>
                </a:gridCol>
                <a:gridCol w="316369">
                  <a:extLst>
                    <a:ext uri="{9D8B030D-6E8A-4147-A177-3AD203B41FA5}">
                      <a16:colId xmlns:a16="http://schemas.microsoft.com/office/drawing/2014/main" val="646450925"/>
                    </a:ext>
                  </a:extLst>
                </a:gridCol>
                <a:gridCol w="316369">
                  <a:extLst>
                    <a:ext uri="{9D8B030D-6E8A-4147-A177-3AD203B41FA5}">
                      <a16:colId xmlns:a16="http://schemas.microsoft.com/office/drawing/2014/main" val="2937297609"/>
                    </a:ext>
                  </a:extLst>
                </a:gridCol>
                <a:gridCol w="541207">
                  <a:extLst>
                    <a:ext uri="{9D8B030D-6E8A-4147-A177-3AD203B41FA5}">
                      <a16:colId xmlns:a16="http://schemas.microsoft.com/office/drawing/2014/main" val="1562261065"/>
                    </a:ext>
                  </a:extLst>
                </a:gridCol>
                <a:gridCol w="393433">
                  <a:extLst>
                    <a:ext uri="{9D8B030D-6E8A-4147-A177-3AD203B41FA5}">
                      <a16:colId xmlns:a16="http://schemas.microsoft.com/office/drawing/2014/main" val="2831875662"/>
                    </a:ext>
                  </a:extLst>
                </a:gridCol>
                <a:gridCol w="316369">
                  <a:extLst>
                    <a:ext uri="{9D8B030D-6E8A-4147-A177-3AD203B41FA5}">
                      <a16:colId xmlns:a16="http://schemas.microsoft.com/office/drawing/2014/main" val="810229970"/>
                    </a:ext>
                  </a:extLst>
                </a:gridCol>
                <a:gridCol w="316369">
                  <a:extLst>
                    <a:ext uri="{9D8B030D-6E8A-4147-A177-3AD203B41FA5}">
                      <a16:colId xmlns:a16="http://schemas.microsoft.com/office/drawing/2014/main" val="4222868494"/>
                    </a:ext>
                  </a:extLst>
                </a:gridCol>
                <a:gridCol w="316369">
                  <a:extLst>
                    <a:ext uri="{9D8B030D-6E8A-4147-A177-3AD203B41FA5}">
                      <a16:colId xmlns:a16="http://schemas.microsoft.com/office/drawing/2014/main" val="1729056396"/>
                    </a:ext>
                  </a:extLst>
                </a:gridCol>
                <a:gridCol w="316369">
                  <a:extLst>
                    <a:ext uri="{9D8B030D-6E8A-4147-A177-3AD203B41FA5}">
                      <a16:colId xmlns:a16="http://schemas.microsoft.com/office/drawing/2014/main" val="61908516"/>
                    </a:ext>
                  </a:extLst>
                </a:gridCol>
                <a:gridCol w="316369">
                  <a:extLst>
                    <a:ext uri="{9D8B030D-6E8A-4147-A177-3AD203B41FA5}">
                      <a16:colId xmlns:a16="http://schemas.microsoft.com/office/drawing/2014/main" val="818743445"/>
                    </a:ext>
                  </a:extLst>
                </a:gridCol>
                <a:gridCol w="316369">
                  <a:extLst>
                    <a:ext uri="{9D8B030D-6E8A-4147-A177-3AD203B41FA5}">
                      <a16:colId xmlns:a16="http://schemas.microsoft.com/office/drawing/2014/main" val="584621737"/>
                    </a:ext>
                  </a:extLst>
                </a:gridCol>
                <a:gridCol w="316369">
                  <a:extLst>
                    <a:ext uri="{9D8B030D-6E8A-4147-A177-3AD203B41FA5}">
                      <a16:colId xmlns:a16="http://schemas.microsoft.com/office/drawing/2014/main" val="4111683922"/>
                    </a:ext>
                  </a:extLst>
                </a:gridCol>
                <a:gridCol w="316369">
                  <a:extLst>
                    <a:ext uri="{9D8B030D-6E8A-4147-A177-3AD203B41FA5}">
                      <a16:colId xmlns:a16="http://schemas.microsoft.com/office/drawing/2014/main" val="1441130042"/>
                    </a:ext>
                  </a:extLst>
                </a:gridCol>
                <a:gridCol w="316369">
                  <a:extLst>
                    <a:ext uri="{9D8B030D-6E8A-4147-A177-3AD203B41FA5}">
                      <a16:colId xmlns:a16="http://schemas.microsoft.com/office/drawing/2014/main" val="3847285866"/>
                    </a:ext>
                  </a:extLst>
                </a:gridCol>
                <a:gridCol w="316369">
                  <a:extLst>
                    <a:ext uri="{9D8B030D-6E8A-4147-A177-3AD203B41FA5}">
                      <a16:colId xmlns:a16="http://schemas.microsoft.com/office/drawing/2014/main" val="2436513094"/>
                    </a:ext>
                  </a:extLst>
                </a:gridCol>
                <a:gridCol w="316369">
                  <a:extLst>
                    <a:ext uri="{9D8B030D-6E8A-4147-A177-3AD203B41FA5}">
                      <a16:colId xmlns:a16="http://schemas.microsoft.com/office/drawing/2014/main" val="725426581"/>
                    </a:ext>
                  </a:extLst>
                </a:gridCol>
                <a:gridCol w="316369">
                  <a:extLst>
                    <a:ext uri="{9D8B030D-6E8A-4147-A177-3AD203B41FA5}">
                      <a16:colId xmlns:a16="http://schemas.microsoft.com/office/drawing/2014/main" val="1425464567"/>
                    </a:ext>
                  </a:extLst>
                </a:gridCol>
              </a:tblGrid>
              <a:tr h="350725">
                <a:tc>
                  <a:txBody>
                    <a:bodyPr/>
                    <a:lstStyle/>
                    <a:p>
                      <a:pPr algn="l" fontAlgn="b">
                        <a:spcBef>
                          <a:spcPts val="0"/>
                        </a:spcBef>
                        <a:spcAft>
                          <a:spcPts val="0"/>
                        </a:spcAft>
                      </a:pPr>
                      <a:r>
                        <a:rPr lang="en-US" sz="1300" b="0" i="0" u="none" strike="noStrike">
                          <a:solidFill>
                            <a:srgbClr val="000000"/>
                          </a:solidFill>
                          <a:effectLst/>
                          <a:latin typeface="Aptos Narrow" panose="020B0004020202020204" pitchFamily="34" charset="0"/>
                        </a:rPr>
                        <a:t> </a:t>
                      </a:r>
                      <a:endParaRPr lang="en-US" sz="1900" b="0" i="0" u="none" strike="noStrike">
                        <a:effectLst/>
                        <a:latin typeface="Arial" panose="020B0604020202020204" pitchFamily="34" charset="0"/>
                      </a:endParaRPr>
                    </a:p>
                  </a:txBody>
                  <a:tcPr marL="9986" marR="9986" marT="998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16</a:t>
                      </a:r>
                      <a:endParaRPr lang="en-US" sz="1900" b="0" i="0" u="none" strike="noStrike">
                        <a:effectLst/>
                        <a:highlight>
                          <a:srgbClr val="F2F2F2"/>
                        </a:highlight>
                        <a:latin typeface="Arial" panose="020B0604020202020204" pitchFamily="34" charset="0"/>
                      </a:endParaRPr>
                    </a:p>
                  </a:txBody>
                  <a:tcPr marL="9986" marR="9986" marT="998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17</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18</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19</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20</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21</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22</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23</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24</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25</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26</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27</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28</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dirty="0">
                          <a:solidFill>
                            <a:srgbClr val="000000"/>
                          </a:solidFill>
                          <a:effectLst/>
                          <a:highlight>
                            <a:srgbClr val="F2F2F2"/>
                          </a:highlight>
                          <a:latin typeface="Aptos Narrow" panose="020B0004020202020204" pitchFamily="34" charset="0"/>
                        </a:rPr>
                        <a:t>KW 29</a:t>
                      </a:r>
                      <a:endParaRPr lang="en-US" sz="1900" b="0" i="0" u="none" strike="noStrike" dirty="0">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30</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31</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32</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33</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34</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35</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36</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37</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38</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39</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40</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41</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KW 42</a:t>
                      </a:r>
                      <a:endParaRPr lang="en-US" sz="1900" b="0" i="0" u="none" strike="noStrike">
                        <a:effectLst/>
                        <a:highlight>
                          <a:srgbClr val="F2F2F2"/>
                        </a:highlight>
                        <a:latin typeface="Arial" panose="020B0604020202020204" pitchFamily="34" charset="0"/>
                      </a:endParaRPr>
                    </a:p>
                  </a:txBody>
                  <a:tcPr marL="9986" marR="9986" marT="9986"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9449298"/>
                  </a:ext>
                </a:extLst>
              </a:tr>
              <a:tr h="243315">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Background</a:t>
                      </a:r>
                      <a:endParaRPr lang="en-US" sz="1900" b="0" i="0" u="none" strike="noStrike">
                        <a:effectLst/>
                        <a:highlight>
                          <a:srgbClr val="F2F2F2"/>
                        </a:highlight>
                        <a:latin typeface="Arial" panose="020B0604020202020204" pitchFamily="34" charset="0"/>
                      </a:endParaRPr>
                    </a:p>
                  </a:txBody>
                  <a:tcPr marL="9986" marR="9986" marT="998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solidFill>
                      <a:srgbClr val="15608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18689332"/>
                  </a:ext>
                </a:extLst>
              </a:tr>
              <a:tr h="243315">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Related Work</a:t>
                      </a:r>
                      <a:endParaRPr lang="en-US" sz="1900" b="0" i="0" u="none" strike="noStrike">
                        <a:effectLst/>
                        <a:highlight>
                          <a:srgbClr val="F2F2F2"/>
                        </a:highlight>
                        <a:latin typeface="Arial" panose="020B0604020202020204" pitchFamily="34" charset="0"/>
                      </a:endParaRPr>
                    </a:p>
                  </a:txBody>
                  <a:tcPr marL="9986" marR="9986" marT="9986"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dirty="0">
                          <a:solidFill>
                            <a:srgbClr val="000000"/>
                          </a:solidFill>
                          <a:effectLst/>
                          <a:highlight>
                            <a:srgbClr val="156082"/>
                          </a:highlight>
                          <a:latin typeface="Aptos Narrow" panose="020B0004020202020204" pitchFamily="34" charset="0"/>
                        </a:rPr>
                        <a:t> </a:t>
                      </a:r>
                      <a:endParaRPr lang="en-US" sz="1900" b="0" i="0" u="none" strike="noStrike" dirty="0">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extLst>
                  <a:ext uri="{0D108BD9-81ED-4DB2-BD59-A6C34878D82A}">
                    <a16:rowId xmlns:a16="http://schemas.microsoft.com/office/drawing/2014/main" val="30119459"/>
                  </a:ext>
                </a:extLst>
              </a:tr>
              <a:tr h="350725">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Design</a:t>
                      </a:r>
                      <a:endParaRPr lang="en-US" sz="1900" b="0" i="0" u="none" strike="noStrike">
                        <a:effectLst/>
                        <a:highlight>
                          <a:srgbClr val="F2F2F2"/>
                        </a:highlight>
                        <a:latin typeface="Arial" panose="020B0604020202020204" pitchFamily="34" charset="0"/>
                      </a:endParaRPr>
                    </a:p>
                  </a:txBody>
                  <a:tcPr marL="9986" marR="9986" marT="9986"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F7C7AC"/>
                          </a:highlight>
                          <a:latin typeface="Aptos Narrow" panose="020B0004020202020204" pitchFamily="34" charset="0"/>
                        </a:rPr>
                        <a:t>Midterm pres.</a:t>
                      </a:r>
                      <a:endParaRPr lang="en-US" sz="1900" b="0" i="0" u="none" strike="noStrike">
                        <a:effectLst/>
                        <a:highlight>
                          <a:srgbClr val="F7C7AC"/>
                        </a:highlight>
                        <a:latin typeface="Arial" panose="020B0604020202020204" pitchFamily="34" charset="0"/>
                      </a:endParaRPr>
                    </a:p>
                  </a:txBody>
                  <a:tcPr marL="9986" marR="9986" marT="9986" marB="0" anchor="b">
                    <a:lnL>
                      <a:noFill/>
                    </a:lnL>
                    <a:lnR>
                      <a:noFill/>
                    </a:lnR>
                    <a:lnT>
                      <a:noFill/>
                    </a:lnT>
                    <a:lnB>
                      <a:noFill/>
                    </a:lnB>
                    <a:solidFill>
                      <a:srgbClr val="F7C7AC"/>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dirty="0">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extLst>
                  <a:ext uri="{0D108BD9-81ED-4DB2-BD59-A6C34878D82A}">
                    <a16:rowId xmlns:a16="http://schemas.microsoft.com/office/drawing/2014/main" val="649672999"/>
                  </a:ext>
                </a:extLst>
              </a:tr>
              <a:tr h="243315">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Implementation</a:t>
                      </a:r>
                      <a:endParaRPr lang="en-US" sz="1900" b="0" i="0" u="none" strike="noStrike">
                        <a:effectLst/>
                        <a:highlight>
                          <a:srgbClr val="F2F2F2"/>
                        </a:highlight>
                        <a:latin typeface="Arial" panose="020B0604020202020204" pitchFamily="34" charset="0"/>
                      </a:endParaRPr>
                    </a:p>
                  </a:txBody>
                  <a:tcPr marL="9986" marR="9986" marT="9986"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extLst>
                  <a:ext uri="{0D108BD9-81ED-4DB2-BD59-A6C34878D82A}">
                    <a16:rowId xmlns:a16="http://schemas.microsoft.com/office/drawing/2014/main" val="1833921668"/>
                  </a:ext>
                </a:extLst>
              </a:tr>
              <a:tr h="243315">
                <a:tc>
                  <a:txBody>
                    <a:bodyPr/>
                    <a:lstStyle/>
                    <a:p>
                      <a:pPr algn="l" fontAlgn="b">
                        <a:spcBef>
                          <a:spcPts val="0"/>
                        </a:spcBef>
                        <a:spcAft>
                          <a:spcPts val="0"/>
                        </a:spcAft>
                      </a:pPr>
                      <a:r>
                        <a:rPr lang="en-US" sz="1300" b="0" i="0" u="none" strike="noStrike">
                          <a:solidFill>
                            <a:srgbClr val="000000"/>
                          </a:solidFill>
                          <a:effectLst/>
                          <a:highlight>
                            <a:srgbClr val="F2F2F2"/>
                          </a:highlight>
                          <a:latin typeface="Aptos Narrow" panose="020B0004020202020204" pitchFamily="34" charset="0"/>
                        </a:rPr>
                        <a:t>Testing</a:t>
                      </a:r>
                      <a:endParaRPr lang="en-US" sz="1900" b="0" i="0" u="none" strike="noStrike">
                        <a:effectLst/>
                        <a:highlight>
                          <a:srgbClr val="F2F2F2"/>
                        </a:highlight>
                        <a:latin typeface="Arial" panose="020B0604020202020204" pitchFamily="34" charset="0"/>
                      </a:endParaRPr>
                    </a:p>
                  </a:txBody>
                  <a:tcPr marL="9986" marR="9986" marT="9986"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extLst>
                  <a:ext uri="{0D108BD9-81ED-4DB2-BD59-A6C34878D82A}">
                    <a16:rowId xmlns:a16="http://schemas.microsoft.com/office/drawing/2014/main" val="1588000040"/>
                  </a:ext>
                </a:extLst>
              </a:tr>
              <a:tr h="350725">
                <a:tc>
                  <a:txBody>
                    <a:bodyPr/>
                    <a:lstStyle/>
                    <a:p>
                      <a:pPr algn="l" fontAlgn="b">
                        <a:spcBef>
                          <a:spcPts val="0"/>
                        </a:spcBef>
                        <a:spcAft>
                          <a:spcPts val="0"/>
                        </a:spcAft>
                      </a:pPr>
                      <a:r>
                        <a:rPr lang="en-US" sz="1300" b="0" i="0" u="none" strike="noStrike" dirty="0">
                          <a:solidFill>
                            <a:srgbClr val="000000"/>
                          </a:solidFill>
                          <a:effectLst/>
                          <a:highlight>
                            <a:srgbClr val="F2F2F2"/>
                          </a:highlight>
                          <a:latin typeface="Aptos Narrow" panose="020B0004020202020204" pitchFamily="34" charset="0"/>
                        </a:rPr>
                        <a:t>Writing (Finishing)</a:t>
                      </a:r>
                      <a:endParaRPr lang="en-US" sz="1900" b="0" i="0" u="none" strike="noStrike" dirty="0">
                        <a:effectLst/>
                        <a:highlight>
                          <a:srgbClr val="F2F2F2"/>
                        </a:highlight>
                        <a:latin typeface="Arial" panose="020B0604020202020204" pitchFamily="34" charset="0"/>
                      </a:endParaRPr>
                    </a:p>
                  </a:txBody>
                  <a:tcPr marL="9986" marR="9986" marT="9986"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dirty="0">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tc>
                  <a:txBody>
                    <a:bodyPr/>
                    <a:lstStyle/>
                    <a:p>
                      <a:pPr algn="l" fontAlgn="b">
                        <a:spcBef>
                          <a:spcPts val="0"/>
                        </a:spcBef>
                        <a:spcAft>
                          <a:spcPts val="0"/>
                        </a:spcAft>
                      </a:pPr>
                      <a:r>
                        <a:rPr lang="en-US" sz="1300" b="0" i="0" u="none" strike="noStrike">
                          <a:solidFill>
                            <a:srgbClr val="000000"/>
                          </a:solidFill>
                          <a:effectLst/>
                          <a:highlight>
                            <a:srgbClr val="156082"/>
                          </a:highlight>
                          <a:latin typeface="Aptos Narrow" panose="020B0004020202020204" pitchFamily="34" charset="0"/>
                        </a:rPr>
                        <a:t> </a:t>
                      </a:r>
                      <a:endParaRPr lang="en-US" sz="1900" b="0" i="0" u="none" strike="noStrike">
                        <a:effectLst/>
                        <a:highlight>
                          <a:srgbClr val="156082"/>
                        </a:highlight>
                        <a:latin typeface="Arial" panose="020B0604020202020204" pitchFamily="34" charset="0"/>
                      </a:endParaRPr>
                    </a:p>
                  </a:txBody>
                  <a:tcPr marL="9986" marR="9986" marT="9986" marB="0" anchor="b">
                    <a:lnL>
                      <a:noFill/>
                    </a:lnL>
                    <a:lnR>
                      <a:noFill/>
                    </a:lnR>
                    <a:lnT>
                      <a:noFill/>
                    </a:lnT>
                    <a:lnB>
                      <a:noFill/>
                    </a:lnB>
                    <a:solidFill>
                      <a:srgbClr val="156082"/>
                    </a:solidFill>
                  </a:tcPr>
                </a:tc>
                <a:extLst>
                  <a:ext uri="{0D108BD9-81ED-4DB2-BD59-A6C34878D82A}">
                    <a16:rowId xmlns:a16="http://schemas.microsoft.com/office/drawing/2014/main" val="657889695"/>
                  </a:ext>
                </a:extLst>
              </a:tr>
              <a:tr h="319579">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a:effectLst/>
                        <a:latin typeface="Arial" panose="020B0604020202020204" pitchFamily="34" charset="0"/>
                      </a:endParaRPr>
                    </a:p>
                  </a:txBody>
                  <a:tcPr marL="9986" marR="9986" marT="9986" marB="0" anchor="b">
                    <a:lnL>
                      <a:noFill/>
                    </a:lnL>
                    <a:lnR>
                      <a:noFill/>
                    </a:lnR>
                    <a:lnT>
                      <a:noFill/>
                    </a:lnT>
                    <a:lnB>
                      <a:noFill/>
                    </a:lnB>
                    <a:noFill/>
                  </a:tcPr>
                </a:tc>
                <a:tc>
                  <a:txBody>
                    <a:bodyPr/>
                    <a:lstStyle/>
                    <a:p>
                      <a:pPr algn="l" fontAlgn="b">
                        <a:spcBef>
                          <a:spcPts val="0"/>
                        </a:spcBef>
                        <a:spcAft>
                          <a:spcPts val="0"/>
                        </a:spcAft>
                      </a:pPr>
                      <a:endParaRPr lang="en-US" sz="1900" b="0" i="0" u="none" strike="noStrike" dirty="0">
                        <a:effectLst/>
                        <a:latin typeface="Arial" panose="020B0604020202020204" pitchFamily="34" charset="0"/>
                      </a:endParaRPr>
                    </a:p>
                  </a:txBody>
                  <a:tcPr marL="9986" marR="9986" marT="9986" marB="0" anchor="b">
                    <a:lnL>
                      <a:noFill/>
                    </a:lnL>
                    <a:lnR>
                      <a:noFill/>
                    </a:lnR>
                    <a:lnT>
                      <a:noFill/>
                    </a:lnT>
                    <a:lnB>
                      <a:noFill/>
                    </a:lnB>
                    <a:noFill/>
                  </a:tcPr>
                </a:tc>
                <a:extLst>
                  <a:ext uri="{0D108BD9-81ED-4DB2-BD59-A6C34878D82A}">
                    <a16:rowId xmlns:a16="http://schemas.microsoft.com/office/drawing/2014/main" val="3286298793"/>
                  </a:ext>
                </a:extLst>
              </a:tr>
            </a:tbl>
          </a:graphicData>
        </a:graphic>
      </p:graphicFrame>
    </p:spTree>
    <p:extLst>
      <p:ext uri="{BB962C8B-B14F-4D97-AF65-F5344CB8AC3E}">
        <p14:creationId xmlns:p14="http://schemas.microsoft.com/office/powerpoint/2010/main" val="521148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6B5CC06-7862-62E5-1881-223B45C6435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Thanks for your attention!</a:t>
            </a:r>
            <a:br>
              <a:rPr lang="en-US" sz="4800" kern="1200" dirty="0">
                <a:solidFill>
                  <a:srgbClr val="FFFFFF"/>
                </a:solidFill>
                <a:latin typeface="+mj-lt"/>
                <a:ea typeface="+mj-ea"/>
                <a:cs typeface="+mj-cs"/>
              </a:rPr>
            </a:b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Any Questions?</a:t>
            </a:r>
          </a:p>
        </p:txBody>
      </p:sp>
      <p:sp>
        <p:nvSpPr>
          <p:cNvPr id="4" name="Slide Number Placeholder 3">
            <a:extLst>
              <a:ext uri="{FF2B5EF4-FFF2-40B4-BE49-F238E27FC236}">
                <a16:creationId xmlns:a16="http://schemas.microsoft.com/office/drawing/2014/main" id="{50B29C6D-EF1E-1C2B-2CF0-799174682E16}"/>
              </a:ext>
            </a:extLst>
          </p:cNvPr>
          <p:cNvSpPr>
            <a:spLocks noGrp="1"/>
          </p:cNvSpPr>
          <p:nvPr>
            <p:ph type="sldNum" sz="quarter" idx="12"/>
          </p:nvPr>
        </p:nvSpPr>
        <p:spPr>
          <a:xfrm>
            <a:off x="11704320" y="6446837"/>
            <a:ext cx="448056" cy="365125"/>
          </a:xfrm>
        </p:spPr>
        <p:txBody>
          <a:bodyPr vert="horz" lIns="91440" tIns="45720" rIns="91440" bIns="45720" rtlCol="0" anchor="ctr">
            <a:normAutofit/>
          </a:bodyPr>
          <a:lstStyle/>
          <a:p>
            <a:pPr>
              <a:spcAft>
                <a:spcPts val="600"/>
              </a:spcAft>
            </a:pPr>
            <a:fld id="{F8253D5B-B4F5-7C4F-BF35-C7FC34EBFB7C}"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spTree>
    <p:extLst>
      <p:ext uri="{BB962C8B-B14F-4D97-AF65-F5344CB8AC3E}">
        <p14:creationId xmlns:p14="http://schemas.microsoft.com/office/powerpoint/2010/main" val="215831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i="0" dirty="0">
                <a:solidFill>
                  <a:srgbClr val="FFFFFF"/>
                </a:solidFill>
                <a:effectLst/>
                <a:latin typeface="-apple-system"/>
              </a:rPr>
              <a:t>Overview</a:t>
            </a:r>
            <a:endParaRPr lang="en-US" sz="4000" dirty="0">
              <a:solidFill>
                <a:srgbClr val="FFFFFF"/>
              </a:solidFill>
            </a:endParaRPr>
          </a:p>
        </p:txBody>
      </p:sp>
      <p:graphicFrame>
        <p:nvGraphicFramePr>
          <p:cNvPr id="4" name="Content Placeholder 2">
            <a:extLst>
              <a:ext uri="{FF2B5EF4-FFF2-40B4-BE49-F238E27FC236}">
                <a16:creationId xmlns:a16="http://schemas.microsoft.com/office/drawing/2014/main" id="{4CBB21F9-E7DB-B921-E198-D20EBA490ED9}"/>
              </a:ext>
            </a:extLst>
          </p:cNvPr>
          <p:cNvGraphicFramePr>
            <a:graphicFrameLocks noGrp="1"/>
          </p:cNvGraphicFramePr>
          <p:nvPr>
            <p:ph idx="1"/>
            <p:extLst>
              <p:ext uri="{D42A27DB-BD31-4B8C-83A1-F6EECF244321}">
                <p14:modId xmlns:p14="http://schemas.microsoft.com/office/powerpoint/2010/main" val="1348017068"/>
              </p:ext>
            </p:extLst>
          </p:nvPr>
        </p:nvGraphicFramePr>
        <p:xfrm>
          <a:off x="785917" y="1869276"/>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3C5E8A4A-596F-20D4-BFF4-FF97A3F2A940}"/>
              </a:ext>
            </a:extLst>
          </p:cNvPr>
          <p:cNvSpPr>
            <a:spLocks noGrp="1"/>
          </p:cNvSpPr>
          <p:nvPr>
            <p:ph type="sldNum" sz="quarter" idx="12"/>
          </p:nvPr>
        </p:nvSpPr>
        <p:spPr/>
        <p:txBody>
          <a:bodyPr/>
          <a:lstStyle/>
          <a:p>
            <a:fld id="{F8253D5B-B4F5-7C4F-BF35-C7FC34EBFB7C}" type="slidenum">
              <a:rPr lang="en-US" smtClean="0"/>
              <a:t>2</a:t>
            </a:fld>
            <a:endParaRPr lang="en-US"/>
          </a:p>
        </p:txBody>
      </p:sp>
    </p:spTree>
    <p:extLst>
      <p:ext uri="{BB962C8B-B14F-4D97-AF65-F5344CB8AC3E}">
        <p14:creationId xmlns:p14="http://schemas.microsoft.com/office/powerpoint/2010/main" val="263676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i="0" dirty="0">
                <a:solidFill>
                  <a:srgbClr val="FFFFFF"/>
                </a:solidFill>
                <a:effectLst/>
                <a:latin typeface="-apple-system"/>
              </a:rPr>
              <a:t>Introduction and Background:</a:t>
            </a:r>
            <a:endParaRPr lang="en-US" sz="4000" dirty="0">
              <a:solidFill>
                <a:srgbClr val="FFFFFF"/>
              </a:solidFill>
            </a:endParaRPr>
          </a:p>
        </p:txBody>
      </p:sp>
      <p:sp>
        <p:nvSpPr>
          <p:cNvPr id="4" name="Slide Number Placeholder 3">
            <a:extLst>
              <a:ext uri="{FF2B5EF4-FFF2-40B4-BE49-F238E27FC236}">
                <a16:creationId xmlns:a16="http://schemas.microsoft.com/office/drawing/2014/main" id="{15CF5E1E-A8FA-9EF4-C12C-69EB396BA72A}"/>
              </a:ext>
            </a:extLst>
          </p:cNvPr>
          <p:cNvSpPr>
            <a:spLocks noGrp="1"/>
          </p:cNvSpPr>
          <p:nvPr>
            <p:ph type="sldNum" sz="quarter" idx="12"/>
          </p:nvPr>
        </p:nvSpPr>
        <p:spPr/>
        <p:txBody>
          <a:bodyPr/>
          <a:lstStyle/>
          <a:p>
            <a:fld id="{F8253D5B-B4F5-7C4F-BF35-C7FC34EBFB7C}" type="slidenum">
              <a:rPr lang="en-US" smtClean="0"/>
              <a:t>3</a:t>
            </a:fld>
            <a:endParaRPr lang="en-US"/>
          </a:p>
        </p:txBody>
      </p:sp>
      <p:sp>
        <p:nvSpPr>
          <p:cNvPr id="6" name="TextBox 5">
            <a:extLst>
              <a:ext uri="{FF2B5EF4-FFF2-40B4-BE49-F238E27FC236}">
                <a16:creationId xmlns:a16="http://schemas.microsoft.com/office/drawing/2014/main" id="{434AA863-1CB8-536C-C597-41B81BDDF391}"/>
              </a:ext>
            </a:extLst>
          </p:cNvPr>
          <p:cNvSpPr txBox="1"/>
          <p:nvPr/>
        </p:nvSpPr>
        <p:spPr>
          <a:xfrm>
            <a:off x="785916" y="6352143"/>
            <a:ext cx="7617104" cy="369332"/>
          </a:xfrm>
          <a:prstGeom prst="rect">
            <a:avLst/>
          </a:prstGeom>
          <a:noFill/>
        </p:spPr>
        <p:txBody>
          <a:bodyPr wrap="square">
            <a:spAutoFit/>
          </a:bodyPr>
          <a:lstStyle/>
          <a:p>
            <a:r>
              <a:rPr lang="en-US" dirty="0"/>
              <a:t>https://help4study.online/paper/data-analysis-in-research-tools</a:t>
            </a:r>
          </a:p>
        </p:txBody>
      </p:sp>
      <p:sp>
        <p:nvSpPr>
          <p:cNvPr id="7" name="TextBox 6">
            <a:extLst>
              <a:ext uri="{FF2B5EF4-FFF2-40B4-BE49-F238E27FC236}">
                <a16:creationId xmlns:a16="http://schemas.microsoft.com/office/drawing/2014/main" id="{8C8369A8-3F8A-F63A-1BD6-5C909507C1ED}"/>
              </a:ext>
            </a:extLst>
          </p:cNvPr>
          <p:cNvSpPr txBox="1"/>
          <p:nvPr/>
        </p:nvSpPr>
        <p:spPr>
          <a:xfrm>
            <a:off x="785916" y="1869276"/>
            <a:ext cx="494541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the rapidly evolving landscape of </a:t>
            </a:r>
            <a:r>
              <a:rPr lang="en-US" sz="2400" b="1" dirty="0"/>
              <a:t>machine learning</a:t>
            </a:r>
            <a:r>
              <a:rPr lang="en-US" sz="2400" dirty="0"/>
              <a:t> and </a:t>
            </a:r>
            <a:r>
              <a:rPr lang="en-US" sz="2400" b="1" dirty="0"/>
              <a:t>artificial intelligence</a:t>
            </a:r>
            <a:r>
              <a:rPr lang="en-US" sz="2400" dirty="0"/>
              <a:t>, our research focuses on </a:t>
            </a:r>
            <a:r>
              <a:rPr lang="en-US" sz="2400" b="1" dirty="0"/>
              <a:t>data privacy</a:t>
            </a:r>
            <a:r>
              <a:rPr lang="en-US" sz="2400" dirty="0"/>
              <a:t> and </a:t>
            </a:r>
            <a:r>
              <a:rPr lang="en-US" sz="2400" b="1" dirty="0"/>
              <a:t>synthetic data generation</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AI applications</a:t>
            </a:r>
            <a:r>
              <a:rPr lang="en-US" sz="2400" dirty="0"/>
              <a:t> depend heavily on vast training datasets, posing challenges in </a:t>
            </a:r>
            <a:r>
              <a:rPr lang="en-US" sz="2400" b="1" dirty="0"/>
              <a:t>data collection</a:t>
            </a:r>
            <a:r>
              <a:rPr lang="en-US" sz="2400" dirty="0"/>
              <a:t>.</a:t>
            </a:r>
          </a:p>
        </p:txBody>
      </p:sp>
      <p:pic>
        <p:nvPicPr>
          <p:cNvPr id="1026" name="Picture 2" descr="data analysis in research tools">
            <a:extLst>
              <a:ext uri="{FF2B5EF4-FFF2-40B4-BE49-F238E27FC236}">
                <a16:creationId xmlns:a16="http://schemas.microsoft.com/office/drawing/2014/main" id="{309DF75D-FD82-2874-CF03-DA35A116F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57412"/>
            <a:ext cx="5661033" cy="323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12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i="0" dirty="0">
                <a:solidFill>
                  <a:srgbClr val="FFFFFF"/>
                </a:solidFill>
                <a:effectLst/>
                <a:latin typeface="-apple-system"/>
              </a:rPr>
              <a:t>Challenges in Data Collection</a:t>
            </a:r>
            <a:endParaRPr lang="en-US" sz="4000" dirty="0">
              <a:solidFill>
                <a:srgbClr val="FFFFFF"/>
              </a:solidFill>
            </a:endParaRPr>
          </a:p>
        </p:txBody>
      </p:sp>
      <p:sp>
        <p:nvSpPr>
          <p:cNvPr id="4" name="Slide Number Placeholder 3">
            <a:extLst>
              <a:ext uri="{FF2B5EF4-FFF2-40B4-BE49-F238E27FC236}">
                <a16:creationId xmlns:a16="http://schemas.microsoft.com/office/drawing/2014/main" id="{15CF5E1E-A8FA-9EF4-C12C-69EB396BA72A}"/>
              </a:ext>
            </a:extLst>
          </p:cNvPr>
          <p:cNvSpPr>
            <a:spLocks noGrp="1"/>
          </p:cNvSpPr>
          <p:nvPr>
            <p:ph type="sldNum" sz="quarter" idx="12"/>
          </p:nvPr>
        </p:nvSpPr>
        <p:spPr/>
        <p:txBody>
          <a:bodyPr/>
          <a:lstStyle/>
          <a:p>
            <a:fld id="{F8253D5B-B4F5-7C4F-BF35-C7FC34EBFB7C}" type="slidenum">
              <a:rPr lang="en-US" smtClean="0"/>
              <a:t>4</a:t>
            </a:fld>
            <a:endParaRPr lang="en-US"/>
          </a:p>
        </p:txBody>
      </p:sp>
      <p:graphicFrame>
        <p:nvGraphicFramePr>
          <p:cNvPr id="18" name="TextBox 4">
            <a:extLst>
              <a:ext uri="{FF2B5EF4-FFF2-40B4-BE49-F238E27FC236}">
                <a16:creationId xmlns:a16="http://schemas.microsoft.com/office/drawing/2014/main" id="{BE47CA6D-3433-4B18-DAF4-DB1C1ED30E7B}"/>
              </a:ext>
            </a:extLst>
          </p:cNvPr>
          <p:cNvGraphicFramePr/>
          <p:nvPr/>
        </p:nvGraphicFramePr>
        <p:xfrm>
          <a:off x="785917" y="1991732"/>
          <a:ext cx="10567883" cy="3108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633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i="0" dirty="0">
                <a:solidFill>
                  <a:schemeClr val="bg1"/>
                </a:solidFill>
                <a:effectLst/>
                <a:latin typeface="-apple-system"/>
              </a:rPr>
              <a:t>Solution: Synthetic Data Generatio</a:t>
            </a:r>
            <a:r>
              <a:rPr lang="en-US" sz="4000" b="1" dirty="0">
                <a:solidFill>
                  <a:schemeClr val="bg1"/>
                </a:solidFill>
                <a:latin typeface="-apple-system"/>
              </a:rPr>
              <a:t>n</a:t>
            </a:r>
            <a:endParaRPr lang="en-US" sz="4000" dirty="0">
              <a:solidFill>
                <a:schemeClr val="bg1"/>
              </a:solidFill>
            </a:endParaRPr>
          </a:p>
        </p:txBody>
      </p:sp>
      <p:sp>
        <p:nvSpPr>
          <p:cNvPr id="4" name="TextBox 3">
            <a:extLst>
              <a:ext uri="{FF2B5EF4-FFF2-40B4-BE49-F238E27FC236}">
                <a16:creationId xmlns:a16="http://schemas.microsoft.com/office/drawing/2014/main" id="{B2A9F6E3-44B3-2BBF-D8C2-9811F887C69F}"/>
              </a:ext>
            </a:extLst>
          </p:cNvPr>
          <p:cNvSpPr txBox="1"/>
          <p:nvPr/>
        </p:nvSpPr>
        <p:spPr>
          <a:xfrm>
            <a:off x="785917" y="1767895"/>
            <a:ext cx="11025083"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a:t>Synthetic data generation with </a:t>
            </a:r>
            <a:r>
              <a:rPr lang="en-US" sz="2400" b="1" dirty="0"/>
              <a:t>machine learning</a:t>
            </a:r>
            <a:r>
              <a:rPr lang="en-US" sz="2400" dirty="0"/>
              <a:t> addresses these challenges by leveraging AI capabilities while preserving </a:t>
            </a:r>
            <a:r>
              <a:rPr lang="en-US" sz="2400" b="1" dirty="0"/>
              <a:t>privacy</a:t>
            </a:r>
            <a:r>
              <a:rPr lang="en-US" sz="2400" dirty="0"/>
              <a:t>.</a:t>
            </a:r>
          </a:p>
          <a:p>
            <a:pPr marL="457200" indent="-457200">
              <a:buFont typeface="Arial" panose="020B0604020202020204" pitchFamily="34" charset="0"/>
              <a:buChar char="•"/>
            </a:pPr>
            <a:r>
              <a:rPr lang="en-US" sz="2400" b="1" dirty="0"/>
              <a:t>Synthetic data</a:t>
            </a:r>
            <a:r>
              <a:rPr lang="en-US" sz="2400" dirty="0"/>
              <a:t> mimics real-world data without direct collection from individuals, maintaining statistical properties like variance and correlations.</a:t>
            </a:r>
          </a:p>
          <a:p>
            <a:pPr marL="457200" indent="-457200">
              <a:buFont typeface="Arial" panose="020B0604020202020204" pitchFamily="34" charset="0"/>
              <a:buChar char="•"/>
            </a:pPr>
            <a:r>
              <a:rPr lang="en-US" sz="2400" dirty="0"/>
              <a:t>It breaks 1-1 mapping to prevent easy identification of specific individuals.</a:t>
            </a:r>
            <a:endParaRPr lang="en-US" sz="2400" b="0" i="0" dirty="0">
              <a:solidFill>
                <a:srgbClr val="111111"/>
              </a:solidFill>
              <a:effectLst/>
            </a:endParaRPr>
          </a:p>
        </p:txBody>
      </p:sp>
      <p:sp>
        <p:nvSpPr>
          <p:cNvPr id="5" name="Slide Number Placeholder 4">
            <a:extLst>
              <a:ext uri="{FF2B5EF4-FFF2-40B4-BE49-F238E27FC236}">
                <a16:creationId xmlns:a16="http://schemas.microsoft.com/office/drawing/2014/main" id="{625303F1-2AC5-BE8B-C642-7977A45319FB}"/>
              </a:ext>
            </a:extLst>
          </p:cNvPr>
          <p:cNvSpPr>
            <a:spLocks noGrp="1"/>
          </p:cNvSpPr>
          <p:nvPr>
            <p:ph type="sldNum" sz="quarter" idx="12"/>
          </p:nvPr>
        </p:nvSpPr>
        <p:spPr/>
        <p:txBody>
          <a:bodyPr/>
          <a:lstStyle/>
          <a:p>
            <a:fld id="{F8253D5B-B4F5-7C4F-BF35-C7FC34EBFB7C}" type="slidenum">
              <a:rPr lang="en-US" smtClean="0"/>
              <a:t>5</a:t>
            </a:fld>
            <a:endParaRPr lang="en-US"/>
          </a:p>
        </p:txBody>
      </p:sp>
      <p:sp>
        <p:nvSpPr>
          <p:cNvPr id="6" name="TextBox 5">
            <a:extLst>
              <a:ext uri="{FF2B5EF4-FFF2-40B4-BE49-F238E27FC236}">
                <a16:creationId xmlns:a16="http://schemas.microsoft.com/office/drawing/2014/main" id="{084FD232-9000-EE69-91FC-87554BFBE44D}"/>
              </a:ext>
            </a:extLst>
          </p:cNvPr>
          <p:cNvSpPr txBox="1"/>
          <p:nvPr/>
        </p:nvSpPr>
        <p:spPr>
          <a:xfrm>
            <a:off x="459350" y="4430767"/>
            <a:ext cx="4254540" cy="1384995"/>
          </a:xfrm>
          <a:prstGeom prst="rect">
            <a:avLst/>
          </a:prstGeom>
          <a:noFill/>
        </p:spPr>
        <p:txBody>
          <a:bodyPr wrap="square" rtlCol="0">
            <a:spAutoFit/>
          </a:bodyPr>
          <a:lstStyle/>
          <a:p>
            <a:r>
              <a:rPr lang="en-US" sz="2800" dirty="0"/>
              <a:t>→ Learn the probability distribution of the dataset and draw samples from it</a:t>
            </a:r>
          </a:p>
        </p:txBody>
      </p:sp>
      <p:pic>
        <p:nvPicPr>
          <p:cNvPr id="1026" name="Picture 2">
            <a:extLst>
              <a:ext uri="{FF2B5EF4-FFF2-40B4-BE49-F238E27FC236}">
                <a16:creationId xmlns:a16="http://schemas.microsoft.com/office/drawing/2014/main" id="{B0DFE54D-3684-EAC9-979C-567D58C84A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01" b="9396"/>
          <a:stretch/>
        </p:blipFill>
        <p:spPr bwMode="auto">
          <a:xfrm>
            <a:off x="4991099" y="3762746"/>
            <a:ext cx="6248400" cy="26089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4F7598D-9E04-38B7-5226-4EB76C351965}"/>
              </a:ext>
            </a:extLst>
          </p:cNvPr>
          <p:cNvSpPr txBox="1"/>
          <p:nvPr/>
        </p:nvSpPr>
        <p:spPr>
          <a:xfrm>
            <a:off x="2609692" y="6508260"/>
            <a:ext cx="7601108" cy="307777"/>
          </a:xfrm>
          <a:prstGeom prst="rect">
            <a:avLst/>
          </a:prstGeom>
          <a:noFill/>
        </p:spPr>
        <p:txBody>
          <a:bodyPr wrap="square" rtlCol="0">
            <a:spAutoFit/>
          </a:bodyPr>
          <a:lstStyle/>
          <a:p>
            <a:r>
              <a:rPr lang="en-US" sz="1400" dirty="0">
                <a:solidFill>
                  <a:schemeClr val="bg2">
                    <a:lumMod val="75000"/>
                  </a:schemeClr>
                </a:solidFill>
              </a:rPr>
              <a:t>Source Picture: https://</a:t>
            </a:r>
            <a:r>
              <a:rPr lang="en-US" sz="1400" dirty="0" err="1">
                <a:solidFill>
                  <a:schemeClr val="bg2">
                    <a:lumMod val="75000"/>
                  </a:schemeClr>
                </a:solidFill>
              </a:rPr>
              <a:t>www.tnpconsultants.com</a:t>
            </a:r>
            <a:r>
              <a:rPr lang="en-US" sz="1400" dirty="0">
                <a:solidFill>
                  <a:schemeClr val="bg2">
                    <a:lumMod val="75000"/>
                  </a:schemeClr>
                </a:solidFill>
              </a:rPr>
              <a:t>/</a:t>
            </a:r>
            <a:r>
              <a:rPr lang="en-US" sz="1400" dirty="0" err="1">
                <a:solidFill>
                  <a:schemeClr val="bg2">
                    <a:lumMod val="75000"/>
                  </a:schemeClr>
                </a:solidFill>
              </a:rPr>
              <a:t>en</a:t>
            </a:r>
            <a:r>
              <a:rPr lang="en-US" sz="1400" dirty="0">
                <a:solidFill>
                  <a:schemeClr val="bg2">
                    <a:lumMod val="75000"/>
                  </a:schemeClr>
                </a:solidFill>
              </a:rPr>
              <a:t>/all-you-need-to-know-about-synthetic-data/ </a:t>
            </a:r>
          </a:p>
        </p:txBody>
      </p:sp>
    </p:spTree>
    <p:extLst>
      <p:ext uri="{BB962C8B-B14F-4D97-AF65-F5344CB8AC3E}">
        <p14:creationId xmlns:p14="http://schemas.microsoft.com/office/powerpoint/2010/main" val="68929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a:solidFill>
                  <a:schemeClr val="bg1"/>
                </a:solidFill>
                <a:latin typeface="-apple-system"/>
              </a:rPr>
              <a:t>Risks of Synthetic Data</a:t>
            </a:r>
            <a:endParaRPr lang="en-US" sz="4000" b="1" dirty="0">
              <a:solidFill>
                <a:schemeClr val="bg1"/>
              </a:solidFill>
              <a:latin typeface="-apple-system"/>
            </a:endParaRPr>
          </a:p>
        </p:txBody>
      </p:sp>
      <p:sp>
        <p:nvSpPr>
          <p:cNvPr id="5" name="Slide Number Placeholder 4">
            <a:extLst>
              <a:ext uri="{FF2B5EF4-FFF2-40B4-BE49-F238E27FC236}">
                <a16:creationId xmlns:a16="http://schemas.microsoft.com/office/drawing/2014/main" id="{625303F1-2AC5-BE8B-C642-7977A45319FB}"/>
              </a:ext>
            </a:extLst>
          </p:cNvPr>
          <p:cNvSpPr>
            <a:spLocks noGrp="1"/>
          </p:cNvSpPr>
          <p:nvPr>
            <p:ph type="sldNum" sz="quarter" idx="12"/>
          </p:nvPr>
        </p:nvSpPr>
        <p:spPr/>
        <p:txBody>
          <a:bodyPr/>
          <a:lstStyle/>
          <a:p>
            <a:fld id="{F8253D5B-B4F5-7C4F-BF35-C7FC34EBFB7C}" type="slidenum">
              <a:rPr lang="en-US" smtClean="0"/>
              <a:t>6</a:t>
            </a:fld>
            <a:endParaRPr lang="en-US"/>
          </a:p>
        </p:txBody>
      </p:sp>
      <p:graphicFrame>
        <p:nvGraphicFramePr>
          <p:cNvPr id="6" name="TextBox 2">
            <a:extLst>
              <a:ext uri="{FF2B5EF4-FFF2-40B4-BE49-F238E27FC236}">
                <a16:creationId xmlns:a16="http://schemas.microsoft.com/office/drawing/2014/main" id="{0AE9B6FF-A9D8-1A08-58E6-26D20A41D75A}"/>
              </a:ext>
            </a:extLst>
          </p:cNvPr>
          <p:cNvGraphicFramePr/>
          <p:nvPr>
            <p:extLst>
              <p:ext uri="{D42A27DB-BD31-4B8C-83A1-F6EECF244321}">
                <p14:modId xmlns:p14="http://schemas.microsoft.com/office/powerpoint/2010/main" val="2556936364"/>
              </p:ext>
            </p:extLst>
          </p:nvPr>
        </p:nvGraphicFramePr>
        <p:xfrm>
          <a:off x="632083" y="637055"/>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Synthetic data vs real data: which is a better option?">
            <a:extLst>
              <a:ext uri="{FF2B5EF4-FFF2-40B4-BE49-F238E27FC236}">
                <a16:creationId xmlns:a16="http://schemas.microsoft.com/office/drawing/2014/main" id="{C2A92352-3D34-02D7-9BE0-89B78FF126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7847" y="3752901"/>
            <a:ext cx="5956299" cy="27860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9ABEBF8-E1B6-F270-FC73-E44B7848D858}"/>
              </a:ext>
            </a:extLst>
          </p:cNvPr>
          <p:cNvSpPr txBox="1"/>
          <p:nvPr/>
        </p:nvSpPr>
        <p:spPr>
          <a:xfrm>
            <a:off x="56992" y="6556931"/>
            <a:ext cx="11353800" cy="369332"/>
          </a:xfrm>
          <a:prstGeom prst="rect">
            <a:avLst/>
          </a:prstGeom>
          <a:noFill/>
        </p:spPr>
        <p:txBody>
          <a:bodyPr wrap="square">
            <a:spAutoFit/>
          </a:bodyPr>
          <a:lstStyle/>
          <a:p>
            <a:r>
              <a:rPr lang="en-US" dirty="0">
                <a:solidFill>
                  <a:schemeClr val="bg2">
                    <a:lumMod val="50000"/>
                  </a:schemeClr>
                </a:solidFill>
              </a:rPr>
              <a:t>https://</a:t>
            </a:r>
            <a:r>
              <a:rPr lang="en-US" dirty="0" err="1">
                <a:solidFill>
                  <a:schemeClr val="bg2">
                    <a:lumMod val="50000"/>
                  </a:schemeClr>
                </a:solidFill>
              </a:rPr>
              <a:t>www.labellerr.com</a:t>
            </a:r>
            <a:r>
              <a:rPr lang="en-US" dirty="0">
                <a:solidFill>
                  <a:schemeClr val="bg2">
                    <a:lumMod val="50000"/>
                  </a:schemeClr>
                </a:solidFill>
              </a:rPr>
              <a:t>/blog/synthetic-data-vs-real-data-which-is-a-better-option-for-your-projects-2/</a:t>
            </a:r>
          </a:p>
        </p:txBody>
      </p:sp>
    </p:spTree>
    <p:extLst>
      <p:ext uri="{BB962C8B-B14F-4D97-AF65-F5344CB8AC3E}">
        <p14:creationId xmlns:p14="http://schemas.microsoft.com/office/powerpoint/2010/main" val="382226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dirty="0">
                <a:solidFill>
                  <a:schemeClr val="bg1"/>
                </a:solidFill>
                <a:latin typeface="-apple-system"/>
              </a:rPr>
              <a:t>Enhancing Privacy with Differential Privacy</a:t>
            </a: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7</a:t>
            </a:fld>
            <a:endParaRPr lang="en-US"/>
          </a:p>
        </p:txBody>
      </p:sp>
      <p:sp>
        <p:nvSpPr>
          <p:cNvPr id="5" name="TextBox 4">
            <a:extLst>
              <a:ext uri="{FF2B5EF4-FFF2-40B4-BE49-F238E27FC236}">
                <a16:creationId xmlns:a16="http://schemas.microsoft.com/office/drawing/2014/main" id="{24D1C573-F4DC-9DF4-E18A-567B9016B8D7}"/>
              </a:ext>
            </a:extLst>
          </p:cNvPr>
          <p:cNvSpPr txBox="1"/>
          <p:nvPr/>
        </p:nvSpPr>
        <p:spPr>
          <a:xfrm>
            <a:off x="785917" y="1875967"/>
            <a:ext cx="9900744" cy="2677656"/>
          </a:xfrm>
          <a:prstGeom prst="rect">
            <a:avLst/>
          </a:prstGeom>
          <a:noFill/>
        </p:spPr>
        <p:txBody>
          <a:bodyPr wrap="square" rtlCol="0">
            <a:spAutoFit/>
          </a:bodyPr>
          <a:lstStyle/>
          <a:p>
            <a:pPr marL="285750" indent="-285750">
              <a:buFont typeface="Arial" panose="020B0604020202020204" pitchFamily="34" charset="0"/>
              <a:buChar char="•"/>
            </a:pPr>
            <a:r>
              <a:rPr lang="en-US" sz="2800" b="1" dirty="0"/>
              <a:t>Differential privacy</a:t>
            </a:r>
            <a:r>
              <a:rPr lang="en-US" sz="2800" dirty="0"/>
              <a:t> adds noise to original data to enhance privacy, ensuring data analysis remains unchanged with individual data additions or removals.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Despite enhancements, challenges like </a:t>
            </a:r>
            <a:r>
              <a:rPr lang="en-US" sz="2800" b="1" dirty="0" err="1"/>
              <a:t>linkability</a:t>
            </a:r>
            <a:r>
              <a:rPr lang="en-US" sz="2800" b="1" dirty="0"/>
              <a:t> attacks</a:t>
            </a:r>
            <a:r>
              <a:rPr lang="en-US" sz="2800" dirty="0"/>
              <a:t> persist, compromising data privacy.</a:t>
            </a:r>
          </a:p>
        </p:txBody>
      </p:sp>
      <p:pic>
        <p:nvPicPr>
          <p:cNvPr id="2050" name="Picture 2" descr="Differentially-private Synthetic Data">
            <a:extLst>
              <a:ext uri="{FF2B5EF4-FFF2-40B4-BE49-F238E27FC236}">
                <a16:creationId xmlns:a16="http://schemas.microsoft.com/office/drawing/2014/main" id="{F36B97D3-E28B-79D5-36F5-BE945F366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216" y="4269673"/>
            <a:ext cx="5762545" cy="20866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2D3748-ECAB-B8F6-21D2-DE5511DA3B16}"/>
              </a:ext>
            </a:extLst>
          </p:cNvPr>
          <p:cNvSpPr txBox="1"/>
          <p:nvPr/>
        </p:nvSpPr>
        <p:spPr>
          <a:xfrm>
            <a:off x="440298" y="6354247"/>
            <a:ext cx="9713350" cy="369332"/>
          </a:xfrm>
          <a:prstGeom prst="rect">
            <a:avLst/>
          </a:prstGeom>
          <a:noFill/>
        </p:spPr>
        <p:txBody>
          <a:bodyPr wrap="square">
            <a:spAutoFit/>
          </a:bodyPr>
          <a:lstStyle/>
          <a:p>
            <a:r>
              <a:rPr lang="en-US" dirty="0">
                <a:solidFill>
                  <a:schemeClr val="bg2">
                    <a:lumMod val="50000"/>
                  </a:schemeClr>
                </a:solidFill>
              </a:rPr>
              <a:t>https://</a:t>
            </a:r>
            <a:r>
              <a:rPr lang="en-US" dirty="0" err="1">
                <a:solidFill>
                  <a:schemeClr val="bg2">
                    <a:lumMod val="50000"/>
                  </a:schemeClr>
                </a:solidFill>
              </a:rPr>
              <a:t>www.anonos.com</a:t>
            </a:r>
            <a:r>
              <a:rPr lang="en-US" dirty="0">
                <a:solidFill>
                  <a:schemeClr val="bg2">
                    <a:lumMod val="50000"/>
                  </a:schemeClr>
                </a:solidFill>
              </a:rPr>
              <a:t>/blog/what-is-differential-privacy-definition-mechanisms-examples</a:t>
            </a:r>
          </a:p>
        </p:txBody>
      </p:sp>
    </p:spTree>
    <p:extLst>
      <p:ext uri="{BB962C8B-B14F-4D97-AF65-F5344CB8AC3E}">
        <p14:creationId xmlns:p14="http://schemas.microsoft.com/office/powerpoint/2010/main" val="44164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dirty="0">
                <a:solidFill>
                  <a:schemeClr val="bg1"/>
                </a:solidFill>
                <a:latin typeface="-apple-system"/>
              </a:rPr>
              <a:t>Balancing Privacy and Utility</a:t>
            </a: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8</a:t>
            </a:fld>
            <a:endParaRPr lang="en-US"/>
          </a:p>
        </p:txBody>
      </p:sp>
      <p:sp>
        <p:nvSpPr>
          <p:cNvPr id="5" name="TextBox 4">
            <a:extLst>
              <a:ext uri="{FF2B5EF4-FFF2-40B4-BE49-F238E27FC236}">
                <a16:creationId xmlns:a16="http://schemas.microsoft.com/office/drawing/2014/main" id="{BC1CE210-46A8-4397-7984-C80F64EC106B}"/>
              </a:ext>
            </a:extLst>
          </p:cNvPr>
          <p:cNvSpPr txBox="1"/>
          <p:nvPr/>
        </p:nvSpPr>
        <p:spPr>
          <a:xfrm>
            <a:off x="1409700" y="19939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AEE518B6-E5B6-112F-9839-6936D52AE521}"/>
              </a:ext>
            </a:extLst>
          </p:cNvPr>
          <p:cNvSpPr txBox="1"/>
          <p:nvPr/>
        </p:nvSpPr>
        <p:spPr>
          <a:xfrm>
            <a:off x="785918" y="1875967"/>
            <a:ext cx="5712854"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It’s crucial to balance </a:t>
            </a:r>
            <a:r>
              <a:rPr lang="en-US" sz="2400" b="1" dirty="0"/>
              <a:t>privacy</a:t>
            </a:r>
            <a:r>
              <a:rPr lang="en-US" sz="2400" dirty="0"/>
              <a:t> and </a:t>
            </a:r>
            <a:r>
              <a:rPr lang="en-US" sz="2400" b="1" dirty="0"/>
              <a:t>utility</a:t>
            </a:r>
            <a:r>
              <a:rPr lang="en-US" sz="2400" dirty="0"/>
              <a:t> in synthetic data generation to ensure usefulness for various applications.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Utility</a:t>
            </a:r>
            <a:r>
              <a:rPr lang="en-US" sz="2400" dirty="0"/>
              <a:t> measures the usefulness of synthetic data for analysis while preserving essential characteristics of the original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Synthetic data may not achieve complete </a:t>
            </a:r>
            <a:r>
              <a:rPr lang="en-US" sz="2400" b="1" dirty="0"/>
              <a:t>privacy</a:t>
            </a:r>
            <a:r>
              <a:rPr lang="en-US" sz="2400" dirty="0"/>
              <a:t>, necessitating a nuanced approach to </a:t>
            </a:r>
            <a:r>
              <a:rPr lang="en-US" sz="2400" b="1" dirty="0"/>
              <a:t>privacy metrics</a:t>
            </a:r>
            <a:r>
              <a:rPr lang="en-US" sz="2400" dirty="0"/>
              <a:t>.</a:t>
            </a:r>
          </a:p>
        </p:txBody>
      </p:sp>
      <p:pic>
        <p:nvPicPr>
          <p:cNvPr id="7" name="Picture 2" descr="Trade-off between privacy level and utility level of data. | Download  Scientific Diagram">
            <a:extLst>
              <a:ext uri="{FF2B5EF4-FFF2-40B4-BE49-F238E27FC236}">
                <a16:creationId xmlns:a16="http://schemas.microsoft.com/office/drawing/2014/main" id="{E236C4AB-1C02-2146-6BB9-310DDC7EB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1665" y="2001611"/>
            <a:ext cx="4662714" cy="42182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320B7C-67A0-4E78-4E90-82C76BC0E051}"/>
              </a:ext>
            </a:extLst>
          </p:cNvPr>
          <p:cNvSpPr txBox="1"/>
          <p:nvPr/>
        </p:nvSpPr>
        <p:spPr>
          <a:xfrm>
            <a:off x="5561240" y="6207591"/>
            <a:ext cx="6098720" cy="646331"/>
          </a:xfrm>
          <a:prstGeom prst="rect">
            <a:avLst/>
          </a:prstGeom>
          <a:noFill/>
        </p:spPr>
        <p:txBody>
          <a:bodyPr wrap="square">
            <a:spAutoFit/>
          </a:bodyPr>
          <a:lstStyle/>
          <a:p>
            <a:r>
              <a:rPr lang="en-US" dirty="0">
                <a:solidFill>
                  <a:schemeClr val="bg2">
                    <a:lumMod val="50000"/>
                  </a:schemeClr>
                </a:solidFill>
              </a:rPr>
              <a:t>https://</a:t>
            </a:r>
            <a:r>
              <a:rPr lang="en-US" dirty="0" err="1">
                <a:solidFill>
                  <a:schemeClr val="bg2">
                    <a:lumMod val="50000"/>
                  </a:schemeClr>
                </a:solidFill>
              </a:rPr>
              <a:t>www.researchgate.net</a:t>
            </a:r>
            <a:r>
              <a:rPr lang="en-US" dirty="0">
                <a:solidFill>
                  <a:schemeClr val="bg2">
                    <a:lumMod val="50000"/>
                  </a:schemeClr>
                </a:solidFill>
              </a:rPr>
              <a:t>/figure/Trade-off-between-privacy-level-and-utility-level-of-data_fig1_357987903</a:t>
            </a:r>
          </a:p>
        </p:txBody>
      </p:sp>
    </p:spTree>
    <p:extLst>
      <p:ext uri="{BB962C8B-B14F-4D97-AF65-F5344CB8AC3E}">
        <p14:creationId xmlns:p14="http://schemas.microsoft.com/office/powerpoint/2010/main" val="195689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A788-229B-0677-4777-D3BF63C73396}"/>
              </a:ext>
            </a:extLst>
          </p:cNvPr>
          <p:cNvSpPr>
            <a:spLocks noGrp="1"/>
          </p:cNvSpPr>
          <p:nvPr>
            <p:ph type="title"/>
          </p:nvPr>
        </p:nvSpPr>
        <p:spPr>
          <a:xfrm>
            <a:off x="785917" y="278535"/>
            <a:ext cx="9895951" cy="1033669"/>
          </a:xfrm>
        </p:spPr>
        <p:txBody>
          <a:bodyPr>
            <a:normAutofit/>
          </a:bodyPr>
          <a:lstStyle/>
          <a:p>
            <a:r>
              <a:rPr lang="en-US" sz="4000" b="1">
                <a:solidFill>
                  <a:schemeClr val="bg1"/>
                </a:solidFill>
                <a:latin typeface="-apple-system"/>
              </a:rPr>
              <a:t>Review of Existing Approaches</a:t>
            </a:r>
            <a:endParaRPr lang="en-US" sz="4000" b="1" dirty="0">
              <a:solidFill>
                <a:schemeClr val="bg1"/>
              </a:solidFill>
              <a:latin typeface="-apple-system"/>
            </a:endParaRPr>
          </a:p>
        </p:txBody>
      </p:sp>
      <p:sp>
        <p:nvSpPr>
          <p:cNvPr id="3" name="Slide Number Placeholder 2">
            <a:extLst>
              <a:ext uri="{FF2B5EF4-FFF2-40B4-BE49-F238E27FC236}">
                <a16:creationId xmlns:a16="http://schemas.microsoft.com/office/drawing/2014/main" id="{C0F6FC97-4211-9361-104A-48AA8C3845B7}"/>
              </a:ext>
            </a:extLst>
          </p:cNvPr>
          <p:cNvSpPr>
            <a:spLocks noGrp="1"/>
          </p:cNvSpPr>
          <p:nvPr>
            <p:ph type="sldNum" sz="quarter" idx="12"/>
          </p:nvPr>
        </p:nvSpPr>
        <p:spPr/>
        <p:txBody>
          <a:bodyPr/>
          <a:lstStyle/>
          <a:p>
            <a:fld id="{F8253D5B-B4F5-7C4F-BF35-C7FC34EBFB7C}" type="slidenum">
              <a:rPr lang="en-US" smtClean="0"/>
              <a:t>9</a:t>
            </a:fld>
            <a:endParaRPr lang="en-US"/>
          </a:p>
        </p:txBody>
      </p:sp>
      <p:sp>
        <p:nvSpPr>
          <p:cNvPr id="5" name="TextBox 4">
            <a:extLst>
              <a:ext uri="{FF2B5EF4-FFF2-40B4-BE49-F238E27FC236}">
                <a16:creationId xmlns:a16="http://schemas.microsoft.com/office/drawing/2014/main" id="{BC1CE210-46A8-4397-7984-C80F64EC106B}"/>
              </a:ext>
            </a:extLst>
          </p:cNvPr>
          <p:cNvSpPr txBox="1"/>
          <p:nvPr/>
        </p:nvSpPr>
        <p:spPr>
          <a:xfrm>
            <a:off x="1409700" y="1993900"/>
            <a:ext cx="184731" cy="369332"/>
          </a:xfrm>
          <a:prstGeom prst="rect">
            <a:avLst/>
          </a:prstGeom>
          <a:noFill/>
        </p:spPr>
        <p:txBody>
          <a:bodyPr wrap="none" rtlCol="0">
            <a:spAutoFit/>
          </a:bodyPr>
          <a:lstStyle/>
          <a:p>
            <a:endParaRPr lang="en-US" dirty="0"/>
          </a:p>
        </p:txBody>
      </p:sp>
      <p:graphicFrame>
        <p:nvGraphicFramePr>
          <p:cNvPr id="6" name="TextBox 3">
            <a:extLst>
              <a:ext uri="{FF2B5EF4-FFF2-40B4-BE49-F238E27FC236}">
                <a16:creationId xmlns:a16="http://schemas.microsoft.com/office/drawing/2014/main" id="{5CF9738C-4272-E5CA-DD28-392EA9D5C713}"/>
              </a:ext>
            </a:extLst>
          </p:cNvPr>
          <p:cNvGraphicFramePr/>
          <p:nvPr>
            <p:extLst>
              <p:ext uri="{D42A27DB-BD31-4B8C-83A1-F6EECF244321}">
                <p14:modId xmlns:p14="http://schemas.microsoft.com/office/powerpoint/2010/main" val="3829217690"/>
              </p:ext>
            </p:extLst>
          </p:nvPr>
        </p:nvGraphicFramePr>
        <p:xfrm>
          <a:off x="459350" y="1869276"/>
          <a:ext cx="11352903" cy="4310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7641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29901</TotalTime>
  <Words>3789</Words>
  <Application>Microsoft Macintosh PowerPoint</Application>
  <PresentationFormat>Widescreen</PresentationFormat>
  <Paragraphs>326</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Aptos</vt:lpstr>
      <vt:lpstr>Aptos Narrow</vt:lpstr>
      <vt:lpstr>Arial</vt:lpstr>
      <vt:lpstr>Calibri</vt:lpstr>
      <vt:lpstr>Calibri Light</vt:lpstr>
      <vt:lpstr>CIDFont+F2</vt:lpstr>
      <vt:lpstr>Symbol</vt:lpstr>
      <vt:lpstr>Times New Roman</vt:lpstr>
      <vt:lpstr>Office Theme</vt:lpstr>
      <vt:lpstr>Midterm Presentation of Bachelor Thesis: Design and Implementation of a Privacy Assessment Framework for Synthetic Data Generation with Machine Learning  </vt:lpstr>
      <vt:lpstr>Overview</vt:lpstr>
      <vt:lpstr>Introduction and Background:</vt:lpstr>
      <vt:lpstr>Challenges in Data Collection</vt:lpstr>
      <vt:lpstr>Solution: Synthetic Data Generation</vt:lpstr>
      <vt:lpstr>Risks of Synthetic Data</vt:lpstr>
      <vt:lpstr>Enhancing Privacy with Differential Privacy</vt:lpstr>
      <vt:lpstr>Balancing Privacy and Utility</vt:lpstr>
      <vt:lpstr>Review of Existing Approaches</vt:lpstr>
      <vt:lpstr>Related Work – Paper 1</vt:lpstr>
      <vt:lpstr>Related Work – Paper 2</vt:lpstr>
      <vt:lpstr>Related Work – Paper 3</vt:lpstr>
      <vt:lpstr>Our Research Contribution</vt:lpstr>
      <vt:lpstr>Privacy Metrics for Synthetic Data</vt:lpstr>
      <vt:lpstr>Privacy Metrics for Synthetic Data</vt:lpstr>
      <vt:lpstr>Conclusion and Future Work</vt:lpstr>
      <vt:lpstr>Thanks for your attention!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Bachelorthesis Meeting</dc:title>
  <dc:creator>Karoline Siarsky</dc:creator>
  <cp:lastModifiedBy>Karoline Siarsky</cp:lastModifiedBy>
  <cp:revision>162</cp:revision>
  <dcterms:created xsi:type="dcterms:W3CDTF">2024-05-01T14:12:28Z</dcterms:created>
  <dcterms:modified xsi:type="dcterms:W3CDTF">2024-09-06T21:30:57Z</dcterms:modified>
</cp:coreProperties>
</file>