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863A7-A437-443C-B61F-C10FA76499CE}" type="datetimeFigureOut">
              <a:rPr lang="pl-PL" smtClean="0"/>
              <a:pPr/>
              <a:t>09.11.2020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E3C2B-C1CC-4EE0-8675-30E9AF4E4E6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E3C2B-C1CC-4EE0-8675-30E9AF4E4E6C}" type="slidenum">
              <a:rPr lang="pl-PL" smtClean="0"/>
              <a:pPr/>
              <a:t>26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09.11.2020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09.11.2020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09.11.2020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09.11.2020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09.11.2020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09.11.2020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3FD0-8918-47BB-974D-75F3111A1344}" type="datetimeFigureOut">
              <a:rPr lang="pl-PL" smtClean="0"/>
              <a:pPr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PHP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Lekcja 1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Ćwiczenie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1. Napisz 2 skrypty wyświetlające na stronie Twoje dane w formie: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sz="2400" i="1" dirty="0" smtClean="0">
                <a:solidFill>
                  <a:schemeClr val="bg1"/>
                </a:solidFill>
              </a:rPr>
              <a:t>Imię Nazwisko</a:t>
            </a:r>
          </a:p>
          <a:p>
            <a:pPr>
              <a:buNone/>
            </a:pPr>
            <a:r>
              <a:rPr lang="pl-PL" sz="2400" i="1" dirty="0" smtClean="0">
                <a:solidFill>
                  <a:schemeClr val="bg1"/>
                </a:solidFill>
              </a:rPr>
              <a:t>Szkoła </a:t>
            </a:r>
          </a:p>
          <a:p>
            <a:pPr>
              <a:buNone/>
            </a:pPr>
            <a:r>
              <a:rPr lang="pl-PL" sz="2400" i="1" dirty="0" smtClean="0">
                <a:solidFill>
                  <a:schemeClr val="bg1"/>
                </a:solidFill>
              </a:rPr>
              <a:t>Adres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-pierwszy skrypt przy  użyciu trzech poleceń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  echo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-drugi skrypt przy użyciu jednego polecenia echo</a:t>
            </a:r>
            <a:endParaRPr lang="pl-PL" dirty="0">
              <a:solidFill>
                <a:schemeClr val="bg1"/>
              </a:solidFill>
            </a:endParaRPr>
          </a:p>
          <a:p>
            <a:pPr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Ćwiczenie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2. Napisz skrypt wyświetlający informacje o wersji </a:t>
            </a:r>
            <a:r>
              <a:rPr lang="pl-PL" dirty="0" err="1" smtClean="0">
                <a:solidFill>
                  <a:schemeClr val="bg1"/>
                </a:solidFill>
              </a:rPr>
              <a:t>php</a:t>
            </a:r>
            <a:r>
              <a:rPr lang="pl-PL" dirty="0" smtClean="0">
                <a:solidFill>
                  <a:schemeClr val="bg1"/>
                </a:solidFill>
              </a:rPr>
              <a:t> używanej na serwerze.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Oddzielanie instrukcji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Jedną z głównych zasad języka PHP jest umieszczenie na końcu każdej instrukcji (niekoniecznie linii) znaku średnika. Można go pominąć tylko jeśli w danym miejscu następuje przejście do trybu HTML, a więc po danej linii następuje symbol przejścia do trybu HTML.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Przykład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&lt;?</a:t>
            </a:r>
            <a:r>
              <a:rPr lang="pl-PL" dirty="0" err="1" smtClean="0">
                <a:solidFill>
                  <a:schemeClr val="bg1"/>
                </a:solidFill>
              </a:rPr>
              <a:t>php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"To jest test";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?&gt;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LUB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&lt;?</a:t>
            </a:r>
            <a:r>
              <a:rPr lang="pl-PL" dirty="0" err="1" smtClean="0">
                <a:solidFill>
                  <a:schemeClr val="bg1"/>
                </a:solidFill>
              </a:rPr>
              <a:t>php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"To jest test"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?&gt;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Komentarze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Czasem zachodzi potrzeba oznaczenia czegoś w kodzie, dla kogoś innego czy nawet dla siebie samego (zwłaszcza jeśli pracuje się nad dużym projektem można się pogubić). Wtedy można skorzystać z jednej z kilku metod oznaczania, dzięki którym </a:t>
            </a:r>
            <a:r>
              <a:rPr lang="pl-PL" dirty="0" err="1" smtClean="0">
                <a:solidFill>
                  <a:schemeClr val="bg1"/>
                </a:solidFill>
              </a:rPr>
              <a:t>parser</a:t>
            </a:r>
            <a:r>
              <a:rPr lang="pl-PL" dirty="0" smtClean="0">
                <a:solidFill>
                  <a:schemeClr val="bg1"/>
                </a:solidFill>
              </a:rPr>
              <a:t> PHP będzie wiedział, że dany tekst nie jest częścią skryptu i można go zignorować. Komentarze przydają się także do tymczasowego „wyłączania” niektórych linii kodu. PHP obsługuje 3 metody oznaczania komentarzy – 2 z nich znane są z języków C/C++ a jedna z powłok </a:t>
            </a:r>
            <a:r>
              <a:rPr lang="pl-PL" dirty="0" err="1" smtClean="0">
                <a:solidFill>
                  <a:schemeClr val="bg1"/>
                </a:solidFill>
              </a:rPr>
              <a:t>(shel</a:t>
            </a:r>
            <a:r>
              <a:rPr lang="pl-PL" dirty="0" smtClean="0">
                <a:solidFill>
                  <a:schemeClr val="bg1"/>
                </a:solidFill>
              </a:rPr>
              <a:t>l) systemów </a:t>
            </a:r>
            <a:r>
              <a:rPr lang="pl-PL" dirty="0" err="1" smtClean="0">
                <a:solidFill>
                  <a:schemeClr val="bg1"/>
                </a:solidFill>
              </a:rPr>
              <a:t>Uniksowych</a:t>
            </a:r>
            <a:r>
              <a:rPr lang="pl-PL" dirty="0" smtClean="0">
                <a:solidFill>
                  <a:schemeClr val="bg1"/>
                </a:solidFill>
              </a:rPr>
              <a:t>. Poniższe 2 metody służą do oznaczania, że tekst od danego miejsca do końca linii jest komentarzem: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Komentarze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&lt;?</a:t>
            </a:r>
            <a:r>
              <a:rPr lang="pl-PL" dirty="0" err="1" smtClean="0">
                <a:solidFill>
                  <a:schemeClr val="bg1"/>
                </a:solidFill>
              </a:rPr>
              <a:t>php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"To jest test komentarzy"; // Ta metoda znana jest z języków C/C++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"A to drugi test"; # A ta z powłok </a:t>
            </a:r>
            <a:r>
              <a:rPr lang="pl-PL" dirty="0" err="1" smtClean="0">
                <a:solidFill>
                  <a:schemeClr val="bg1"/>
                </a:solidFill>
              </a:rPr>
              <a:t>Uniksowych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?&gt;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Komentarze wielolinijkowe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&lt;?</a:t>
            </a:r>
            <a:r>
              <a:rPr lang="pl-PL" dirty="0" err="1" smtClean="0">
                <a:solidFill>
                  <a:schemeClr val="bg1"/>
                </a:solidFill>
              </a:rPr>
              <a:t>php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"Test komentarzy"; /* Tu jest początek komentarza tu dalej trwa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a tu się kończy */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?&gt;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Zmienne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Zmienna jest to identyfikator znakowy, któremu przypisano jakąś wartość. W języku PHP zmienne oznacza się za pomocą znaku dolara  $ przed identyfikatorem. Obsługa zmiennych w PHP jest uproszczona do minimum. W PHP zmienna jest inicjalizowana przy pierwszym jej użyciu. Nazwy zmiennych muszą zaczynać się od litery (dużej lub małej) lub podłogi _, a dalej mogą się składać z dowolnej ilości liter, cyfr i znaków. Przy nazwach zmiennych respektowana jest wielkość znaków – zmienne $Test i $test to dwie różne zmienne. 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Przykłady zmiennych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&lt;?</a:t>
            </a:r>
            <a:r>
              <a:rPr lang="pl-PL" dirty="0" err="1" smtClean="0">
                <a:solidFill>
                  <a:schemeClr val="bg1"/>
                </a:solidFill>
              </a:rPr>
              <a:t>php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$nazwa = 1; // Zmiennej "nazwa" przypisywana jest wartość liczbowa 1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</a:t>
            </a:r>
            <a:r>
              <a:rPr lang="pl-PL" dirty="0" err="1" smtClean="0">
                <a:solidFill>
                  <a:schemeClr val="bg1"/>
                </a:solidFill>
              </a:rPr>
              <a:t>druga_nazwa</a:t>
            </a:r>
            <a:r>
              <a:rPr lang="pl-PL" dirty="0" smtClean="0">
                <a:solidFill>
                  <a:schemeClr val="bg1"/>
                </a:solidFill>
              </a:rPr>
              <a:t> = "Tekst"; 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// Zmiennej "</a:t>
            </a:r>
            <a:r>
              <a:rPr lang="pl-PL" dirty="0" err="1" smtClean="0">
                <a:solidFill>
                  <a:schemeClr val="bg1"/>
                </a:solidFill>
              </a:rPr>
              <a:t>druga_nazwa</a:t>
            </a:r>
            <a:r>
              <a:rPr lang="pl-PL" dirty="0" smtClean="0">
                <a:solidFill>
                  <a:schemeClr val="bg1"/>
                </a:solidFill>
              </a:rPr>
              <a:t>" przypisany jest ciąg znaków "Tekst"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</a:t>
            </a:r>
            <a:r>
              <a:rPr lang="pl-PL" dirty="0" err="1" smtClean="0">
                <a:solidFill>
                  <a:schemeClr val="bg1"/>
                </a:solidFill>
              </a:rPr>
              <a:t>trzecia_nazwa</a:t>
            </a:r>
            <a:r>
              <a:rPr lang="pl-PL" dirty="0" smtClean="0">
                <a:solidFill>
                  <a:schemeClr val="bg1"/>
                </a:solidFill>
              </a:rPr>
              <a:t> = $nazwa; 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// Zmiennej "</a:t>
            </a:r>
            <a:r>
              <a:rPr lang="pl-PL" dirty="0" err="1" smtClean="0">
                <a:solidFill>
                  <a:schemeClr val="bg1"/>
                </a:solidFill>
              </a:rPr>
              <a:t>trzecia_nazwa</a:t>
            </a:r>
            <a:r>
              <a:rPr lang="pl-PL" dirty="0" smtClean="0">
                <a:solidFill>
                  <a:schemeClr val="bg1"/>
                </a:solidFill>
              </a:rPr>
              <a:t>" przypisywana jest wartość zmiennej "nazwa"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Przykłady zmiennych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"To jest $</a:t>
            </a:r>
            <a:r>
              <a:rPr lang="pl-PL" dirty="0" err="1" smtClean="0">
                <a:solidFill>
                  <a:schemeClr val="bg1"/>
                </a:solidFill>
              </a:rPr>
              <a:t>druga_nazwa</a:t>
            </a:r>
            <a:r>
              <a:rPr lang="pl-PL" dirty="0" smtClean="0">
                <a:solidFill>
                  <a:schemeClr val="bg1"/>
                </a:solidFill>
              </a:rPr>
              <a:t>"; // Powinien wyświetlić się napis "To jest Tekst"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'$</a:t>
            </a:r>
            <a:r>
              <a:rPr lang="pl-PL" dirty="0" err="1" smtClean="0">
                <a:solidFill>
                  <a:schemeClr val="bg1"/>
                </a:solidFill>
              </a:rPr>
              <a:t>druga_nazwa</a:t>
            </a:r>
            <a:r>
              <a:rPr lang="pl-PL" dirty="0" smtClean="0">
                <a:solidFill>
                  <a:schemeClr val="bg1"/>
                </a:solidFill>
              </a:rPr>
              <a:t>'; // Powinien wyświetlić się napis "$</a:t>
            </a:r>
            <a:r>
              <a:rPr lang="pl-PL" dirty="0" err="1" smtClean="0">
                <a:solidFill>
                  <a:schemeClr val="bg1"/>
                </a:solidFill>
              </a:rPr>
              <a:t>druga_nazwa</a:t>
            </a:r>
            <a:r>
              <a:rPr lang="pl-PL" dirty="0" smtClean="0">
                <a:solidFill>
                  <a:schemeClr val="bg1"/>
                </a:solidFill>
              </a:rPr>
              <a:t>"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$nazwa; // Powinna wyświetlić się cyfra 1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?&gt;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Co to jest PHP?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dirty="0">
                <a:solidFill>
                  <a:schemeClr val="bg1"/>
                </a:solidFill>
              </a:rPr>
              <a:t>PHP jest językiem skryptowym służącym </a:t>
            </a:r>
            <a:r>
              <a:rPr lang="pl-PL" dirty="0" smtClean="0">
                <a:solidFill>
                  <a:schemeClr val="bg1"/>
                </a:solidFill>
              </a:rPr>
              <a:t>do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rozszerzania </a:t>
            </a:r>
            <a:r>
              <a:rPr lang="pl-PL" dirty="0">
                <a:solidFill>
                  <a:schemeClr val="bg1"/>
                </a:solidFill>
              </a:rPr>
              <a:t>możliwości stron internetowych. Jego </a:t>
            </a: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składnia </a:t>
            </a:r>
            <a:r>
              <a:rPr lang="pl-PL" dirty="0">
                <a:solidFill>
                  <a:schemeClr val="bg1"/>
                </a:solidFill>
              </a:rPr>
              <a:t>jest bardzo podobna do popularnych </a:t>
            </a: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języków </a:t>
            </a:r>
            <a:r>
              <a:rPr lang="pl-PL" dirty="0">
                <a:solidFill>
                  <a:schemeClr val="bg1"/>
                </a:solidFill>
              </a:rPr>
              <a:t>programowania C/C++, lecz jest bardzo </a:t>
            </a: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uproszczona </a:t>
            </a:r>
            <a:r>
              <a:rPr lang="pl-PL" dirty="0">
                <a:solidFill>
                  <a:schemeClr val="bg1"/>
                </a:solidFill>
              </a:rPr>
              <a:t>– programista PHP zazwyczaj nie musi </a:t>
            </a: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przejmować </a:t>
            </a:r>
            <a:r>
              <a:rPr lang="pl-PL" dirty="0">
                <a:solidFill>
                  <a:schemeClr val="bg1"/>
                </a:solidFill>
              </a:rPr>
              <a:t>się poprawnością typów zmiennych, </a:t>
            </a: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przydzielaniem </a:t>
            </a:r>
            <a:r>
              <a:rPr lang="pl-PL" dirty="0">
                <a:solidFill>
                  <a:schemeClr val="bg1"/>
                </a:solidFill>
              </a:rPr>
              <a:t>dla nich pamięci itp. Dodatkowo </a:t>
            </a: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wbudowana </a:t>
            </a:r>
            <a:r>
              <a:rPr lang="pl-PL" dirty="0">
                <a:solidFill>
                  <a:schemeClr val="bg1"/>
                </a:solidFill>
              </a:rPr>
              <a:t>obsługa wielu popularnych baz danych </a:t>
            </a: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ułatwia </a:t>
            </a:r>
            <a:r>
              <a:rPr lang="pl-PL" dirty="0">
                <a:solidFill>
                  <a:schemeClr val="bg1"/>
                </a:solidFill>
              </a:rPr>
              <a:t>twórcy operacje na </a:t>
            </a:r>
            <a:r>
              <a:rPr lang="pl-PL" dirty="0" smtClean="0">
                <a:solidFill>
                  <a:schemeClr val="bg1"/>
                </a:solidFill>
              </a:rPr>
              <a:t>nich</a:t>
            </a:r>
            <a:r>
              <a:rPr lang="pl-PL" dirty="0">
                <a:solidFill>
                  <a:schemeClr val="bg1"/>
                </a:solidFill>
              </a:rPr>
              <a:t>. </a:t>
            </a:r>
            <a:endParaRPr lang="pl-P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Przykłady zmiennych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echo "To jest </a:t>
            </a:r>
            <a:r>
              <a:rPr lang="pl-PL" dirty="0" smtClean="0">
                <a:solidFill>
                  <a:schemeClr val="bg1"/>
                </a:solidFill>
              </a:rPr>
              <a:t>".$</a:t>
            </a:r>
            <a:r>
              <a:rPr lang="pl-PL" dirty="0" err="1" smtClean="0">
                <a:solidFill>
                  <a:schemeClr val="bg1"/>
                </a:solidFill>
              </a:rPr>
              <a:t>druga_nazwa</a:t>
            </a:r>
            <a:r>
              <a:rPr lang="pl-PL" dirty="0" smtClean="0">
                <a:solidFill>
                  <a:schemeClr val="bg1"/>
                </a:solidFill>
              </a:rPr>
              <a:t>. " &lt;</a:t>
            </a:r>
            <a:r>
              <a:rPr lang="pl-PL" dirty="0" err="1" smtClean="0">
                <a:solidFill>
                  <a:schemeClr val="bg1"/>
                </a:solidFill>
              </a:rPr>
              <a:t>br</a:t>
            </a:r>
            <a:r>
              <a:rPr lang="pl-PL" smtClean="0">
                <a:solidFill>
                  <a:schemeClr val="bg1"/>
                </a:solidFill>
              </a:rPr>
              <a:t>/&gt; "; </a:t>
            </a: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// Powinien wyświetlić się napis "To jest Tekst"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Zmienne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	W powyższym przykładzie można zauważyć, że parametr dla polecenia echo można podawać zarówno w cudzysłowach jak i apostrofach. Jednak te parametry nie są sobie równoznaczne. W przypadku cudzysłowów zmienne zawarte między nimi są zamieniane na ich wartość, a w przypadku apostrofów zmienna pozostaje swoją nazwą.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Rzutowanie typów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Rzutowanie typów polega na wykonaniu konwersji z jednego typu na drugi: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(</a:t>
            </a:r>
            <a:r>
              <a:rPr lang="pl-PL" dirty="0" err="1" smtClean="0">
                <a:solidFill>
                  <a:schemeClr val="bg1"/>
                </a:solidFill>
              </a:rPr>
              <a:t>int</a:t>
            </a:r>
            <a:r>
              <a:rPr lang="pl-PL" dirty="0" smtClean="0">
                <a:solidFill>
                  <a:schemeClr val="bg1"/>
                </a:solidFill>
              </a:rPr>
              <a:t>), (</a:t>
            </a:r>
            <a:r>
              <a:rPr lang="pl-PL" dirty="0" err="1" smtClean="0">
                <a:solidFill>
                  <a:schemeClr val="bg1"/>
                </a:solidFill>
              </a:rPr>
              <a:t>integer</a:t>
            </a:r>
            <a:r>
              <a:rPr lang="pl-PL" dirty="0" smtClean="0">
                <a:solidFill>
                  <a:schemeClr val="bg1"/>
                </a:solidFill>
              </a:rPr>
              <a:t>) – rzutuj do typu całkowitego</a:t>
            </a:r>
          </a:p>
          <a:p>
            <a:r>
              <a:rPr lang="pl-PL" dirty="0" err="1" smtClean="0">
                <a:solidFill>
                  <a:schemeClr val="bg1"/>
                </a:solidFill>
              </a:rPr>
              <a:t>(rea</a:t>
            </a:r>
            <a:r>
              <a:rPr lang="pl-PL" dirty="0" smtClean="0">
                <a:solidFill>
                  <a:schemeClr val="bg1"/>
                </a:solidFill>
              </a:rPr>
              <a:t>l), (double), (</a:t>
            </a:r>
            <a:r>
              <a:rPr lang="pl-PL" dirty="0" err="1" smtClean="0">
                <a:solidFill>
                  <a:schemeClr val="bg1"/>
                </a:solidFill>
              </a:rPr>
              <a:t>float</a:t>
            </a:r>
            <a:r>
              <a:rPr lang="pl-PL" dirty="0" smtClean="0">
                <a:solidFill>
                  <a:schemeClr val="bg1"/>
                </a:solidFill>
              </a:rPr>
              <a:t>) – rzutuj do typu rzeczywistego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(</a:t>
            </a:r>
            <a:r>
              <a:rPr lang="pl-PL" dirty="0" err="1" smtClean="0">
                <a:solidFill>
                  <a:schemeClr val="bg1"/>
                </a:solidFill>
              </a:rPr>
              <a:t>string</a:t>
            </a:r>
            <a:r>
              <a:rPr lang="pl-PL" dirty="0" smtClean="0">
                <a:solidFill>
                  <a:schemeClr val="bg1"/>
                </a:solidFill>
              </a:rPr>
              <a:t>) – rzutuj do ciągu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(</a:t>
            </a:r>
            <a:r>
              <a:rPr lang="pl-PL" dirty="0" err="1" smtClean="0">
                <a:solidFill>
                  <a:schemeClr val="bg1"/>
                </a:solidFill>
              </a:rPr>
              <a:t>array</a:t>
            </a:r>
            <a:r>
              <a:rPr lang="pl-PL" dirty="0" smtClean="0">
                <a:solidFill>
                  <a:schemeClr val="bg1"/>
                </a:solidFill>
              </a:rPr>
              <a:t>) – rzutuj do tablicy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(</a:t>
            </a:r>
            <a:r>
              <a:rPr lang="pl-PL" dirty="0" err="1" smtClean="0">
                <a:solidFill>
                  <a:schemeClr val="bg1"/>
                </a:solidFill>
              </a:rPr>
              <a:t>object</a:t>
            </a:r>
            <a:r>
              <a:rPr lang="pl-PL" dirty="0" smtClean="0">
                <a:solidFill>
                  <a:schemeClr val="bg1"/>
                </a:solidFill>
              </a:rPr>
              <a:t>) – rzutuj do obiektu</a:t>
            </a:r>
          </a:p>
          <a:p>
            <a:pPr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Przykład rzutowania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&lt;?</a:t>
            </a:r>
            <a:r>
              <a:rPr lang="pl-PL" dirty="0" err="1" smtClean="0">
                <a:solidFill>
                  <a:schemeClr val="bg1"/>
                </a:solidFill>
              </a:rPr>
              <a:t>php</a:t>
            </a: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</a:t>
            </a:r>
            <a:r>
              <a:rPr lang="pl-PL" dirty="0" err="1" smtClean="0">
                <a:solidFill>
                  <a:schemeClr val="bg1"/>
                </a:solidFill>
              </a:rPr>
              <a:t>liczba_rzeczywista</a:t>
            </a:r>
            <a:r>
              <a:rPr lang="pl-PL" dirty="0" smtClean="0">
                <a:solidFill>
                  <a:schemeClr val="bg1"/>
                </a:solidFill>
              </a:rPr>
              <a:t> = 10.5;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</a:t>
            </a:r>
            <a:r>
              <a:rPr lang="pl-PL" dirty="0" err="1" smtClean="0">
                <a:solidFill>
                  <a:schemeClr val="bg1"/>
                </a:solidFill>
              </a:rPr>
              <a:t>liczba_calkowita</a:t>
            </a:r>
            <a:r>
              <a:rPr lang="pl-PL" dirty="0" smtClean="0">
                <a:solidFill>
                  <a:schemeClr val="bg1"/>
                </a:solidFill>
              </a:rPr>
              <a:t> = (</a:t>
            </a:r>
            <a:r>
              <a:rPr lang="pl-PL" dirty="0" err="1" smtClean="0">
                <a:solidFill>
                  <a:schemeClr val="bg1"/>
                </a:solidFill>
              </a:rPr>
              <a:t>int</a:t>
            </a:r>
            <a:r>
              <a:rPr lang="pl-PL" dirty="0" smtClean="0">
                <a:solidFill>
                  <a:schemeClr val="bg1"/>
                </a:solidFill>
              </a:rPr>
              <a:t>) $</a:t>
            </a:r>
            <a:r>
              <a:rPr lang="pl-PL" dirty="0" err="1" smtClean="0">
                <a:solidFill>
                  <a:schemeClr val="bg1"/>
                </a:solidFill>
              </a:rPr>
              <a:t>liczba_rzeczywista</a:t>
            </a:r>
            <a:r>
              <a:rPr lang="pl-PL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$</a:t>
            </a:r>
            <a:r>
              <a:rPr lang="pl-PL" dirty="0" err="1" smtClean="0">
                <a:solidFill>
                  <a:schemeClr val="bg1"/>
                </a:solidFill>
              </a:rPr>
              <a:t>liczba_calkowita</a:t>
            </a:r>
            <a:r>
              <a:rPr lang="pl-PL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?&gt;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Przykład rzutowania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&lt;?</a:t>
            </a:r>
            <a:r>
              <a:rPr lang="pl-PL" dirty="0" err="1" smtClean="0">
                <a:solidFill>
                  <a:schemeClr val="bg1"/>
                </a:solidFill>
              </a:rPr>
              <a:t>php</a:t>
            </a: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</a:t>
            </a:r>
            <a:r>
              <a:rPr lang="pl-PL" dirty="0" err="1" smtClean="0">
                <a:solidFill>
                  <a:schemeClr val="bg1"/>
                </a:solidFill>
              </a:rPr>
              <a:t>liczba_rzeczywista</a:t>
            </a:r>
            <a:r>
              <a:rPr lang="pl-PL" dirty="0" smtClean="0">
                <a:solidFill>
                  <a:schemeClr val="bg1"/>
                </a:solidFill>
              </a:rPr>
              <a:t> = 10.5;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(</a:t>
            </a:r>
            <a:r>
              <a:rPr lang="pl-PL" dirty="0" err="1" smtClean="0">
                <a:solidFill>
                  <a:schemeClr val="bg1"/>
                </a:solidFill>
              </a:rPr>
              <a:t>int</a:t>
            </a:r>
            <a:r>
              <a:rPr lang="pl-PL" dirty="0" smtClean="0">
                <a:solidFill>
                  <a:schemeClr val="bg1"/>
                </a:solidFill>
              </a:rPr>
              <a:t>)$</a:t>
            </a:r>
            <a:r>
              <a:rPr lang="pl-PL" dirty="0" err="1" smtClean="0">
                <a:solidFill>
                  <a:schemeClr val="bg1"/>
                </a:solidFill>
              </a:rPr>
              <a:t>liczba_rzeczywista</a:t>
            </a:r>
            <a:r>
              <a:rPr lang="pl-PL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?&gt;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Stałe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W PHP występują także tzw. stałe, czyli identyfikatory znakowe, których wartości nie można zmienić. Stałych, w odróżnieniu od zmiennych, używa się bez znaku dolara na początku. 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Stałe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&lt;?</a:t>
            </a:r>
            <a:r>
              <a:rPr lang="pl-PL" dirty="0" err="1" smtClean="0">
                <a:solidFill>
                  <a:schemeClr val="bg1"/>
                </a:solidFill>
              </a:rPr>
              <a:t>php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pl-PL" dirty="0" err="1" smtClean="0">
                <a:solidFill>
                  <a:schemeClr val="bg1"/>
                </a:solidFill>
              </a:rPr>
              <a:t>define</a:t>
            </a:r>
            <a:r>
              <a:rPr lang="pl-PL" dirty="0" smtClean="0">
                <a:solidFill>
                  <a:schemeClr val="bg1"/>
                </a:solidFill>
              </a:rPr>
              <a:t>("STALA", "</a:t>
            </a:r>
            <a:r>
              <a:rPr lang="pl-PL" dirty="0" err="1" smtClean="0">
                <a:solidFill>
                  <a:schemeClr val="bg1"/>
                </a:solidFill>
              </a:rPr>
              <a:t>Hello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world</a:t>
            </a:r>
            <a:r>
              <a:rPr lang="pl-PL" dirty="0" smtClean="0">
                <a:solidFill>
                  <a:schemeClr val="bg1"/>
                </a:solidFill>
              </a:rPr>
              <a:t>.");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STALA;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 // Wyświetla "</a:t>
            </a:r>
            <a:r>
              <a:rPr lang="pl-PL" dirty="0" err="1" smtClean="0">
                <a:solidFill>
                  <a:schemeClr val="bg1"/>
                </a:solidFill>
              </a:rPr>
              <a:t>Hello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world</a:t>
            </a:r>
            <a:r>
              <a:rPr lang="pl-PL" dirty="0" smtClean="0">
                <a:solidFill>
                  <a:schemeClr val="bg1"/>
                </a:solidFill>
              </a:rPr>
              <a:t>."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?&gt;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Zaokrąglanie liczb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</a:t>
            </a:r>
            <a:r>
              <a:rPr lang="pl-PL" dirty="0" err="1" smtClean="0">
                <a:solidFill>
                  <a:schemeClr val="bg1"/>
                </a:solidFill>
              </a:rPr>
              <a:t>liczba_rzeczywista</a:t>
            </a:r>
            <a:r>
              <a:rPr lang="pl-PL" dirty="0" smtClean="0">
                <a:solidFill>
                  <a:schemeClr val="bg1"/>
                </a:solidFill>
              </a:rPr>
              <a:t> = 10.4;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</a:t>
            </a:r>
            <a:r>
              <a:rPr lang="pl-PL" dirty="0" err="1" smtClean="0">
                <a:solidFill>
                  <a:schemeClr val="bg1"/>
                </a:solidFill>
              </a:rPr>
              <a:t>round</a:t>
            </a:r>
            <a:r>
              <a:rPr lang="pl-PL" dirty="0" smtClean="0">
                <a:solidFill>
                  <a:schemeClr val="bg1"/>
                </a:solidFill>
              </a:rPr>
              <a:t>($liczba_rzeczywista,0); // 10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</a:t>
            </a:r>
            <a:r>
              <a:rPr lang="pl-PL" dirty="0" err="1" smtClean="0">
                <a:solidFill>
                  <a:schemeClr val="bg1"/>
                </a:solidFill>
              </a:rPr>
              <a:t>liczba_rzeczywista</a:t>
            </a:r>
            <a:r>
              <a:rPr lang="pl-PL" dirty="0" smtClean="0">
                <a:solidFill>
                  <a:schemeClr val="bg1"/>
                </a:solidFill>
              </a:rPr>
              <a:t> = 10.5;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</a:t>
            </a:r>
            <a:r>
              <a:rPr lang="pl-PL" dirty="0" err="1" smtClean="0">
                <a:solidFill>
                  <a:schemeClr val="bg1"/>
                </a:solidFill>
              </a:rPr>
              <a:t>round</a:t>
            </a:r>
            <a:r>
              <a:rPr lang="pl-PL" dirty="0" smtClean="0">
                <a:solidFill>
                  <a:schemeClr val="bg1"/>
                </a:solidFill>
              </a:rPr>
              <a:t>($liczba_rzeczywista,0); // 11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</a:t>
            </a:r>
            <a:r>
              <a:rPr lang="pl-PL" dirty="0" err="1" smtClean="0">
                <a:solidFill>
                  <a:schemeClr val="bg1"/>
                </a:solidFill>
              </a:rPr>
              <a:t>round</a:t>
            </a:r>
            <a:r>
              <a:rPr lang="pl-PL" dirty="0" smtClean="0">
                <a:solidFill>
                  <a:schemeClr val="bg1"/>
                </a:solidFill>
              </a:rPr>
              <a:t>($liczba_rzeczywista,1); // 10.5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$</a:t>
            </a:r>
            <a:r>
              <a:rPr lang="pl-PL" dirty="0" err="1" smtClean="0">
                <a:solidFill>
                  <a:schemeClr val="bg1"/>
                </a:solidFill>
              </a:rPr>
              <a:t>liczba_rzeczywista</a:t>
            </a:r>
            <a:r>
              <a:rPr lang="pl-PL" dirty="0" smtClean="0">
                <a:solidFill>
                  <a:schemeClr val="bg1"/>
                </a:solidFill>
              </a:rPr>
              <a:t> = 10.5678;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echo </a:t>
            </a:r>
            <a:r>
              <a:rPr lang="pl-PL" dirty="0" err="1" smtClean="0">
                <a:solidFill>
                  <a:schemeClr val="bg1"/>
                </a:solidFill>
              </a:rPr>
              <a:t>round</a:t>
            </a:r>
            <a:r>
              <a:rPr lang="pl-PL" dirty="0" smtClean="0">
                <a:solidFill>
                  <a:schemeClr val="bg1"/>
                </a:solidFill>
              </a:rPr>
              <a:t>($liczba_rzeczywista,3); // 10.568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Osadzanie plików PHP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pl-PL" dirty="0">
                <a:solidFill>
                  <a:schemeClr val="bg1"/>
                </a:solidFill>
              </a:rPr>
              <a:t>Aby plik był rozpoznany przez serwer WWW jako </a:t>
            </a:r>
            <a:endParaRPr lang="pl-PL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skrypt </a:t>
            </a:r>
            <a:r>
              <a:rPr lang="pl-PL" dirty="0">
                <a:solidFill>
                  <a:schemeClr val="bg1"/>
                </a:solidFill>
              </a:rPr>
              <a:t>PHP musi on mieć odpowiednie rozszerzenie. </a:t>
            </a:r>
            <a:endParaRPr lang="pl-PL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Można je zdefiniować </a:t>
            </a:r>
            <a:r>
              <a:rPr lang="pl-PL" dirty="0">
                <a:solidFill>
                  <a:schemeClr val="bg1"/>
                </a:solidFill>
              </a:rPr>
              <a:t>w konfiguracji </a:t>
            </a:r>
            <a:r>
              <a:rPr lang="pl-PL" dirty="0" smtClean="0">
                <a:solidFill>
                  <a:schemeClr val="bg1"/>
                </a:solidFill>
              </a:rPr>
              <a:t>serwera </a:t>
            </a:r>
            <a:r>
              <a:rPr lang="pl-PL" dirty="0">
                <a:solidFill>
                  <a:schemeClr val="bg1"/>
                </a:solidFill>
              </a:rPr>
              <a:t>WWW, </a:t>
            </a:r>
            <a:r>
              <a:rPr lang="pl-PL" dirty="0" smtClean="0">
                <a:solidFill>
                  <a:schemeClr val="bg1"/>
                </a:solidFill>
              </a:rPr>
              <a:t>ale</a:t>
            </a: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zazwyczaj </a:t>
            </a:r>
            <a:r>
              <a:rPr lang="pl-PL" dirty="0">
                <a:solidFill>
                  <a:schemeClr val="bg1"/>
                </a:solidFill>
              </a:rPr>
              <a:t>jest to </a:t>
            </a:r>
            <a:r>
              <a:rPr lang="pl-PL" b="1" dirty="0">
                <a:solidFill>
                  <a:schemeClr val="bg1"/>
                </a:solidFill>
              </a:rPr>
              <a:t>.php3 </a:t>
            </a:r>
            <a:r>
              <a:rPr lang="pl-PL" dirty="0">
                <a:solidFill>
                  <a:schemeClr val="bg1"/>
                </a:solidFill>
              </a:rPr>
              <a:t>(dla PHP </a:t>
            </a:r>
            <a:r>
              <a:rPr lang="pl-PL" dirty="0" smtClean="0">
                <a:solidFill>
                  <a:schemeClr val="bg1"/>
                </a:solidFill>
              </a:rPr>
              <a:t>w </a:t>
            </a:r>
            <a:r>
              <a:rPr lang="pl-PL" dirty="0">
                <a:solidFill>
                  <a:schemeClr val="bg1"/>
                </a:solidFill>
              </a:rPr>
              <a:t>wersji 3), </a:t>
            </a:r>
            <a:r>
              <a:rPr lang="pl-PL" b="1" dirty="0">
                <a:solidFill>
                  <a:schemeClr val="bg1"/>
                </a:solidFill>
              </a:rPr>
              <a:t>.</a:t>
            </a:r>
            <a:r>
              <a:rPr lang="pl-PL" b="1" dirty="0" err="1">
                <a:solidFill>
                  <a:schemeClr val="bg1"/>
                </a:solidFill>
              </a:rPr>
              <a:t>php</a:t>
            </a: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dirty="0" smtClean="0">
                <a:solidFill>
                  <a:schemeClr val="bg1"/>
                </a:solidFill>
              </a:rPr>
              <a:t>lub</a:t>
            </a:r>
          </a:p>
          <a:p>
            <a:pPr algn="just">
              <a:buNone/>
            </a:pPr>
            <a:r>
              <a:rPr lang="pl-PL" b="1" dirty="0" smtClean="0">
                <a:solidFill>
                  <a:schemeClr val="bg1"/>
                </a:solidFill>
              </a:rPr>
              <a:t>.php4 </a:t>
            </a:r>
            <a:r>
              <a:rPr lang="pl-PL" dirty="0">
                <a:solidFill>
                  <a:schemeClr val="bg1"/>
                </a:solidFill>
              </a:rPr>
              <a:t>(dla PHP w wersji 4) i </a:t>
            </a:r>
            <a:r>
              <a:rPr lang="pl-PL" b="1" dirty="0" smtClean="0">
                <a:solidFill>
                  <a:schemeClr val="bg1"/>
                </a:solidFill>
              </a:rPr>
              <a:t>.</a:t>
            </a:r>
            <a:r>
              <a:rPr lang="pl-PL" b="1" dirty="0" err="1">
                <a:solidFill>
                  <a:schemeClr val="bg1"/>
                </a:solidFill>
              </a:rPr>
              <a:t>phtml</a:t>
            </a: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dirty="0">
                <a:solidFill>
                  <a:schemeClr val="bg1"/>
                </a:solidFill>
              </a:rPr>
              <a:t>(dla PHP w wersji </a:t>
            </a:r>
            <a:endParaRPr lang="pl-PL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starszej </a:t>
            </a:r>
            <a:r>
              <a:rPr lang="pl-PL" dirty="0">
                <a:solidFill>
                  <a:schemeClr val="bg1"/>
                </a:solidFill>
              </a:rPr>
              <a:t>niż 3). Po nadaniu </a:t>
            </a:r>
            <a:r>
              <a:rPr lang="pl-PL" dirty="0" smtClean="0">
                <a:solidFill>
                  <a:schemeClr val="bg1"/>
                </a:solidFill>
              </a:rPr>
              <a:t>plikowi </a:t>
            </a:r>
            <a:r>
              <a:rPr lang="pl-PL" dirty="0">
                <a:solidFill>
                  <a:schemeClr val="bg1"/>
                </a:solidFill>
              </a:rPr>
              <a:t>takiego rozszerzenia </a:t>
            </a:r>
            <a:endParaRPr lang="pl-PL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serwer </a:t>
            </a:r>
            <a:r>
              <a:rPr lang="pl-PL" dirty="0">
                <a:solidFill>
                  <a:schemeClr val="bg1"/>
                </a:solidFill>
              </a:rPr>
              <a:t>będzie wiedział, że </a:t>
            </a:r>
            <a:r>
              <a:rPr lang="pl-PL" dirty="0" smtClean="0">
                <a:solidFill>
                  <a:schemeClr val="bg1"/>
                </a:solidFill>
              </a:rPr>
              <a:t>plik </a:t>
            </a:r>
            <a:r>
              <a:rPr lang="pl-PL" dirty="0">
                <a:solidFill>
                  <a:schemeClr val="bg1"/>
                </a:solidFill>
              </a:rPr>
              <a:t>ten nie jest przeznaczony </a:t>
            </a:r>
            <a:endParaRPr lang="pl-PL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do </a:t>
            </a:r>
            <a:r>
              <a:rPr lang="pl-PL" dirty="0">
                <a:solidFill>
                  <a:schemeClr val="bg1"/>
                </a:solidFill>
              </a:rPr>
              <a:t>bezpośredniego </a:t>
            </a:r>
            <a:r>
              <a:rPr lang="pl-PL" dirty="0" smtClean="0">
                <a:solidFill>
                  <a:schemeClr val="bg1"/>
                </a:solidFill>
              </a:rPr>
              <a:t>wyświetlenia </a:t>
            </a:r>
            <a:r>
              <a:rPr lang="pl-PL" dirty="0">
                <a:solidFill>
                  <a:schemeClr val="bg1"/>
                </a:solidFill>
              </a:rPr>
              <a:t>(jak w przypadku plików </a:t>
            </a:r>
            <a:endParaRPr lang="pl-PL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HTML</a:t>
            </a:r>
            <a:r>
              <a:rPr lang="pl-PL" dirty="0">
                <a:solidFill>
                  <a:schemeClr val="bg1"/>
                </a:solidFill>
              </a:rPr>
              <a:t>), ale że </a:t>
            </a:r>
            <a:r>
              <a:rPr lang="pl-PL" dirty="0" smtClean="0">
                <a:solidFill>
                  <a:schemeClr val="bg1"/>
                </a:solidFill>
              </a:rPr>
              <a:t>najpierw </a:t>
            </a:r>
            <a:r>
              <a:rPr lang="pl-PL" dirty="0">
                <a:solidFill>
                  <a:schemeClr val="bg1"/>
                </a:solidFill>
              </a:rPr>
              <a:t>trzeba go przepuścić przez </a:t>
            </a:r>
            <a:r>
              <a:rPr lang="pl-PL" b="1" dirty="0" err="1">
                <a:solidFill>
                  <a:schemeClr val="bg1"/>
                </a:solidFill>
              </a:rPr>
              <a:t>parser</a:t>
            </a:r>
            <a:r>
              <a:rPr lang="pl-PL" dirty="0">
                <a:solidFill>
                  <a:schemeClr val="bg1"/>
                </a:solidFill>
              </a:rPr>
              <a:t> </a:t>
            </a:r>
            <a:endParaRPr lang="pl-PL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PHP</a:t>
            </a:r>
            <a:r>
              <a:rPr lang="pl-PL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Jaka wersja PHP?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echo </a:t>
            </a:r>
            <a:r>
              <a:rPr lang="pl-PL" dirty="0" err="1" smtClean="0">
                <a:solidFill>
                  <a:schemeClr val="bg1"/>
                </a:solidFill>
              </a:rPr>
              <a:t>phpinfo</a:t>
            </a:r>
            <a:r>
              <a:rPr lang="pl-PL" dirty="0" smtClean="0">
                <a:solidFill>
                  <a:schemeClr val="bg1"/>
                </a:solidFill>
              </a:rPr>
              <a:t>();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Na niektórych serwerach polecenie </a:t>
            </a:r>
            <a:r>
              <a:rPr lang="pl-PL" dirty="0" err="1" smtClean="0">
                <a:solidFill>
                  <a:schemeClr val="bg1"/>
                </a:solidFill>
              </a:rPr>
              <a:t>phpinfo</a:t>
            </a:r>
            <a:r>
              <a:rPr lang="pl-PL" dirty="0" smtClean="0">
                <a:solidFill>
                  <a:schemeClr val="bg1"/>
                </a:solidFill>
              </a:rPr>
              <a:t>() nie jest dostępne. Należy wtedy użyć: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echo </a:t>
            </a:r>
            <a:r>
              <a:rPr lang="pl-PL" dirty="0" err="1" smtClean="0">
                <a:solidFill>
                  <a:schemeClr val="bg1"/>
                </a:solidFill>
              </a:rPr>
              <a:t>phpversion</a:t>
            </a:r>
            <a:r>
              <a:rPr lang="pl-PL" dirty="0" smtClean="0">
                <a:solidFill>
                  <a:schemeClr val="bg1"/>
                </a:solidFill>
              </a:rPr>
              <a:t>();</a:t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Osadzanie plików PHP c.d.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pl-PL" dirty="0">
                <a:solidFill>
                  <a:schemeClr val="bg1"/>
                </a:solidFill>
              </a:rPr>
              <a:t>Jeśli zwykłemu plikowi HTML nadamy </a:t>
            </a:r>
            <a:r>
              <a:rPr lang="pl-PL" dirty="0" smtClean="0">
                <a:solidFill>
                  <a:schemeClr val="bg1"/>
                </a:solidFill>
              </a:rPr>
              <a:t>rozszerzenie .</a:t>
            </a:r>
            <a:r>
              <a:rPr lang="pl-PL" dirty="0" err="1" smtClean="0">
                <a:solidFill>
                  <a:schemeClr val="bg1"/>
                </a:solidFill>
              </a:rPr>
              <a:t>php</a:t>
            </a:r>
            <a:r>
              <a:rPr lang="pl-PL" dirty="0">
                <a:solidFill>
                  <a:schemeClr val="bg1"/>
                </a:solidFill>
              </a:rPr>
              <a:t>, to </a:t>
            </a:r>
            <a:endParaRPr lang="pl-PL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zostanie </a:t>
            </a:r>
            <a:r>
              <a:rPr lang="pl-PL" dirty="0">
                <a:solidFill>
                  <a:schemeClr val="bg1"/>
                </a:solidFill>
              </a:rPr>
              <a:t>on prawidłowo wyświetlony, mimo </a:t>
            </a:r>
            <a:r>
              <a:rPr lang="pl-PL" dirty="0" smtClean="0">
                <a:solidFill>
                  <a:schemeClr val="bg1"/>
                </a:solidFill>
              </a:rPr>
              <a:t>że </a:t>
            </a:r>
            <a:r>
              <a:rPr lang="pl-PL" dirty="0">
                <a:solidFill>
                  <a:schemeClr val="bg1"/>
                </a:solidFill>
              </a:rPr>
              <a:t>nie jest to </a:t>
            </a:r>
            <a:endParaRPr lang="pl-PL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skrypt </a:t>
            </a:r>
            <a:r>
              <a:rPr lang="pl-PL" dirty="0">
                <a:solidFill>
                  <a:schemeClr val="bg1"/>
                </a:solidFill>
              </a:rPr>
              <a:t>PHP. Dzieje się tak dlatego, że </a:t>
            </a:r>
            <a:r>
              <a:rPr lang="pl-PL" dirty="0" err="1" smtClean="0">
                <a:solidFill>
                  <a:schemeClr val="bg1"/>
                </a:solidFill>
              </a:rPr>
              <a:t>parser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>
                <a:solidFill>
                  <a:schemeClr val="bg1"/>
                </a:solidFill>
              </a:rPr>
              <a:t>PHP przetwarzając </a:t>
            </a:r>
            <a:endParaRPr lang="pl-PL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stronę </a:t>
            </a:r>
            <a:r>
              <a:rPr lang="pl-PL" dirty="0">
                <a:solidFill>
                  <a:schemeClr val="bg1"/>
                </a:solidFill>
              </a:rPr>
              <a:t>ma 2 tryby pracy: </a:t>
            </a:r>
            <a:endParaRPr lang="pl-PL" dirty="0" smtClean="0">
              <a:solidFill>
                <a:schemeClr val="bg1"/>
              </a:solidFill>
            </a:endParaRPr>
          </a:p>
          <a:p>
            <a:pPr algn="just">
              <a:buFontTx/>
              <a:buChar char="-"/>
            </a:pPr>
            <a:r>
              <a:rPr lang="pl-PL" dirty="0" smtClean="0">
                <a:solidFill>
                  <a:schemeClr val="bg1"/>
                </a:solidFill>
              </a:rPr>
              <a:t>HTML</a:t>
            </a:r>
            <a:r>
              <a:rPr lang="pl-PL" dirty="0">
                <a:solidFill>
                  <a:schemeClr val="bg1"/>
                </a:solidFill>
              </a:rPr>
              <a:t>, gdzie cała treść jest wyświetlana, bez </a:t>
            </a: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	przetwarzania</a:t>
            </a:r>
            <a:r>
              <a:rPr lang="pl-PL" dirty="0">
                <a:solidFill>
                  <a:schemeClr val="bg1"/>
                </a:solidFill>
              </a:rPr>
              <a:t>, </a:t>
            </a:r>
            <a:endParaRPr lang="pl-PL" dirty="0" smtClean="0">
              <a:solidFill>
                <a:schemeClr val="bg1"/>
              </a:solidFill>
            </a:endParaRPr>
          </a:p>
          <a:p>
            <a:pPr algn="just">
              <a:buFontTx/>
              <a:buChar char="-"/>
            </a:pPr>
            <a:r>
              <a:rPr lang="pl-PL" dirty="0" smtClean="0">
                <a:solidFill>
                  <a:schemeClr val="bg1"/>
                </a:solidFill>
              </a:rPr>
              <a:t>PHP</a:t>
            </a:r>
            <a:r>
              <a:rPr lang="pl-PL" dirty="0">
                <a:solidFill>
                  <a:schemeClr val="bg1"/>
                </a:solidFill>
              </a:rPr>
              <a:t>, gdzie treść jest traktowana jako </a:t>
            </a:r>
            <a:r>
              <a:rPr lang="pl-PL" dirty="0" smtClean="0">
                <a:solidFill>
                  <a:schemeClr val="bg1"/>
                </a:solidFill>
              </a:rPr>
              <a:t>skrypt </a:t>
            </a:r>
            <a:r>
              <a:rPr lang="pl-PL" dirty="0">
                <a:solidFill>
                  <a:schemeClr val="bg1"/>
                </a:solidFill>
              </a:rPr>
              <a:t>do przetworzenia. </a:t>
            </a:r>
            <a:endParaRPr lang="pl-PL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Do </a:t>
            </a:r>
            <a:r>
              <a:rPr lang="pl-PL" dirty="0">
                <a:solidFill>
                  <a:schemeClr val="bg1"/>
                </a:solidFill>
              </a:rPr>
              <a:t>określenia w pliku co jest </a:t>
            </a:r>
            <a:r>
              <a:rPr lang="pl-PL" dirty="0" smtClean="0">
                <a:solidFill>
                  <a:schemeClr val="bg1"/>
                </a:solidFill>
              </a:rPr>
              <a:t>kodem </a:t>
            </a:r>
            <a:r>
              <a:rPr lang="pl-PL" dirty="0">
                <a:solidFill>
                  <a:schemeClr val="bg1"/>
                </a:solidFill>
              </a:rPr>
              <a:t>HTML a co PHP </a:t>
            </a:r>
            <a:r>
              <a:rPr lang="pl-PL" dirty="0" smtClean="0">
                <a:solidFill>
                  <a:schemeClr val="bg1"/>
                </a:solidFill>
              </a:rPr>
              <a:t>służą</a:t>
            </a: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specjalne </a:t>
            </a:r>
            <a:r>
              <a:rPr lang="pl-PL" dirty="0">
                <a:solidFill>
                  <a:schemeClr val="bg1"/>
                </a:solidFill>
              </a:rPr>
              <a:t>znaczniki. </a:t>
            </a:r>
            <a:r>
              <a:rPr lang="pl-PL" dirty="0" smtClean="0">
                <a:solidFill>
                  <a:schemeClr val="bg1"/>
                </a:solidFill>
              </a:rPr>
              <a:t>Początkowo </a:t>
            </a:r>
            <a:r>
              <a:rPr lang="pl-PL" dirty="0" err="1">
                <a:solidFill>
                  <a:schemeClr val="bg1"/>
                </a:solidFill>
              </a:rPr>
              <a:t>parser</a:t>
            </a:r>
            <a:r>
              <a:rPr lang="pl-PL" dirty="0">
                <a:solidFill>
                  <a:schemeClr val="bg1"/>
                </a:solidFill>
              </a:rPr>
              <a:t> jest w trybie HTML. </a:t>
            </a:r>
            <a:endParaRPr lang="pl-PL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Aby </a:t>
            </a:r>
            <a:r>
              <a:rPr lang="pl-PL" dirty="0">
                <a:solidFill>
                  <a:schemeClr val="bg1"/>
                </a:solidFill>
              </a:rPr>
              <a:t>przejść do </a:t>
            </a:r>
            <a:r>
              <a:rPr lang="pl-PL" dirty="0" smtClean="0">
                <a:solidFill>
                  <a:schemeClr val="bg1"/>
                </a:solidFill>
              </a:rPr>
              <a:t>trybu </a:t>
            </a:r>
            <a:r>
              <a:rPr lang="pl-PL" dirty="0">
                <a:solidFill>
                  <a:schemeClr val="bg1"/>
                </a:solidFill>
              </a:rPr>
              <a:t>PHP można użyć jednego z czterech </a:t>
            </a:r>
            <a:endParaRPr lang="pl-PL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znaczników</a:t>
            </a:r>
            <a:r>
              <a:rPr lang="pl-PL" dirty="0">
                <a:solidFill>
                  <a:schemeClr val="bg1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Osadzanie plików PHP c.d.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/>
                </a:solidFill>
              </a:rPr>
              <a:t>&lt;? ….kod PHP…?&gt;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/>
                </a:solidFill>
              </a:rPr>
              <a:t>&lt;?</a:t>
            </a:r>
            <a:r>
              <a:rPr lang="pl-PL" dirty="0" err="1" smtClean="0">
                <a:solidFill>
                  <a:schemeClr val="bg1"/>
                </a:solidFill>
              </a:rPr>
              <a:t>php</a:t>
            </a:r>
            <a:r>
              <a:rPr lang="pl-PL" dirty="0" smtClean="0">
                <a:solidFill>
                  <a:schemeClr val="bg1"/>
                </a:solidFill>
              </a:rPr>
              <a:t> ….kod PHP…?&gt;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/>
                </a:solidFill>
              </a:rPr>
              <a:t>&lt;</a:t>
            </a:r>
            <a:r>
              <a:rPr lang="pl-PL" dirty="0" err="1" smtClean="0">
                <a:solidFill>
                  <a:schemeClr val="bg1"/>
                </a:solidFill>
              </a:rPr>
              <a:t>script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language="php</a:t>
            </a:r>
            <a:r>
              <a:rPr lang="pl-PL" dirty="0" smtClean="0">
                <a:solidFill>
                  <a:schemeClr val="bg1"/>
                </a:solidFill>
              </a:rPr>
              <a:t>"&gt; ….kod PHP…&lt;/</a:t>
            </a:r>
            <a:r>
              <a:rPr lang="pl-PL" dirty="0" err="1" smtClean="0">
                <a:solidFill>
                  <a:schemeClr val="bg1"/>
                </a:solidFill>
              </a:rPr>
              <a:t>script</a:t>
            </a:r>
            <a:r>
              <a:rPr lang="pl-PL" dirty="0" smtClean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>
                <a:solidFill>
                  <a:schemeClr val="bg1"/>
                </a:solidFill>
              </a:rPr>
              <a:t>&lt;% ….kod PHP…%&gt;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Wyświetlanie tekstu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Służy do tego „funkcja” echo (jest to element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składni-każda funkcja musi mieć parametry).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Wyświetlany tekst umieszczamy  pomiędzy znakami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„tekst” lub ‘tekst’.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PRZYKŁAD:</a:t>
            </a:r>
          </a:p>
          <a:p>
            <a:pPr>
              <a:buNone/>
            </a:pPr>
            <a:r>
              <a:rPr lang="pl-PL" i="1" dirty="0" smtClean="0">
                <a:solidFill>
                  <a:schemeClr val="bg1"/>
                </a:solidFill>
              </a:rPr>
              <a:t>&lt;? </a:t>
            </a:r>
            <a:r>
              <a:rPr lang="pl-PL" i="1" dirty="0" err="1" smtClean="0">
                <a:solidFill>
                  <a:schemeClr val="bg1"/>
                </a:solidFill>
              </a:rPr>
              <a:t>php</a:t>
            </a:r>
            <a:endParaRPr lang="pl-PL" i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i="1" dirty="0" smtClean="0">
                <a:solidFill>
                  <a:schemeClr val="bg1"/>
                </a:solidFill>
              </a:rPr>
              <a:t>echo ”</a:t>
            </a:r>
            <a:r>
              <a:rPr lang="pl-PL" i="1" dirty="0" err="1" smtClean="0">
                <a:solidFill>
                  <a:schemeClr val="bg1"/>
                </a:solidFill>
              </a:rPr>
              <a:t>Hello</a:t>
            </a:r>
            <a:r>
              <a:rPr lang="pl-PL" i="1" dirty="0" smtClean="0">
                <a:solidFill>
                  <a:schemeClr val="bg1"/>
                </a:solidFill>
              </a:rPr>
              <a:t> </a:t>
            </a:r>
            <a:r>
              <a:rPr lang="pl-PL" i="1" dirty="0" err="1" smtClean="0">
                <a:solidFill>
                  <a:schemeClr val="bg1"/>
                </a:solidFill>
              </a:rPr>
              <a:t>World</a:t>
            </a:r>
            <a:r>
              <a:rPr lang="pl-PL" i="1" dirty="0" smtClean="0">
                <a:solidFill>
                  <a:schemeClr val="bg1"/>
                </a:solidFill>
              </a:rPr>
              <a:t>!”; </a:t>
            </a:r>
          </a:p>
          <a:p>
            <a:pPr>
              <a:buNone/>
            </a:pPr>
            <a:r>
              <a:rPr lang="pl-PL" i="1" dirty="0" smtClean="0">
                <a:solidFill>
                  <a:schemeClr val="bg1"/>
                </a:solidFill>
              </a:rPr>
              <a:t>?&gt;</a:t>
            </a:r>
            <a:endParaRPr lang="pl-PL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Wyświetlanie tekstu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Jeżeli chcemy wyświetlić tekst  dwóch liniach to 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używamy znacznika </a:t>
            </a:r>
            <a:r>
              <a:rPr lang="pl-PL" dirty="0" err="1" smtClean="0">
                <a:solidFill>
                  <a:schemeClr val="bg1"/>
                </a:solidFill>
              </a:rPr>
              <a:t>br</a:t>
            </a:r>
            <a:r>
              <a:rPr lang="pl-PL" dirty="0" smtClean="0">
                <a:solidFill>
                  <a:schemeClr val="bg1"/>
                </a:solidFill>
              </a:rPr>
              <a:t> z </a:t>
            </a:r>
            <a:r>
              <a:rPr lang="pl-PL" dirty="0" err="1" smtClean="0">
                <a:solidFill>
                  <a:schemeClr val="bg1"/>
                </a:solidFill>
              </a:rPr>
              <a:t>HTML’a</a:t>
            </a:r>
            <a:r>
              <a:rPr lang="pl-PL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PRZYKŁAD:</a:t>
            </a:r>
          </a:p>
          <a:p>
            <a:pPr>
              <a:buNone/>
            </a:pPr>
            <a:r>
              <a:rPr lang="pl-PL" i="1" dirty="0" smtClean="0">
                <a:solidFill>
                  <a:schemeClr val="bg1"/>
                </a:solidFill>
              </a:rPr>
              <a:t>&lt;? </a:t>
            </a:r>
            <a:r>
              <a:rPr lang="pl-PL" i="1" dirty="0" err="1" smtClean="0">
                <a:solidFill>
                  <a:schemeClr val="bg1"/>
                </a:solidFill>
              </a:rPr>
              <a:t>php</a:t>
            </a:r>
            <a:endParaRPr lang="pl-PL" i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i="1" dirty="0" smtClean="0">
                <a:solidFill>
                  <a:schemeClr val="bg1"/>
                </a:solidFill>
              </a:rPr>
              <a:t>echo '</a:t>
            </a:r>
            <a:r>
              <a:rPr lang="pl-PL" i="1" dirty="0" err="1" smtClean="0">
                <a:solidFill>
                  <a:schemeClr val="bg1"/>
                </a:solidFill>
              </a:rPr>
              <a:t>Hello</a:t>
            </a:r>
            <a:r>
              <a:rPr lang="pl-PL" i="1" dirty="0" smtClean="0">
                <a:solidFill>
                  <a:schemeClr val="bg1"/>
                </a:solidFill>
              </a:rPr>
              <a:t> </a:t>
            </a:r>
            <a:r>
              <a:rPr lang="pl-PL" i="1" dirty="0" err="1" smtClean="0">
                <a:solidFill>
                  <a:schemeClr val="bg1"/>
                </a:solidFill>
              </a:rPr>
              <a:t>World!&lt;br</a:t>
            </a:r>
            <a:r>
              <a:rPr lang="pl-PL" i="1" dirty="0" smtClean="0">
                <a:solidFill>
                  <a:schemeClr val="bg1"/>
                </a:solidFill>
              </a:rPr>
              <a:t>/&gt;</a:t>
            </a:r>
            <a:r>
              <a:rPr lang="pl-PL" i="1" dirty="0" err="1" smtClean="0">
                <a:solidFill>
                  <a:schemeClr val="bg1"/>
                </a:solidFill>
              </a:rPr>
              <a:t>Hello</a:t>
            </a:r>
            <a:r>
              <a:rPr lang="pl-PL" i="1" dirty="0" smtClean="0">
                <a:solidFill>
                  <a:schemeClr val="bg1"/>
                </a:solidFill>
              </a:rPr>
              <a:t>'; </a:t>
            </a:r>
          </a:p>
          <a:p>
            <a:pPr>
              <a:buNone/>
            </a:pPr>
            <a:r>
              <a:rPr lang="pl-PL" i="1" dirty="0" smtClean="0">
                <a:solidFill>
                  <a:schemeClr val="bg1"/>
                </a:solidFill>
              </a:rPr>
              <a:t>?&gt;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Błędy i </a:t>
            </a:r>
            <a:r>
              <a:rPr lang="pl-PL" dirty="0" err="1">
                <a:solidFill>
                  <a:schemeClr val="bg1"/>
                </a:solidFill>
              </a:rPr>
              <a:t>debugowanie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</a:rPr>
              <a:t>	</a:t>
            </a:r>
            <a:r>
              <a:rPr lang="pl-PL" dirty="0" err="1" smtClean="0">
                <a:solidFill>
                  <a:schemeClr val="bg1"/>
                </a:solidFill>
              </a:rPr>
              <a:t>Parser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>
                <a:solidFill>
                  <a:schemeClr val="bg1"/>
                </a:solidFill>
              </a:rPr>
              <a:t>PHP podczas wykonywania skryptu sprawdza jego poprawność. Jeśli coś się nie zgadza, zostaniemy o tym poinformowani. Skrypt będzie jednak wykonany do miejsca, w którym pojawił się błąd. Przy komunikacie o błędach podana zostanie informacja o typie błędu, pliku w którym ten błąd zaszedł oraz linii zawierającej błąd. Najczęściej są to błędy składniowe – brak średnika na końcu linii, niedomkniętych </a:t>
            </a:r>
            <a:r>
              <a:rPr lang="pl-PL" dirty="0" smtClean="0">
                <a:solidFill>
                  <a:schemeClr val="bg1"/>
                </a:solidFill>
              </a:rPr>
              <a:t>nawiasach, </a:t>
            </a:r>
            <a:r>
              <a:rPr lang="pl-PL" dirty="0">
                <a:solidFill>
                  <a:schemeClr val="bg1"/>
                </a:solidFill>
              </a:rPr>
              <a:t>cudzysłowach lub nawiasach klamrowych kończących blok </a:t>
            </a:r>
            <a:r>
              <a:rPr lang="pl-PL" dirty="0" smtClean="0">
                <a:solidFill>
                  <a:schemeClr val="bg1"/>
                </a:solidFill>
              </a:rPr>
              <a:t>danych. </a:t>
            </a:r>
            <a:r>
              <a:rPr lang="pl-PL" dirty="0">
                <a:solidFill>
                  <a:schemeClr val="bg1"/>
                </a:solidFill>
              </a:rPr>
              <a:t>Błędy przy braku zamykających nawiasów klamrowych łatwo można rozpoznać, ponieważ numer linii zawierającej błąd jest o jeden większa od liczby linii w pliku</a:t>
            </a:r>
            <a:r>
              <a:rPr lang="pl-PL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849</Words>
  <Application>Microsoft Office PowerPoint</Application>
  <PresentationFormat>Pokaz na ekranie (4:3)</PresentationFormat>
  <Paragraphs>149</Paragraphs>
  <Slides>27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28" baseType="lpstr">
      <vt:lpstr>Motyw pakietu Office</vt:lpstr>
      <vt:lpstr>PHP</vt:lpstr>
      <vt:lpstr>Co to jest PHP?</vt:lpstr>
      <vt:lpstr>Osadzanie plików PHP</vt:lpstr>
      <vt:lpstr>Jaka wersja PHP?</vt:lpstr>
      <vt:lpstr>Osadzanie plików PHP c.d.</vt:lpstr>
      <vt:lpstr>Osadzanie plików PHP c.d.</vt:lpstr>
      <vt:lpstr>Wyświetlanie tekstu</vt:lpstr>
      <vt:lpstr>Wyświetlanie tekstu</vt:lpstr>
      <vt:lpstr>Błędy i debugowanie</vt:lpstr>
      <vt:lpstr>Ćwiczenie</vt:lpstr>
      <vt:lpstr>Ćwiczenie</vt:lpstr>
      <vt:lpstr>Oddzielanie instrukcji</vt:lpstr>
      <vt:lpstr>Przykład</vt:lpstr>
      <vt:lpstr>Komentarze</vt:lpstr>
      <vt:lpstr>Komentarze</vt:lpstr>
      <vt:lpstr>Komentarze wielolinijkowe</vt:lpstr>
      <vt:lpstr>Zmienne</vt:lpstr>
      <vt:lpstr>Przykłady zmiennych</vt:lpstr>
      <vt:lpstr>Przykłady zmiennych</vt:lpstr>
      <vt:lpstr>Przykłady zmiennych</vt:lpstr>
      <vt:lpstr>Zmienne</vt:lpstr>
      <vt:lpstr>Rzutowanie typów</vt:lpstr>
      <vt:lpstr>Przykład rzutowania</vt:lpstr>
      <vt:lpstr>Przykład rzutowania</vt:lpstr>
      <vt:lpstr>Stałe</vt:lpstr>
      <vt:lpstr>Stałe</vt:lpstr>
      <vt:lpstr>Zaokrąglanie liczb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Grzes</dc:creator>
  <cp:lastModifiedBy>Użytkownik systemu Windows</cp:lastModifiedBy>
  <cp:revision>39</cp:revision>
  <dcterms:created xsi:type="dcterms:W3CDTF">2016-01-26T20:46:35Z</dcterms:created>
  <dcterms:modified xsi:type="dcterms:W3CDTF">2020-11-09T12:45:49Z</dcterms:modified>
</cp:coreProperties>
</file>