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863A7-A437-443C-B61F-C10FA76499CE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E3C2B-C1CC-4EE0-8675-30E9AF4E4E6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3FD0-8918-47BB-974D-75F3111A1344}" type="datetimeFigureOut">
              <a:rPr lang="pl-PL" smtClean="0"/>
              <a:pPr/>
              <a:t>20.02.2020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PHP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Lekcja 2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 wywołania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 ten służy do uruchamiania zewnętrznych programów lub poleceń powłoki. Wystarczy wpisać polecenie pomiędzy znaki odwróconego apostrofu (‚`’) aby zostało ono wykonane.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 wywołania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$wynik = `</a:t>
            </a:r>
            <a:r>
              <a:rPr lang="pl-PL" dirty="0" err="1" smtClean="0">
                <a:solidFill>
                  <a:schemeClr val="bg1"/>
                </a:solidFill>
              </a:rPr>
              <a:t>ls</a:t>
            </a:r>
            <a:r>
              <a:rPr lang="pl-PL" dirty="0" smtClean="0">
                <a:solidFill>
                  <a:schemeClr val="bg1"/>
                </a:solidFill>
              </a:rPr>
              <a:t> -l </a:t>
            </a:r>
            <a:r>
              <a:rPr lang="pl-PL" dirty="0" err="1" smtClean="0">
                <a:solidFill>
                  <a:schemeClr val="bg1"/>
                </a:solidFill>
              </a:rPr>
              <a:t>/hom</a:t>
            </a:r>
            <a:r>
              <a:rPr lang="pl-PL" dirty="0" smtClean="0">
                <a:solidFill>
                  <a:schemeClr val="bg1"/>
                </a:solidFill>
              </a:rPr>
              <a:t>e/`;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$wynik;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Po uruchomieniu tego skryptu wyświetlona zostanie zawartość katalogu </a:t>
            </a:r>
            <a:r>
              <a:rPr lang="pl-PL" dirty="0" err="1" smtClean="0">
                <a:solidFill>
                  <a:schemeClr val="bg1"/>
                </a:solidFill>
              </a:rPr>
              <a:t>/hom</a:t>
            </a:r>
            <a:r>
              <a:rPr lang="pl-PL" dirty="0" smtClean="0">
                <a:solidFill>
                  <a:schemeClr val="bg1"/>
                </a:solidFill>
              </a:rPr>
              <a:t>e na serwerze.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Inkrementacja i dekrementacja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Operatory te występują w większości języków programowania. Służą one do zmniejszenia lub zwiększenia wartości danej zmiennej o 1. Każdy operator można stosować na 2 sposoby: </a:t>
            </a:r>
            <a:r>
              <a:rPr lang="pl-PL" dirty="0" err="1" smtClean="0">
                <a:solidFill>
                  <a:schemeClr val="bg1"/>
                </a:solidFill>
              </a:rPr>
              <a:t>preinkrementacja</a:t>
            </a:r>
            <a:r>
              <a:rPr lang="pl-PL" dirty="0" smtClean="0">
                <a:solidFill>
                  <a:schemeClr val="bg1"/>
                </a:solidFill>
              </a:rPr>
              <a:t>/</a:t>
            </a:r>
            <a:r>
              <a:rPr lang="pl-PL" dirty="0" err="1" smtClean="0">
                <a:solidFill>
                  <a:schemeClr val="bg1"/>
                </a:solidFill>
              </a:rPr>
              <a:t>predekrementacja</a:t>
            </a:r>
            <a:r>
              <a:rPr lang="pl-PL" dirty="0" smtClean="0">
                <a:solidFill>
                  <a:schemeClr val="bg1"/>
                </a:solidFill>
              </a:rPr>
              <a:t> – najpierw wartość zmiennej zostanie zmieniona, a później zwrócona, lub </a:t>
            </a:r>
            <a:r>
              <a:rPr lang="pl-PL" dirty="0" err="1" smtClean="0">
                <a:solidFill>
                  <a:schemeClr val="bg1"/>
                </a:solidFill>
              </a:rPr>
              <a:t>postinkrementacji</a:t>
            </a:r>
            <a:r>
              <a:rPr lang="pl-PL" dirty="0" smtClean="0">
                <a:solidFill>
                  <a:schemeClr val="bg1"/>
                </a:solidFill>
              </a:rPr>
              <a:t>/</a:t>
            </a:r>
            <a:r>
              <a:rPr lang="pl-PL" dirty="0" err="1" smtClean="0">
                <a:solidFill>
                  <a:schemeClr val="bg1"/>
                </a:solidFill>
              </a:rPr>
              <a:t>postdekrementacji</a:t>
            </a:r>
            <a:r>
              <a:rPr lang="pl-PL" dirty="0" smtClean="0">
                <a:solidFill>
                  <a:schemeClr val="bg1"/>
                </a:solidFill>
              </a:rPr>
              <a:t> – najpierw zostanie zwrócona wartość zmiennej, a następnie wartość zmiennej zostanie zmieniona.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Inkrementacja i dekrementacja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++$a	</a:t>
            </a:r>
            <a:r>
              <a:rPr lang="pl-PL" dirty="0" err="1" smtClean="0">
                <a:solidFill>
                  <a:schemeClr val="bg1"/>
                </a:solidFill>
              </a:rPr>
              <a:t>Preinkrementacja</a:t>
            </a:r>
            <a:r>
              <a:rPr lang="pl-PL" dirty="0" smtClean="0">
                <a:solidFill>
                  <a:schemeClr val="bg1"/>
                </a:solidFill>
              </a:rPr>
              <a:t>		Zwiększa $a o jeden, 					a następnie zwraca 					$a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$a++ </a:t>
            </a:r>
            <a:r>
              <a:rPr lang="pl-PL" dirty="0" err="1" smtClean="0">
                <a:solidFill>
                  <a:schemeClr val="bg1"/>
                </a:solidFill>
              </a:rPr>
              <a:t>Postinkrementacja</a:t>
            </a:r>
            <a:r>
              <a:rPr lang="pl-PL" dirty="0" smtClean="0">
                <a:solidFill>
                  <a:schemeClr val="bg1"/>
                </a:solidFill>
              </a:rPr>
              <a:t>	Zwraca $a, </a:t>
            </a:r>
            <a:r>
              <a:rPr lang="pl-PL" dirty="0" err="1" smtClean="0">
                <a:solidFill>
                  <a:schemeClr val="bg1"/>
                </a:solidFill>
              </a:rPr>
              <a:t>a</a:t>
            </a:r>
            <a:r>
              <a:rPr lang="pl-PL" dirty="0" smtClean="0">
                <a:solidFill>
                  <a:schemeClr val="bg1"/>
                </a:solidFill>
              </a:rPr>
              <a:t> 						następnie zwiększa $a 					o jeden.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--$a   </a:t>
            </a:r>
            <a:r>
              <a:rPr lang="pl-PL" dirty="0" err="1" smtClean="0">
                <a:solidFill>
                  <a:schemeClr val="bg1"/>
                </a:solidFill>
              </a:rPr>
              <a:t>Predekrementacja</a:t>
            </a:r>
            <a:r>
              <a:rPr lang="pl-PL" dirty="0" smtClean="0">
                <a:solidFill>
                  <a:schemeClr val="bg1"/>
                </a:solidFill>
              </a:rPr>
              <a:t>	Zmniejsza $a o jeden, 					po czym zwraca $a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$a–    </a:t>
            </a:r>
            <a:r>
              <a:rPr lang="pl-PL" dirty="0" err="1" smtClean="0">
                <a:solidFill>
                  <a:schemeClr val="bg1"/>
                </a:solidFill>
              </a:rPr>
              <a:t>Postdekrementacja</a:t>
            </a:r>
            <a:r>
              <a:rPr lang="pl-PL" dirty="0" smtClean="0">
                <a:solidFill>
                  <a:schemeClr val="bg1"/>
                </a:solidFill>
              </a:rPr>
              <a:t>	Zwraca $a, po czym 					zmniejsza $a o jeden.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&lt;?</a:t>
            </a:r>
            <a:r>
              <a:rPr lang="pl-PL" sz="3400" dirty="0" err="1" smtClean="0">
                <a:solidFill>
                  <a:schemeClr val="bg1"/>
                </a:solidFill>
              </a:rPr>
              <a:t>php</a:t>
            </a:r>
            <a:r>
              <a:rPr lang="pl-PL" sz="34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</a:t>
            </a:r>
            <a:r>
              <a:rPr lang="pl-PL" sz="3400" dirty="0" err="1" smtClean="0">
                <a:solidFill>
                  <a:schemeClr val="bg1"/>
                </a:solidFill>
              </a:rPr>
              <a:t>Postinkrementacja</a:t>
            </a:r>
            <a:r>
              <a:rPr lang="pl-PL" sz="3400" dirty="0" smtClean="0">
                <a:solidFill>
                  <a:schemeClr val="bg1"/>
                </a:solidFill>
              </a:rPr>
              <a:t>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$a = 5;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"Powinno być 5: " . $a++ . "\n";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"Powinno być 6: " . $a . "\n";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</a:t>
            </a:r>
            <a:r>
              <a:rPr lang="pl-PL" sz="3400" dirty="0" err="1" smtClean="0">
                <a:solidFill>
                  <a:schemeClr val="bg1"/>
                </a:solidFill>
              </a:rPr>
              <a:t>Preinkrementacja</a:t>
            </a:r>
            <a:r>
              <a:rPr lang="pl-PL" sz="3400" dirty="0" smtClean="0">
                <a:solidFill>
                  <a:schemeClr val="bg1"/>
                </a:solidFill>
              </a:rPr>
              <a:t>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$a = 5;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"Powinno być 6: " . ++$a . "\n";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"Powinno być 6: " . $a . "\n";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</a:t>
            </a:r>
            <a:r>
              <a:rPr lang="pl-PL" sz="3400" dirty="0" err="1" smtClean="0">
                <a:solidFill>
                  <a:schemeClr val="bg1"/>
                </a:solidFill>
              </a:rPr>
              <a:t>Postdekrementacja</a:t>
            </a:r>
            <a:r>
              <a:rPr lang="pl-PL" sz="3400" dirty="0" smtClean="0">
                <a:solidFill>
                  <a:schemeClr val="bg1"/>
                </a:solidFill>
              </a:rPr>
              <a:t>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$a = 5;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"Powinno być 5: " . $a-- . "\n";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"Powinno być 4: " . $a . "\n";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</a:t>
            </a:r>
            <a:r>
              <a:rPr lang="pl-PL" sz="3400" dirty="0" err="1" smtClean="0">
                <a:solidFill>
                  <a:schemeClr val="bg1"/>
                </a:solidFill>
              </a:rPr>
              <a:t>Predekrementacja</a:t>
            </a:r>
            <a:r>
              <a:rPr lang="pl-PL" sz="3400" dirty="0" smtClean="0">
                <a:solidFill>
                  <a:schemeClr val="bg1"/>
                </a:solidFill>
              </a:rPr>
              <a:t>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$a = 5;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"Powinno być 4: " . --$a . "\n";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echo "Powinno być 4: " . $a . "\n"; </a:t>
            </a:r>
          </a:p>
          <a:p>
            <a:pPr>
              <a:buNone/>
            </a:pPr>
            <a:r>
              <a:rPr lang="pl-PL" sz="3400" dirty="0" smtClean="0">
                <a:solidFill>
                  <a:schemeClr val="bg1"/>
                </a:solidFill>
              </a:rPr>
              <a:t>?&gt;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Operatory logiczne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&amp;&amp; $b	AND	Prawda, jeśli $a i $b są prawdą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|| $b	OR	Prawda, jeśli $a lub $b są 				prawdą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! $a		NOT	Prawda, jeśli $a nie jest prawdą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Operator ciągu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Operator ciągu (‚.’ – kropka) służy do łączenia kilku ciągów w jedną całość.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 ciągu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$zmienna1 = "Wartość zmiennej zmienna 2 to";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$zmienna2 = 5;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$zmienna1." ".$zmienna2;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/* Powinno się wyświetlić: Wartość </a:t>
            </a:r>
            <a:r>
              <a:rPr lang="pl-PL" smtClean="0">
                <a:solidFill>
                  <a:schemeClr val="bg1"/>
                </a:solidFill>
              </a:rPr>
              <a:t>zmiennej zmienna2 </a:t>
            </a:r>
            <a:r>
              <a:rPr lang="pl-PL" dirty="0" smtClean="0">
                <a:solidFill>
                  <a:schemeClr val="bg1"/>
                </a:solidFill>
              </a:rPr>
              <a:t>to 5*/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PRINT i PRINTF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Funkcja </a:t>
            </a:r>
            <a:r>
              <a:rPr lang="pl-PL" dirty="0" err="1" smtClean="0">
                <a:solidFill>
                  <a:schemeClr val="bg1"/>
                </a:solidFill>
              </a:rPr>
              <a:t>print</a:t>
            </a:r>
            <a:r>
              <a:rPr lang="pl-PL" dirty="0" smtClean="0">
                <a:solidFill>
                  <a:schemeClr val="bg1"/>
                </a:solidFill>
              </a:rPr>
              <a:t> pozwala wyświetlać tekst i zmienne na ekranie. Funkcja </a:t>
            </a:r>
            <a:r>
              <a:rPr lang="pl-PL" dirty="0" err="1" smtClean="0">
                <a:solidFill>
                  <a:schemeClr val="bg1"/>
                </a:solidFill>
              </a:rPr>
              <a:t>printf</a:t>
            </a:r>
            <a:r>
              <a:rPr lang="pl-PL" dirty="0" smtClean="0">
                <a:solidFill>
                  <a:schemeClr val="bg1"/>
                </a:solidFill>
              </a:rPr>
              <a:t> pozwala dodatkowo formatować wyświetlany tekst, np.: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err="1" smtClean="0">
                <a:solidFill>
                  <a:schemeClr val="bg1"/>
                </a:solidFill>
              </a:rPr>
              <a:t>printf</a:t>
            </a:r>
            <a:r>
              <a:rPr lang="pl-PL" dirty="0" smtClean="0">
                <a:solidFill>
                  <a:schemeClr val="bg1"/>
                </a:solidFill>
              </a:rPr>
              <a:t> ("%0.4f", 18.2345678);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zaokrągli liczbę do 4 miejsc po przecinku, a f oznacza że jest to liczba zmiennoprzecinkowa (</a:t>
            </a:r>
            <a:r>
              <a:rPr lang="pl-PL" dirty="0" err="1" smtClean="0">
                <a:solidFill>
                  <a:schemeClr val="bg1"/>
                </a:solidFill>
              </a:rPr>
              <a:t>float</a:t>
            </a:r>
            <a:r>
              <a:rPr lang="pl-PL" dirty="0" smtClean="0">
                <a:solidFill>
                  <a:schemeClr val="bg1"/>
                </a:solidFill>
              </a:rPr>
              <a:t>).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Ćwiczenie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Utwórz zmienne, w których zapamiętasz swoje imię i nazwisko i wypisz je. 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	Operatory są to najprościej mówiąc symbole, które służą do operacji na zmiennych. Operatory dzielą się na:</a:t>
            </a: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 operatory arytmetyczne, które służą do operacji na liczbach, </a:t>
            </a: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operatory przypisania służące do przypisywania zmiennym wartości, </a:t>
            </a: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operatory porównania niezbędne do instrukcji warunkowych, </a:t>
            </a: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operator kontroli błędów, </a:t>
            </a: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operator wykonania służący do uruchamiania zewnętrznych programów, </a:t>
            </a: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operatory inkrementacji i dekrementacji, </a:t>
            </a:r>
          </a:p>
          <a:p>
            <a:pPr algn="just"/>
            <a:r>
              <a:rPr lang="pl-PL" dirty="0" smtClean="0">
                <a:solidFill>
                  <a:schemeClr val="bg1"/>
                </a:solidFill>
              </a:rPr>
              <a:t>operatory logiczne i operatory ciągu.</a:t>
            </a:r>
            <a:endParaRPr lang="pl-P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Rozwiązanie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&lt;HTML&gt;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&lt;HEAD&gt;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&lt;META </a:t>
            </a:r>
            <a:r>
              <a:rPr lang="pl-PL" dirty="0" err="1" smtClean="0">
                <a:solidFill>
                  <a:schemeClr val="bg1"/>
                </a:solidFill>
              </a:rPr>
              <a:t>HTTP-EQUIV="ContentType</a:t>
            </a:r>
            <a:r>
              <a:rPr lang="pl-PL" dirty="0" smtClean="0">
                <a:solidFill>
                  <a:schemeClr val="bg1"/>
                </a:solidFill>
              </a:rPr>
              <a:t>" </a:t>
            </a:r>
            <a:r>
              <a:rPr lang="pl-PL" dirty="0" err="1" smtClean="0">
                <a:solidFill>
                  <a:schemeClr val="bg1"/>
                </a:solidFill>
              </a:rPr>
              <a:t>CONTENT="text</a:t>
            </a:r>
            <a:r>
              <a:rPr lang="pl-PL" dirty="0" smtClean="0">
                <a:solidFill>
                  <a:schemeClr val="bg1"/>
                </a:solidFill>
              </a:rPr>
              <a:t>/</a:t>
            </a:r>
            <a:r>
              <a:rPr lang="pl-PL" dirty="0" err="1" smtClean="0">
                <a:solidFill>
                  <a:schemeClr val="bg1"/>
                </a:solidFill>
              </a:rPr>
              <a:t>html</a:t>
            </a:r>
            <a:r>
              <a:rPr lang="pl-PL" dirty="0" smtClean="0">
                <a:solidFill>
                  <a:schemeClr val="bg1"/>
                </a:solidFill>
              </a:rPr>
              <a:t>; charset=UTF-8"&gt;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&lt;/HEAD&gt;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imie</a:t>
            </a:r>
            <a:r>
              <a:rPr lang="pl-PL" dirty="0" smtClean="0">
                <a:solidFill>
                  <a:schemeClr val="bg1"/>
                </a:solidFill>
              </a:rPr>
              <a:t> = 'Grzegorz';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$nazwisko = "</a:t>
            </a:r>
            <a:r>
              <a:rPr lang="pl-PL" dirty="0" err="1" smtClean="0">
                <a:solidFill>
                  <a:schemeClr val="bg1"/>
                </a:solidFill>
              </a:rPr>
              <a:t>Ordan</a:t>
            </a:r>
            <a:r>
              <a:rPr lang="pl-PL" dirty="0" smtClean="0">
                <a:solidFill>
                  <a:schemeClr val="bg1"/>
                </a:solidFill>
              </a:rPr>
              <a:t>";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("Nazywam się " . $</a:t>
            </a:r>
            <a:r>
              <a:rPr lang="pl-PL" dirty="0" err="1" smtClean="0">
                <a:solidFill>
                  <a:schemeClr val="bg1"/>
                </a:solidFill>
              </a:rPr>
              <a:t>imie</a:t>
            </a:r>
            <a:r>
              <a:rPr lang="pl-PL" dirty="0" smtClean="0">
                <a:solidFill>
                  <a:schemeClr val="bg1"/>
                </a:solidFill>
              </a:rPr>
              <a:t> . " " . $nazwisko);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&lt;/BODY&gt;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&lt;/HTML&gt;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Ćwiczenie 2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Napisz skrypt, który wypisze obwód i pole prostokąta o zadanych bokach.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Wynik ma być w takiej postaci: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Pole prostokąta o bokach 5 i 7 wynosi:35 a obwód: 24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Rozwiązanie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&lt;HTML&gt;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&lt;HEAD&gt;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&lt;META </a:t>
            </a:r>
            <a:r>
              <a:rPr lang="pl-PL" dirty="0" err="1" smtClean="0">
                <a:solidFill>
                  <a:schemeClr val="bg1"/>
                </a:solidFill>
              </a:rPr>
              <a:t>HTTP-EQUIV="Contenttype"CONTENT="text</a:t>
            </a:r>
            <a:r>
              <a:rPr lang="pl-PL" dirty="0" smtClean="0">
                <a:solidFill>
                  <a:schemeClr val="bg1"/>
                </a:solidFill>
              </a:rPr>
              <a:t>/html;charset=UTF-8"&gt;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&lt;/HEAD&gt;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bokA</a:t>
            </a:r>
            <a:r>
              <a:rPr lang="pl-PL" dirty="0" smtClean="0">
                <a:solidFill>
                  <a:schemeClr val="bg1"/>
                </a:solidFill>
              </a:rPr>
              <a:t> = 5;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bokB</a:t>
            </a:r>
            <a:r>
              <a:rPr lang="pl-PL" dirty="0" smtClean="0">
                <a:solidFill>
                  <a:schemeClr val="bg1"/>
                </a:solidFill>
              </a:rPr>
              <a:t> = 7;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("Pole prostokąta o bokach $</a:t>
            </a:r>
            <a:r>
              <a:rPr lang="pl-PL" dirty="0" err="1" smtClean="0">
                <a:solidFill>
                  <a:schemeClr val="bg1"/>
                </a:solidFill>
              </a:rPr>
              <a:t>bokA</a:t>
            </a:r>
            <a:r>
              <a:rPr lang="pl-PL" dirty="0" smtClean="0">
                <a:solidFill>
                  <a:schemeClr val="bg1"/>
                </a:solidFill>
              </a:rPr>
              <a:t> i $</a:t>
            </a:r>
            <a:r>
              <a:rPr lang="pl-PL" dirty="0" err="1" smtClean="0">
                <a:solidFill>
                  <a:schemeClr val="bg1"/>
                </a:solidFill>
              </a:rPr>
              <a:t>bokB</a:t>
            </a:r>
            <a:r>
              <a:rPr lang="pl-PL" dirty="0" smtClean="0">
                <a:solidFill>
                  <a:schemeClr val="bg1"/>
                </a:solidFill>
              </a:rPr>
              <a:t> wynosi:".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bokA*$bokB</a:t>
            </a:r>
            <a:r>
              <a:rPr lang="pl-PL" dirty="0" smtClean="0">
                <a:solidFill>
                  <a:schemeClr val="bg1"/>
                </a:solidFill>
              </a:rPr>
              <a:t>. " a obwód: " . 2*($</a:t>
            </a:r>
            <a:r>
              <a:rPr lang="pl-PL" dirty="0" err="1" smtClean="0">
                <a:solidFill>
                  <a:schemeClr val="bg1"/>
                </a:solidFill>
              </a:rPr>
              <a:t>bokA+$bokB</a:t>
            </a:r>
            <a:r>
              <a:rPr lang="pl-PL" dirty="0" smtClean="0">
                <a:solidFill>
                  <a:schemeClr val="bg1"/>
                </a:solidFill>
              </a:rPr>
              <a:t>) );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&lt;/BODY&gt;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&lt;/HTML&gt;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Ćwiczenie 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Napisz skrypt, który wyświetli wartość podatku od dochodu 5000 zł w 2001 roku. Użyj stałych do zapamiętania kwoty wolnej od podatku i stawki procentowej. Podatek należy obliczyć w następujący sposób: od dochodu trzeba odjąć kwotę wolną od podatku i następnie wynik pomnożyć przez stawkę procentową.  Kwota wolna od podatku to 436.20 zł, </a:t>
            </a:r>
            <a:r>
              <a:rPr lang="pl-PL" smtClean="0">
                <a:solidFill>
                  <a:schemeClr val="bg1"/>
                </a:solidFill>
              </a:rPr>
              <a:t>a oprocentowanie wynosi 19%.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Rozwiązanie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&lt;HTML&gt;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&lt;HEAD&gt;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&lt;META </a:t>
            </a:r>
            <a:r>
              <a:rPr lang="pl-PL" dirty="0" err="1" smtClean="0">
                <a:solidFill>
                  <a:schemeClr val="bg1"/>
                </a:solidFill>
              </a:rPr>
              <a:t>HTTP-EQUIV="Contenttype"CONTENT="text</a:t>
            </a:r>
            <a:r>
              <a:rPr lang="pl-PL" dirty="0" smtClean="0">
                <a:solidFill>
                  <a:schemeClr val="bg1"/>
                </a:solidFill>
              </a:rPr>
              <a:t>/html;charsetUTF-8"&gt;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&lt;/HEAD&gt;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</a:p>
          <a:p>
            <a:pPr>
              <a:buNone/>
            </a:pPr>
            <a:r>
              <a:rPr lang="pl-PL" dirty="0" err="1" smtClean="0">
                <a:solidFill>
                  <a:schemeClr val="bg1"/>
                </a:solidFill>
              </a:rPr>
              <a:t>define</a:t>
            </a:r>
            <a:r>
              <a:rPr lang="pl-PL" dirty="0" smtClean="0">
                <a:solidFill>
                  <a:schemeClr val="bg1"/>
                </a:solidFill>
              </a:rPr>
              <a:t> ("</a:t>
            </a:r>
            <a:r>
              <a:rPr lang="pl-PL" dirty="0" err="1" smtClean="0">
                <a:solidFill>
                  <a:schemeClr val="bg1"/>
                </a:solidFill>
              </a:rPr>
              <a:t>KWOTA_DO_ODJECIA</a:t>
            </a:r>
            <a:r>
              <a:rPr lang="pl-PL" dirty="0" smtClean="0">
                <a:solidFill>
                  <a:schemeClr val="bg1"/>
                </a:solidFill>
              </a:rPr>
              <a:t>", 436.20);</a:t>
            </a:r>
          </a:p>
          <a:p>
            <a:pPr>
              <a:buNone/>
            </a:pPr>
            <a:r>
              <a:rPr lang="pl-PL" dirty="0" err="1" smtClean="0">
                <a:solidFill>
                  <a:schemeClr val="bg1"/>
                </a:solidFill>
              </a:rPr>
              <a:t>define</a:t>
            </a:r>
            <a:r>
              <a:rPr lang="pl-PL" dirty="0" smtClean="0">
                <a:solidFill>
                  <a:schemeClr val="bg1"/>
                </a:solidFill>
              </a:rPr>
              <a:t> ("</a:t>
            </a:r>
            <a:r>
              <a:rPr lang="pl-PL" dirty="0" err="1" smtClean="0">
                <a:solidFill>
                  <a:schemeClr val="bg1"/>
                </a:solidFill>
              </a:rPr>
              <a:t>STAWKA_PODATKOWA</a:t>
            </a:r>
            <a:r>
              <a:rPr lang="pl-PL" dirty="0" smtClean="0">
                <a:solidFill>
                  <a:schemeClr val="bg1"/>
                </a:solidFill>
              </a:rPr>
              <a:t>", 0.19);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("Podatek od dochodu 5000 PLN w 2001 roku wynosi: ");</a:t>
            </a:r>
          </a:p>
          <a:p>
            <a:pPr>
              <a:buNone/>
            </a:pPr>
            <a:r>
              <a:rPr lang="pl-PL" dirty="0" err="1" smtClean="0">
                <a:solidFill>
                  <a:schemeClr val="bg1"/>
                </a:solidFill>
              </a:rPr>
              <a:t>printf</a:t>
            </a:r>
            <a:r>
              <a:rPr lang="pl-PL" dirty="0" smtClean="0">
                <a:solidFill>
                  <a:schemeClr val="bg1"/>
                </a:solidFill>
              </a:rPr>
              <a:t> ("%0.2f",(5000 - </a:t>
            </a:r>
            <a:r>
              <a:rPr lang="pl-PL" dirty="0" err="1" smtClean="0">
                <a:solidFill>
                  <a:schemeClr val="bg1"/>
                </a:solidFill>
              </a:rPr>
              <a:t>KWOTA_DO_ODJECIA</a:t>
            </a:r>
            <a:r>
              <a:rPr lang="pl-PL" dirty="0" smtClean="0">
                <a:solidFill>
                  <a:schemeClr val="bg1"/>
                </a:solidFill>
              </a:rPr>
              <a:t> )*</a:t>
            </a:r>
            <a:r>
              <a:rPr lang="pl-PL" dirty="0" err="1" smtClean="0">
                <a:solidFill>
                  <a:schemeClr val="bg1"/>
                </a:solidFill>
              </a:rPr>
              <a:t>STAWKA_PODATKOWA</a:t>
            </a:r>
            <a:r>
              <a:rPr lang="pl-PL" dirty="0" smtClean="0">
                <a:solidFill>
                  <a:schemeClr val="bg1"/>
                </a:solidFill>
              </a:rPr>
              <a:t>);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(' PLN');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&lt;/BODY&gt;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&lt;/HTML&gt;</a:t>
            </a:r>
          </a:p>
          <a:p>
            <a:pPr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Ćwiczenie 4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Napisz skrypt, który wypisze Twoje informacje adresowe, używając operatora .= (przypisującego połączenie wyniku z argumentem).  Możesz użyć do tego tylko jednej zmiennej. </a:t>
            </a:r>
            <a:r>
              <a:rPr lang="pl-PL" dirty="0" smtClean="0">
                <a:solidFill>
                  <a:schemeClr val="bg1"/>
                </a:solidFill>
              </a:rPr>
              <a:t>Każde słowo </a:t>
            </a:r>
            <a:r>
              <a:rPr lang="pl-PL" dirty="0" smtClean="0">
                <a:solidFill>
                  <a:schemeClr val="bg1"/>
                </a:solidFill>
              </a:rPr>
              <a:t>musi być wpisane w </a:t>
            </a:r>
            <a:r>
              <a:rPr lang="pl-PL" dirty="0" smtClean="0">
                <a:solidFill>
                  <a:schemeClr val="bg1"/>
                </a:solidFill>
              </a:rPr>
              <a:t>osobnej linii. Wyświetlamy całość jednym poleceniem echo.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Skrypt powinien zwracać wynik: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Grzegorz </a:t>
            </a:r>
            <a:r>
              <a:rPr lang="pl-PL" dirty="0" err="1" smtClean="0">
                <a:solidFill>
                  <a:schemeClr val="bg1"/>
                </a:solidFill>
              </a:rPr>
              <a:t>Ordan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Września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Ulica...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&lt;HTML&gt;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&lt;HEAD&gt;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&lt;META </a:t>
            </a:r>
            <a:r>
              <a:rPr lang="pl-PL" dirty="0" err="1" smtClean="0">
                <a:solidFill>
                  <a:schemeClr val="bg1"/>
                </a:solidFill>
              </a:rPr>
              <a:t>HTTP-EQUIV="ContentType"CONTENT="text</a:t>
            </a:r>
            <a:r>
              <a:rPr lang="pl-PL" dirty="0" smtClean="0">
                <a:solidFill>
                  <a:schemeClr val="bg1"/>
                </a:solidFill>
              </a:rPr>
              <a:t>/html;charset=iso-8859-2"&gt;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&lt;/HEAD&gt;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&lt;BODY&gt;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$tekst = 'Grzegorz';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$tekst .= ' </a:t>
            </a:r>
            <a:r>
              <a:rPr lang="pl-PL" dirty="0" err="1" smtClean="0">
                <a:solidFill>
                  <a:schemeClr val="bg1"/>
                </a:solidFill>
              </a:rPr>
              <a:t>Ordan</a:t>
            </a:r>
            <a:r>
              <a:rPr lang="pl-PL" dirty="0" smtClean="0">
                <a:solidFill>
                  <a:schemeClr val="bg1"/>
                </a:solidFill>
              </a:rPr>
              <a:t>';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$tekst .= '&lt;BR/&gt;';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$tekst .= 'Września';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$tekst .= '&lt;BR/&gt;';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$tekst .= 'Ulica...';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($tekst);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&lt;/BODY&gt;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&lt;/HTML&gt;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Operatory arytmetyczne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+ $b	Dodawanie         Suma $a i $b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– $b	Odejmowanie    Różnica $a i $b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* $b	Mnożenie            Iloczyn $a i $b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/ $b	Dzielenie		Iloraz $a i $b (bez 					reszty)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% $b	Modulo                Reszta z dzielenia $a 					przez $b. 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 przypisania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Podstawowym operatorem przypisania jest symbol ‘=‘. Oczywiście nie oznacza on „jest równe”.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Wyrażenie $b = 5 oznacza, że zmienna $b przyjmuje wartość równą 5. Zmiennej można przypisać także wartość innej zmiennej: 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$b = 5; $a = $b; </a:t>
            </a:r>
          </a:p>
          <a:p>
            <a:pPr lvl="1">
              <a:buNone/>
            </a:pPr>
            <a:r>
              <a:rPr lang="pl-PL" dirty="0" smtClean="0">
                <a:solidFill>
                  <a:schemeClr val="bg1"/>
                </a:solidFill>
              </a:rPr>
              <a:t>Oznacza, że zmienna $a przyjmie wartość 5.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Zmiennym można przypisywać nie tylko konkretne wartości, ale też wartości innych zmiennych. Wartości te można przypisywać kaskadowo, przy czym wartości przypisywane będą od prawej do lewej, np.: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 przypisania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$nazwa = $</a:t>
            </a:r>
            <a:r>
              <a:rPr lang="pl-PL" dirty="0" err="1" smtClean="0">
                <a:solidFill>
                  <a:schemeClr val="bg1"/>
                </a:solidFill>
              </a:rPr>
              <a:t>inna_nazwa</a:t>
            </a:r>
            <a:r>
              <a:rPr lang="pl-PL" dirty="0" smtClean="0">
                <a:solidFill>
                  <a:schemeClr val="bg1"/>
                </a:solidFill>
              </a:rPr>
              <a:t> = $</a:t>
            </a:r>
            <a:r>
              <a:rPr lang="pl-PL" dirty="0" err="1" smtClean="0">
                <a:solidFill>
                  <a:schemeClr val="bg1"/>
                </a:solidFill>
              </a:rPr>
              <a:t>trzecia_nazwa</a:t>
            </a:r>
            <a:r>
              <a:rPr lang="pl-PL" dirty="0" smtClean="0">
                <a:solidFill>
                  <a:schemeClr val="bg1"/>
                </a:solidFill>
              </a:rPr>
              <a:t> = 5; 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W tym wypadku wszystkim zmiennym zostanie przypisana wartość 5. 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Operator przypisania można łączyć z operatorami arytmetycznymi i operatorem łączenia ciągów: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 przypisania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+= 2	Do zmiennej $a dodane zostanie 2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-= 2	Od zmiennej $a odjęte zostanie 2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*= 2	Zmienna $a zostanie pomnożona przez 2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/= 2	Zmienna $a dodane podzielona przez 2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%= 2	Zmienna $a przyjmie wartość reszty z 		dzielenia $a przez 2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.= ” dalszy ciąg”	Do zmiennej $a na końcu 				dodany zostanie ciąg 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				” dalszy ciąg”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Operatory porównania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Operatory porównania są niezbędne do korzystania z instrukcji warunkowych (jeśli coś to zrób coś). Zwracają one wartość TRUE (prawda – 1) lub FALSE (fałsz – 0).</a:t>
            </a:r>
          </a:p>
          <a:p>
            <a:pPr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Operatory porównania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== $b	Równy		Prawda jeśli $a jest równe $b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=== $b	Identyczny	Prawda jeśli $a jest równe $b i 				są tego samego typu.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!= $b	Nie równe	Prawda jeśli $a nie jest równe $b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!== $b      Nie identyczny  Prawda jeśli $a nie jest równe $b 				lub nie są tego samego typu. 				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&lt; $b	Mniejsze	Prawda jeśli $a jest mniejsze niż 				$b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&gt; $b	Większe	Prawda jeśli $a jest większe niż $b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&lt;= $b Mniejsze lub </a:t>
            </a:r>
            <a:r>
              <a:rPr lang="pl-PL" dirty="0" err="1" smtClean="0">
                <a:solidFill>
                  <a:schemeClr val="bg1"/>
                </a:solidFill>
              </a:rPr>
              <a:t>równePrawda</a:t>
            </a:r>
            <a:r>
              <a:rPr lang="pl-PL" dirty="0" smtClean="0">
                <a:solidFill>
                  <a:schemeClr val="bg1"/>
                </a:solidFill>
              </a:rPr>
              <a:t> jeśli $a jest mniejsze lub 				równe $b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$a &gt;= $b Większe lub równe Prawda jeśli $a jest większe lub 				równe $b.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4211960" y="1556792"/>
            <a:ext cx="0" cy="530120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Operator kontroli błędów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Operator kontroli błędów (‚@’) powoduje, że wyrażenie przed którym postawiono ten znak nie spowoduje wyświetlenia się jakiegokolwiek błędu lub ostrzeżenia, np.: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res</a:t>
            </a:r>
            <a:r>
              <a:rPr lang="pl-PL" dirty="0" smtClean="0">
                <a:solidFill>
                  <a:schemeClr val="bg1"/>
                </a:solidFill>
              </a:rPr>
              <a:t> = @</a:t>
            </a:r>
            <a:r>
              <a:rPr lang="pl-PL" dirty="0" err="1" smtClean="0">
                <a:solidFill>
                  <a:schemeClr val="bg1"/>
                </a:solidFill>
              </a:rPr>
              <a:t>mysql_query</a:t>
            </a:r>
            <a:r>
              <a:rPr lang="pl-PL" dirty="0" smtClean="0">
                <a:solidFill>
                  <a:schemeClr val="bg1"/>
                </a:solidFill>
              </a:rPr>
              <a:t> ("</a:t>
            </a:r>
            <a:r>
              <a:rPr lang="pl-PL" dirty="0" err="1" smtClean="0">
                <a:solidFill>
                  <a:schemeClr val="bg1"/>
                </a:solidFill>
              </a:rPr>
              <a:t>select</a:t>
            </a:r>
            <a:r>
              <a:rPr lang="pl-PL" dirty="0" smtClean="0">
                <a:solidFill>
                  <a:schemeClr val="bg1"/>
                </a:solidFill>
              </a:rPr>
              <a:t> nazwa, ….; 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747</Words>
  <Application>Microsoft Office PowerPoint</Application>
  <PresentationFormat>Pokaz na ekranie (4:3)</PresentationFormat>
  <Paragraphs>177</Paragraphs>
  <Slides>26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Motyw pakietu Office</vt:lpstr>
      <vt:lpstr>PHP</vt:lpstr>
      <vt:lpstr>Operatory</vt:lpstr>
      <vt:lpstr>Operatory arytmetyczne</vt:lpstr>
      <vt:lpstr>Operator przypisania</vt:lpstr>
      <vt:lpstr>Operator przypisania</vt:lpstr>
      <vt:lpstr>Operator przypisania</vt:lpstr>
      <vt:lpstr>Operatory porównania</vt:lpstr>
      <vt:lpstr>Operatory porównania</vt:lpstr>
      <vt:lpstr>Operator kontroli błędów</vt:lpstr>
      <vt:lpstr>Operator wywołania</vt:lpstr>
      <vt:lpstr>Operator wywołania</vt:lpstr>
      <vt:lpstr>Inkrementacja i dekrementacja</vt:lpstr>
      <vt:lpstr>Inkrementacja i dekrementacja</vt:lpstr>
      <vt:lpstr>Slajd 14</vt:lpstr>
      <vt:lpstr>Operatory logiczne</vt:lpstr>
      <vt:lpstr>Operator ciągu</vt:lpstr>
      <vt:lpstr>Operator ciągu</vt:lpstr>
      <vt:lpstr>PRINT i PRINTF</vt:lpstr>
      <vt:lpstr>Ćwiczenie</vt:lpstr>
      <vt:lpstr>Rozwiązanie</vt:lpstr>
      <vt:lpstr>Ćwiczenie 2</vt:lpstr>
      <vt:lpstr>Rozwiązanie</vt:lpstr>
      <vt:lpstr>Ćwiczenie 3</vt:lpstr>
      <vt:lpstr>Rozwiązanie</vt:lpstr>
      <vt:lpstr>Ćwiczenie 4</vt:lpstr>
      <vt:lpstr>Slajd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Grzes</dc:creator>
  <cp:lastModifiedBy>Użytkownik systemu Windows</cp:lastModifiedBy>
  <cp:revision>35</cp:revision>
  <dcterms:created xsi:type="dcterms:W3CDTF">2016-01-26T20:46:35Z</dcterms:created>
  <dcterms:modified xsi:type="dcterms:W3CDTF">2020-02-20T10:03:55Z</dcterms:modified>
</cp:coreProperties>
</file>