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863A7-A437-443C-B61F-C10FA76499CE}" type="datetimeFigureOut">
              <a:rPr lang="pl-PL" smtClean="0"/>
              <a:pPr/>
              <a:t>16.11.2020</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FE3C2B-C1CC-4EE0-8675-30E9AF4E4E6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FD9C3FD0-8918-47BB-974D-75F3111A1344}" type="datetimeFigureOut">
              <a:rPr lang="pl-PL" smtClean="0"/>
              <a:pPr/>
              <a:t>16.11.2020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0A62C12-D792-43E4-9355-9A24480BA9F4}"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C3FD0-8918-47BB-974D-75F3111A1344}" type="datetimeFigureOut">
              <a:rPr lang="pl-PL" smtClean="0"/>
              <a:pPr/>
              <a:t>16.11.2020</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62C12-D792-43E4-9355-9A24480BA9F4}"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solidFill>
                  <a:schemeClr val="bg1"/>
                </a:solidFill>
              </a:rPr>
              <a:t>PHP</a:t>
            </a:r>
            <a:endParaRPr lang="pl-PL" dirty="0">
              <a:solidFill>
                <a:schemeClr val="bg1"/>
              </a:solidFill>
            </a:endParaRPr>
          </a:p>
        </p:txBody>
      </p:sp>
      <p:sp>
        <p:nvSpPr>
          <p:cNvPr id="3" name="Podtytuł 2"/>
          <p:cNvSpPr>
            <a:spLocks noGrp="1"/>
          </p:cNvSpPr>
          <p:nvPr>
            <p:ph type="subTitle" idx="1"/>
          </p:nvPr>
        </p:nvSpPr>
        <p:spPr/>
        <p:txBody>
          <a:bodyPr/>
          <a:lstStyle/>
          <a:p>
            <a:r>
              <a:rPr lang="pl-PL" dirty="0" smtClean="0">
                <a:solidFill>
                  <a:schemeClr val="bg1"/>
                </a:solidFill>
              </a:rPr>
              <a:t>Lekcja 3</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Pętla WHILE</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pl-PL" dirty="0" smtClean="0">
                <a:solidFill>
                  <a:schemeClr val="bg1"/>
                </a:solidFill>
              </a:rPr>
              <a:t>	Innym rodzajem pętli jest pętla WHILE. Jest ona wykorzystywana w sytuacjach, kiedy niezbędne jest wykonywanie jakiejś operacji dopóki nie zostanie spełniony warunek.</a:t>
            </a:r>
          </a:p>
          <a:p>
            <a:pPr>
              <a:buNone/>
            </a:pPr>
            <a:endParaRPr lang="pl-PL" dirty="0" smtClean="0">
              <a:solidFill>
                <a:schemeClr val="bg1"/>
              </a:solidFill>
            </a:endParaRPr>
          </a:p>
          <a:p>
            <a:pPr>
              <a:buNone/>
            </a:pPr>
            <a:r>
              <a:rPr lang="pl-PL" dirty="0" err="1" smtClean="0">
                <a:solidFill>
                  <a:schemeClr val="bg1"/>
                </a:solidFill>
              </a:rPr>
              <a:t>while</a:t>
            </a:r>
            <a:r>
              <a:rPr lang="pl-PL" dirty="0" smtClean="0">
                <a:solidFill>
                  <a:schemeClr val="bg1"/>
                </a:solidFill>
              </a:rPr>
              <a:t>( warunek )</a:t>
            </a:r>
          </a:p>
          <a:p>
            <a:pPr>
              <a:buNone/>
            </a:pPr>
            <a:r>
              <a:rPr lang="pl-PL" dirty="0" smtClean="0">
                <a:solidFill>
                  <a:schemeClr val="bg1"/>
                </a:solidFill>
              </a:rPr>
              <a:t>{ ... instrukcje ... }</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Pętla WHILE</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en-US" dirty="0" smtClean="0">
                <a:solidFill>
                  <a:schemeClr val="bg1"/>
                </a:solidFill>
              </a:rPr>
              <a:t>&lt;?</a:t>
            </a:r>
            <a:r>
              <a:rPr lang="en-US" dirty="0" err="1" smtClean="0">
                <a:solidFill>
                  <a:schemeClr val="bg1"/>
                </a:solidFill>
              </a:rPr>
              <a:t>php</a:t>
            </a:r>
            <a:r>
              <a:rPr lang="en-US" dirty="0" smtClean="0">
                <a:solidFill>
                  <a:schemeClr val="bg1"/>
                </a:solidFill>
              </a:rPr>
              <a:t> </a:t>
            </a:r>
            <a:endParaRPr lang="pl-PL" dirty="0" smtClean="0">
              <a:solidFill>
                <a:schemeClr val="bg1"/>
              </a:solidFill>
            </a:endParaRPr>
          </a:p>
          <a:p>
            <a:pPr lvl="1">
              <a:buNone/>
            </a:pPr>
            <a:r>
              <a:rPr lang="en-US" dirty="0" smtClean="0">
                <a:solidFill>
                  <a:schemeClr val="bg1"/>
                </a:solidFill>
              </a:rPr>
              <a:t>$x=1; </a:t>
            </a:r>
            <a:endParaRPr lang="pl-PL" dirty="0" smtClean="0">
              <a:solidFill>
                <a:schemeClr val="bg1"/>
              </a:solidFill>
            </a:endParaRPr>
          </a:p>
          <a:p>
            <a:pPr lvl="1">
              <a:buNone/>
            </a:pPr>
            <a:r>
              <a:rPr lang="en-US" dirty="0" smtClean="0">
                <a:solidFill>
                  <a:schemeClr val="bg1"/>
                </a:solidFill>
              </a:rPr>
              <a:t>while($x &lt;= 10){ </a:t>
            </a:r>
            <a:endParaRPr lang="pl-PL" dirty="0" smtClean="0">
              <a:solidFill>
                <a:schemeClr val="bg1"/>
              </a:solidFill>
            </a:endParaRPr>
          </a:p>
          <a:p>
            <a:pPr lvl="1">
              <a:buNone/>
            </a:pPr>
            <a:r>
              <a:rPr lang="en-US" dirty="0" smtClean="0">
                <a:solidFill>
                  <a:schemeClr val="bg1"/>
                </a:solidFill>
              </a:rPr>
              <a:t>echo $x."&lt;BR</a:t>
            </a:r>
            <a:r>
              <a:rPr lang="pl-PL" dirty="0" smtClean="0">
                <a:solidFill>
                  <a:schemeClr val="bg1"/>
                </a:solidFill>
              </a:rPr>
              <a:t>/</a:t>
            </a:r>
            <a:r>
              <a:rPr lang="en-US" dirty="0" smtClean="0">
                <a:solidFill>
                  <a:schemeClr val="bg1"/>
                </a:solidFill>
              </a:rPr>
              <a:t>&gt;"; </a:t>
            </a:r>
            <a:endParaRPr lang="pl-PL" dirty="0" smtClean="0">
              <a:solidFill>
                <a:schemeClr val="bg1"/>
              </a:solidFill>
            </a:endParaRPr>
          </a:p>
          <a:p>
            <a:pPr lvl="1">
              <a:buNone/>
            </a:pPr>
            <a:r>
              <a:rPr lang="en-US" dirty="0" smtClean="0">
                <a:solidFill>
                  <a:schemeClr val="bg1"/>
                </a:solidFill>
              </a:rPr>
              <a:t>$x++; } </a:t>
            </a:r>
            <a:endParaRPr lang="pl-PL" dirty="0" smtClean="0">
              <a:solidFill>
                <a:schemeClr val="bg1"/>
              </a:solidFill>
            </a:endParaRPr>
          </a:p>
          <a:p>
            <a:pPr>
              <a:buNone/>
            </a:pPr>
            <a:r>
              <a:rPr lang="en-US" dirty="0" smtClean="0">
                <a:solidFill>
                  <a:schemeClr val="bg1"/>
                </a:solidFill>
              </a:rPr>
              <a:t>?&gt;</a:t>
            </a:r>
            <a:endParaRPr lang="pl-PL" dirty="0" smtClean="0">
              <a:solidFill>
                <a:schemeClr val="bg1"/>
              </a:solidFill>
            </a:endParaRPr>
          </a:p>
          <a:p>
            <a:pPr>
              <a:buNone/>
            </a:pPr>
            <a:r>
              <a:rPr lang="pl-PL" dirty="0" smtClean="0">
                <a:solidFill>
                  <a:schemeClr val="bg1"/>
                </a:solidFill>
              </a:rPr>
              <a:t>Pętla wyświetla liczby od 1 do 10 w kolumnie.</a:t>
            </a:r>
          </a:p>
          <a:p>
            <a:pPr>
              <a:buNone/>
            </a:pPr>
            <a:endParaRPr lang="pl-PL" dirty="0" smtClean="0">
              <a:solidFill>
                <a:schemeClr val="bg1"/>
              </a:solidFill>
            </a:endParaRPr>
          </a:p>
          <a:p>
            <a:pPr>
              <a:buNone/>
            </a:pPr>
            <a:endParaRPr lang="pl-PL"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Pętla DO..WHILE</a:t>
            </a:r>
            <a:endParaRPr lang="pl-PL" dirty="0">
              <a:solidFill>
                <a:schemeClr val="bg1"/>
              </a:solidFill>
            </a:endParaRPr>
          </a:p>
        </p:txBody>
      </p:sp>
      <p:sp>
        <p:nvSpPr>
          <p:cNvPr id="3" name="Symbol zastępczy zawartości 2"/>
          <p:cNvSpPr>
            <a:spLocks noGrp="1"/>
          </p:cNvSpPr>
          <p:nvPr>
            <p:ph idx="1"/>
          </p:nvPr>
        </p:nvSpPr>
        <p:spPr/>
        <p:txBody>
          <a:bodyPr>
            <a:normAutofit fontScale="92500" lnSpcReduction="20000"/>
          </a:bodyPr>
          <a:lstStyle/>
          <a:p>
            <a:pPr>
              <a:buNone/>
            </a:pPr>
            <a:r>
              <a:rPr lang="pl-PL" dirty="0" smtClean="0">
                <a:solidFill>
                  <a:schemeClr val="bg1"/>
                </a:solidFill>
              </a:rPr>
              <a:t>	Odmianą pętli </a:t>
            </a:r>
            <a:r>
              <a:rPr lang="pl-PL" dirty="0" err="1" smtClean="0">
                <a:solidFill>
                  <a:schemeClr val="bg1"/>
                </a:solidFill>
              </a:rPr>
              <a:t>while</a:t>
            </a:r>
            <a:r>
              <a:rPr lang="pl-PL" dirty="0" smtClean="0">
                <a:solidFill>
                  <a:schemeClr val="bg1"/>
                </a:solidFill>
              </a:rPr>
              <a:t> jest pętla </a:t>
            </a:r>
            <a:r>
              <a:rPr lang="pl-PL" dirty="0" err="1" smtClean="0">
                <a:solidFill>
                  <a:schemeClr val="bg1"/>
                </a:solidFill>
              </a:rPr>
              <a:t>do…while</a:t>
            </a:r>
            <a:r>
              <a:rPr lang="pl-PL" dirty="0" smtClean="0">
                <a:solidFill>
                  <a:schemeClr val="bg1"/>
                </a:solidFill>
              </a:rPr>
              <a:t>. Od zwykłej pętli </a:t>
            </a:r>
            <a:r>
              <a:rPr lang="pl-PL" dirty="0" err="1" smtClean="0">
                <a:solidFill>
                  <a:schemeClr val="bg1"/>
                </a:solidFill>
              </a:rPr>
              <a:t>while</a:t>
            </a:r>
            <a:r>
              <a:rPr lang="pl-PL" dirty="0" smtClean="0">
                <a:solidFill>
                  <a:schemeClr val="bg1"/>
                </a:solidFill>
              </a:rPr>
              <a:t> różni się ona tym, że polecenia zawarte w pętli będą przynajmniej raz wykonane (w przeciwieństwie do pętli </a:t>
            </a:r>
            <a:r>
              <a:rPr lang="pl-PL" dirty="0" err="1" smtClean="0">
                <a:solidFill>
                  <a:schemeClr val="bg1"/>
                </a:solidFill>
              </a:rPr>
              <a:t>while</a:t>
            </a:r>
            <a:r>
              <a:rPr lang="pl-PL" dirty="0" smtClean="0">
                <a:solidFill>
                  <a:schemeClr val="bg1"/>
                </a:solidFill>
              </a:rPr>
              <a:t>, gdzie w szczególnych przypadkach instrukcje mogą się nie wykonać ani razu)– w przypadku pętli </a:t>
            </a:r>
            <a:r>
              <a:rPr lang="pl-PL" dirty="0" err="1" smtClean="0">
                <a:solidFill>
                  <a:schemeClr val="bg1"/>
                </a:solidFill>
              </a:rPr>
              <a:t>while</a:t>
            </a:r>
            <a:r>
              <a:rPr lang="pl-PL" dirty="0" smtClean="0">
                <a:solidFill>
                  <a:schemeClr val="bg1"/>
                </a:solidFill>
              </a:rPr>
              <a:t> tak być nie musi, to znaczy jeśli za pierwszym razem warunek nie zostanie spełniony to polecenia z pętli nigdy nie zostaną wykonane. W przypadku tej pętli zostano one wykonane przynajmniej ten pierwszy raz.</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Pętla DO..WHILE</a:t>
            </a:r>
            <a:endParaRPr lang="pl-PL" dirty="0"/>
          </a:p>
        </p:txBody>
      </p:sp>
      <p:sp>
        <p:nvSpPr>
          <p:cNvPr id="3" name="Symbol zastępczy zawartości 2"/>
          <p:cNvSpPr>
            <a:spLocks noGrp="1"/>
          </p:cNvSpPr>
          <p:nvPr>
            <p:ph idx="1"/>
          </p:nvPr>
        </p:nvSpPr>
        <p:spPr/>
        <p:txBody>
          <a:bodyPr/>
          <a:lstStyle/>
          <a:p>
            <a:pPr>
              <a:buNone/>
            </a:pPr>
            <a:r>
              <a:rPr lang="pl-PL" dirty="0" smtClean="0">
                <a:solidFill>
                  <a:schemeClr val="bg1"/>
                </a:solidFill>
              </a:rPr>
              <a:t>do </a:t>
            </a:r>
          </a:p>
          <a:p>
            <a:pPr>
              <a:buNone/>
            </a:pPr>
            <a:r>
              <a:rPr lang="pl-PL" dirty="0" smtClean="0">
                <a:solidFill>
                  <a:schemeClr val="bg1"/>
                </a:solidFill>
              </a:rPr>
              <a:t>{ ... instrukcje ... } </a:t>
            </a:r>
          </a:p>
          <a:p>
            <a:pPr>
              <a:buNone/>
            </a:pPr>
            <a:r>
              <a:rPr lang="pl-PL" dirty="0" err="1" smtClean="0">
                <a:solidFill>
                  <a:schemeClr val="bg1"/>
                </a:solidFill>
              </a:rPr>
              <a:t>while</a:t>
            </a:r>
            <a:r>
              <a:rPr lang="pl-PL" dirty="0" smtClean="0">
                <a:solidFill>
                  <a:schemeClr val="bg1"/>
                </a:solidFill>
              </a:rPr>
              <a:t>( warunek );</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Przerywanie wykonania pętli</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pl-PL" dirty="0" smtClean="0">
                <a:solidFill>
                  <a:schemeClr val="bg1"/>
                </a:solidFill>
              </a:rPr>
              <a:t>	Czasem zachodzi potrzeba przerwania danej iteracji (powtórzenia) pętli i przejścia do następnej iteracji. Można do tego użyć instrukcja </a:t>
            </a:r>
            <a:r>
              <a:rPr lang="pl-PL" dirty="0" err="1" smtClean="0">
                <a:solidFill>
                  <a:schemeClr val="bg1"/>
                </a:solidFill>
              </a:rPr>
              <a:t>continue</a:t>
            </a:r>
            <a:r>
              <a:rPr lang="pl-PL" dirty="0" smtClean="0">
                <a:solidFill>
                  <a:schemeClr val="bg1"/>
                </a:solidFill>
              </a:rPr>
              <a:t>. Wystarczy wstawić ją w odpowiednie miejsce wewnątrz pętli. </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Przerywanie wykonania pętli</a:t>
            </a:r>
            <a:endParaRPr lang="pl-PL" dirty="0"/>
          </a:p>
        </p:txBody>
      </p:sp>
      <p:sp>
        <p:nvSpPr>
          <p:cNvPr id="3" name="Symbol zastępczy zawartości 2"/>
          <p:cNvSpPr>
            <a:spLocks noGrp="1"/>
          </p:cNvSpPr>
          <p:nvPr>
            <p:ph idx="1"/>
          </p:nvPr>
        </p:nvSpPr>
        <p:spPr/>
        <p:txBody>
          <a:bodyPr>
            <a:normAutofit lnSpcReduction="10000"/>
          </a:bodyPr>
          <a:lstStyle/>
          <a:p>
            <a:pPr>
              <a:buNone/>
            </a:pPr>
            <a:r>
              <a:rPr lang="en-US" dirty="0" smtClean="0">
                <a:solidFill>
                  <a:schemeClr val="bg1"/>
                </a:solidFill>
              </a:rPr>
              <a:t>&lt;?</a:t>
            </a:r>
            <a:r>
              <a:rPr lang="en-US" dirty="0" err="1" smtClean="0">
                <a:solidFill>
                  <a:schemeClr val="bg1"/>
                </a:solidFill>
              </a:rPr>
              <a:t>php</a:t>
            </a:r>
            <a:r>
              <a:rPr lang="en-US" dirty="0" smtClean="0">
                <a:solidFill>
                  <a:schemeClr val="bg1"/>
                </a:solidFill>
              </a:rPr>
              <a:t> </a:t>
            </a:r>
            <a:endParaRPr lang="pl-PL" dirty="0" smtClean="0">
              <a:solidFill>
                <a:schemeClr val="bg1"/>
              </a:solidFill>
            </a:endParaRPr>
          </a:p>
          <a:p>
            <a:pPr>
              <a:buNone/>
            </a:pPr>
            <a:r>
              <a:rPr lang="en-US" dirty="0" smtClean="0">
                <a:solidFill>
                  <a:schemeClr val="bg1"/>
                </a:solidFill>
              </a:rPr>
              <a:t>for($x = 1; $x&lt;=100; $x++) </a:t>
            </a:r>
            <a:endParaRPr lang="pl-PL" dirty="0" smtClean="0">
              <a:solidFill>
                <a:schemeClr val="bg1"/>
              </a:solidFill>
            </a:endParaRPr>
          </a:p>
          <a:p>
            <a:pPr lvl="1">
              <a:buNone/>
            </a:pPr>
            <a:r>
              <a:rPr lang="en-US" dirty="0" smtClean="0">
                <a:solidFill>
                  <a:schemeClr val="bg1"/>
                </a:solidFill>
              </a:rPr>
              <a:t>{ </a:t>
            </a:r>
            <a:endParaRPr lang="pl-PL" dirty="0" smtClean="0">
              <a:solidFill>
                <a:schemeClr val="bg1"/>
              </a:solidFill>
            </a:endParaRPr>
          </a:p>
          <a:p>
            <a:pPr lvl="2">
              <a:buNone/>
            </a:pPr>
            <a:r>
              <a:rPr lang="en-US" dirty="0" smtClean="0">
                <a:solidFill>
                  <a:schemeClr val="bg1"/>
                </a:solidFill>
              </a:rPr>
              <a:t>if($x % 2 != 0) </a:t>
            </a:r>
            <a:endParaRPr lang="pl-PL" dirty="0" smtClean="0">
              <a:solidFill>
                <a:schemeClr val="bg1"/>
              </a:solidFill>
            </a:endParaRPr>
          </a:p>
          <a:p>
            <a:pPr lvl="2">
              <a:buNone/>
            </a:pPr>
            <a:r>
              <a:rPr lang="en-US" dirty="0" smtClean="0">
                <a:solidFill>
                  <a:schemeClr val="bg1"/>
                </a:solidFill>
              </a:rPr>
              <a:t>continue; </a:t>
            </a:r>
            <a:r>
              <a:rPr lang="pl-PL" dirty="0" smtClean="0">
                <a:solidFill>
                  <a:schemeClr val="bg1"/>
                </a:solidFill>
              </a:rPr>
              <a:t>  //powoduje przerwanie wykonania i przejście 	          do kolejnej iteracji</a:t>
            </a:r>
          </a:p>
          <a:p>
            <a:pPr lvl="2">
              <a:buNone/>
            </a:pPr>
            <a:r>
              <a:rPr lang="en-US" dirty="0" smtClean="0">
                <a:solidFill>
                  <a:schemeClr val="bg1"/>
                </a:solidFill>
              </a:rPr>
              <a:t>echo $x." "; </a:t>
            </a:r>
            <a:endParaRPr lang="pl-PL" dirty="0" smtClean="0">
              <a:solidFill>
                <a:schemeClr val="bg1"/>
              </a:solidFill>
            </a:endParaRPr>
          </a:p>
          <a:p>
            <a:pPr lvl="1">
              <a:buNone/>
            </a:pPr>
            <a:r>
              <a:rPr lang="en-US" dirty="0" smtClean="0">
                <a:solidFill>
                  <a:schemeClr val="bg1"/>
                </a:solidFill>
              </a:rPr>
              <a:t>} </a:t>
            </a:r>
            <a:r>
              <a:rPr lang="pl-PL" dirty="0" smtClean="0">
                <a:solidFill>
                  <a:schemeClr val="bg1"/>
                </a:solidFill>
              </a:rPr>
              <a:t>    //skrypt wyświetla liczby parzyste z zakresu 1 do 100</a:t>
            </a:r>
          </a:p>
          <a:p>
            <a:pPr>
              <a:buNone/>
            </a:pPr>
            <a:r>
              <a:rPr lang="en-US" dirty="0" smtClean="0">
                <a:solidFill>
                  <a:schemeClr val="bg1"/>
                </a:solidFill>
              </a:rPr>
              <a:t>?&gt;</a:t>
            </a:r>
            <a:r>
              <a:rPr lang="pl-PL" dirty="0" smtClean="0">
                <a:solidFill>
                  <a:schemeClr val="bg1"/>
                </a:solidFill>
              </a:rPr>
              <a:t> </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Przerywanie wykonania pętli</a:t>
            </a:r>
            <a:endParaRPr lang="pl-PL" dirty="0"/>
          </a:p>
        </p:txBody>
      </p:sp>
      <p:sp>
        <p:nvSpPr>
          <p:cNvPr id="3" name="Symbol zastępczy zawartości 2"/>
          <p:cNvSpPr>
            <a:spLocks noGrp="1"/>
          </p:cNvSpPr>
          <p:nvPr>
            <p:ph idx="1"/>
          </p:nvPr>
        </p:nvSpPr>
        <p:spPr/>
        <p:txBody>
          <a:bodyPr/>
          <a:lstStyle/>
          <a:p>
            <a:pPr>
              <a:buNone/>
            </a:pPr>
            <a:r>
              <a:rPr lang="pl-PL" dirty="0" smtClean="0">
                <a:solidFill>
                  <a:schemeClr val="bg1"/>
                </a:solidFill>
              </a:rPr>
              <a:t>Inną instrukcją przerywającą pętle jest break. Służy ona do przerwania wykonywania się pętli i jej opuszczenie (przejście do dalszego kodu poza pętlą).</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Przerywanie wykonania pętli</a:t>
            </a:r>
            <a:endParaRPr lang="pl-PL" dirty="0"/>
          </a:p>
        </p:txBody>
      </p:sp>
      <p:sp>
        <p:nvSpPr>
          <p:cNvPr id="3" name="Symbol zastępczy zawartości 2"/>
          <p:cNvSpPr>
            <a:spLocks noGrp="1"/>
          </p:cNvSpPr>
          <p:nvPr>
            <p:ph idx="1"/>
          </p:nvPr>
        </p:nvSpPr>
        <p:spPr/>
        <p:txBody>
          <a:bodyPr>
            <a:normAutofit lnSpcReduction="10000"/>
          </a:bodyPr>
          <a:lstStyle/>
          <a:p>
            <a:pPr>
              <a:buNone/>
            </a:pPr>
            <a:r>
              <a:rPr lang="en-US" dirty="0" smtClean="0">
                <a:solidFill>
                  <a:schemeClr val="bg1"/>
                </a:solidFill>
              </a:rPr>
              <a:t>&lt;?</a:t>
            </a:r>
            <a:r>
              <a:rPr lang="en-US" dirty="0" err="1" smtClean="0">
                <a:solidFill>
                  <a:schemeClr val="bg1"/>
                </a:solidFill>
              </a:rPr>
              <a:t>php</a:t>
            </a:r>
            <a:r>
              <a:rPr lang="en-US" dirty="0" smtClean="0">
                <a:solidFill>
                  <a:schemeClr val="bg1"/>
                </a:solidFill>
              </a:rPr>
              <a:t> </a:t>
            </a:r>
            <a:endParaRPr lang="pl-PL" dirty="0" smtClean="0">
              <a:solidFill>
                <a:schemeClr val="bg1"/>
              </a:solidFill>
            </a:endParaRPr>
          </a:p>
          <a:p>
            <a:pPr>
              <a:buNone/>
            </a:pPr>
            <a:r>
              <a:rPr lang="pl-PL" dirty="0" smtClean="0">
                <a:solidFill>
                  <a:schemeClr val="bg1"/>
                </a:solidFill>
              </a:rPr>
              <a:t>	for($i=1; $i&lt;100; $i++){</a:t>
            </a:r>
          </a:p>
          <a:p>
            <a:pPr>
              <a:buNone/>
            </a:pPr>
            <a:r>
              <a:rPr lang="pl-PL" dirty="0" smtClean="0">
                <a:solidFill>
                  <a:schemeClr val="bg1"/>
                </a:solidFill>
              </a:rPr>
              <a:t>		</a:t>
            </a:r>
            <a:r>
              <a:rPr lang="pl-PL" dirty="0" err="1" smtClean="0">
                <a:solidFill>
                  <a:schemeClr val="bg1"/>
                </a:solidFill>
              </a:rPr>
              <a:t>if</a:t>
            </a:r>
            <a:r>
              <a:rPr lang="pl-PL" dirty="0" smtClean="0">
                <a:solidFill>
                  <a:schemeClr val="bg1"/>
                </a:solidFill>
              </a:rPr>
              <a:t>($i &lt;50)</a:t>
            </a:r>
          </a:p>
          <a:p>
            <a:pPr>
              <a:buNone/>
            </a:pPr>
            <a:r>
              <a:rPr lang="pl-PL" dirty="0" smtClean="0">
                <a:solidFill>
                  <a:schemeClr val="bg1"/>
                </a:solidFill>
              </a:rPr>
              <a:t>			echo $i;</a:t>
            </a:r>
          </a:p>
          <a:p>
            <a:pPr>
              <a:buNone/>
            </a:pPr>
            <a:r>
              <a:rPr lang="pl-PL" dirty="0" smtClean="0">
                <a:solidFill>
                  <a:schemeClr val="bg1"/>
                </a:solidFill>
              </a:rPr>
              <a:t>		</a:t>
            </a:r>
            <a:r>
              <a:rPr lang="pl-PL" dirty="0" err="1" smtClean="0">
                <a:solidFill>
                  <a:schemeClr val="bg1"/>
                </a:solidFill>
              </a:rPr>
              <a:t>else</a:t>
            </a:r>
            <a:endParaRPr lang="pl-PL" dirty="0" smtClean="0">
              <a:solidFill>
                <a:schemeClr val="bg1"/>
              </a:solidFill>
            </a:endParaRPr>
          </a:p>
          <a:p>
            <a:pPr>
              <a:buNone/>
            </a:pPr>
            <a:r>
              <a:rPr lang="pl-PL" dirty="0" smtClean="0">
                <a:solidFill>
                  <a:schemeClr val="bg1"/>
                </a:solidFill>
              </a:rPr>
              <a:t>		</a:t>
            </a:r>
            <a:r>
              <a:rPr lang="pl-PL" smtClean="0">
                <a:solidFill>
                  <a:schemeClr val="bg1"/>
                </a:solidFill>
              </a:rPr>
              <a:t>	break;</a:t>
            </a:r>
            <a:endParaRPr lang="pl-PL" dirty="0" smtClean="0">
              <a:solidFill>
                <a:schemeClr val="bg1"/>
              </a:solidFill>
            </a:endParaRPr>
          </a:p>
          <a:p>
            <a:pPr>
              <a:buNone/>
            </a:pPr>
            <a:r>
              <a:rPr lang="pl-PL" dirty="0" smtClean="0">
                <a:solidFill>
                  <a:schemeClr val="bg1"/>
                </a:solidFill>
              </a:rPr>
              <a:t>}</a:t>
            </a:r>
          </a:p>
          <a:p>
            <a:pPr>
              <a:buNone/>
            </a:pPr>
            <a:r>
              <a:rPr lang="en-US" dirty="0" smtClean="0">
                <a:solidFill>
                  <a:schemeClr val="bg1"/>
                </a:solidFill>
              </a:rPr>
              <a:t>?&gt;</a:t>
            </a:r>
            <a:r>
              <a:rPr lang="pl-PL" dirty="0" smtClean="0">
                <a:solidFill>
                  <a:schemeClr val="bg1"/>
                </a:solidFill>
              </a:rPr>
              <a:t> </a:t>
            </a:r>
          </a:p>
          <a:p>
            <a:endParaRPr lang="pl-P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SWITCH..CASE</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pl-PL" dirty="0" smtClean="0">
                <a:solidFill>
                  <a:schemeClr val="bg1"/>
                </a:solidFill>
              </a:rPr>
              <a:t>	Składnia </a:t>
            </a:r>
            <a:r>
              <a:rPr lang="pl-PL" dirty="0" err="1" smtClean="0">
                <a:solidFill>
                  <a:schemeClr val="bg1"/>
                </a:solidFill>
              </a:rPr>
              <a:t>switch</a:t>
            </a:r>
            <a:r>
              <a:rPr lang="pl-PL" dirty="0" smtClean="0">
                <a:solidFill>
                  <a:schemeClr val="bg1"/>
                </a:solidFill>
              </a:rPr>
              <a:t> jest instrukcją warunkową, ale jedną zmienną można porównać nie z jedną wartością, ale z kilkoma. Niestety nie można konstruować złożonych warunków – możliwe jest tylko proste porównywanie (równoważne instrukcji: </a:t>
            </a:r>
            <a:r>
              <a:rPr lang="pl-PL" dirty="0" err="1" smtClean="0">
                <a:solidFill>
                  <a:schemeClr val="bg1"/>
                </a:solidFill>
              </a:rPr>
              <a:t>if</a:t>
            </a:r>
            <a:r>
              <a:rPr lang="pl-PL" dirty="0" smtClean="0">
                <a:solidFill>
                  <a:schemeClr val="bg1"/>
                </a:solidFill>
              </a:rPr>
              <a:t>($</a:t>
            </a:r>
            <a:r>
              <a:rPr lang="pl-PL" dirty="0" err="1" smtClean="0">
                <a:solidFill>
                  <a:schemeClr val="bg1"/>
                </a:solidFill>
              </a:rPr>
              <a:t>zmienna=="wartość</a:t>
            </a:r>
            <a:r>
              <a:rPr lang="pl-PL" dirty="0" smtClean="0">
                <a:solidFill>
                  <a:schemeClr val="bg1"/>
                </a:solidFill>
              </a:rPr>
              <a:t>") .</a:t>
            </a:r>
            <a:endParaRPr lang="pl-PL"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SWITCH..CASE</a:t>
            </a:r>
            <a:endParaRPr lang="pl-PL" dirty="0"/>
          </a:p>
        </p:txBody>
      </p:sp>
      <p:sp>
        <p:nvSpPr>
          <p:cNvPr id="3" name="Symbol zastępczy zawartości 2"/>
          <p:cNvSpPr>
            <a:spLocks noGrp="1"/>
          </p:cNvSpPr>
          <p:nvPr>
            <p:ph idx="1"/>
          </p:nvPr>
        </p:nvSpPr>
        <p:spPr/>
        <p:txBody>
          <a:bodyPr>
            <a:normAutofit fontScale="77500" lnSpcReduction="20000"/>
          </a:bodyPr>
          <a:lstStyle/>
          <a:p>
            <a:pPr>
              <a:buNone/>
            </a:pPr>
            <a:r>
              <a:rPr lang="pl-PL" dirty="0" smtClean="0">
                <a:solidFill>
                  <a:schemeClr val="bg1"/>
                </a:solidFill>
              </a:rPr>
              <a:t>&lt;?</a:t>
            </a:r>
            <a:r>
              <a:rPr lang="pl-PL" dirty="0" err="1" smtClean="0">
                <a:solidFill>
                  <a:schemeClr val="bg1"/>
                </a:solidFill>
              </a:rPr>
              <a:t>php</a:t>
            </a:r>
            <a:r>
              <a:rPr lang="pl-PL" dirty="0" smtClean="0">
                <a:solidFill>
                  <a:schemeClr val="bg1"/>
                </a:solidFill>
              </a:rPr>
              <a:t> </a:t>
            </a:r>
          </a:p>
          <a:p>
            <a:pPr>
              <a:buNone/>
            </a:pPr>
            <a:r>
              <a:rPr lang="pl-PL" dirty="0" err="1" smtClean="0">
                <a:solidFill>
                  <a:schemeClr val="bg1"/>
                </a:solidFill>
              </a:rPr>
              <a:t>switch</a:t>
            </a:r>
            <a:r>
              <a:rPr lang="pl-PL" dirty="0" smtClean="0">
                <a:solidFill>
                  <a:schemeClr val="bg1"/>
                </a:solidFill>
              </a:rPr>
              <a:t>($zmienna)</a:t>
            </a:r>
          </a:p>
          <a:p>
            <a:pPr>
              <a:buNone/>
            </a:pPr>
            <a:r>
              <a:rPr lang="pl-PL" dirty="0" smtClean="0">
                <a:solidFill>
                  <a:schemeClr val="bg1"/>
                </a:solidFill>
              </a:rPr>
              <a:t>{ </a:t>
            </a:r>
            <a:r>
              <a:rPr lang="pl-PL" dirty="0" err="1" smtClean="0">
                <a:solidFill>
                  <a:schemeClr val="bg1"/>
                </a:solidFill>
              </a:rPr>
              <a:t>case</a:t>
            </a:r>
            <a:r>
              <a:rPr lang="pl-PL" dirty="0" smtClean="0">
                <a:solidFill>
                  <a:schemeClr val="bg1"/>
                </a:solidFill>
              </a:rPr>
              <a:t> 'wartość1': </a:t>
            </a:r>
          </a:p>
          <a:p>
            <a:pPr>
              <a:buNone/>
            </a:pPr>
            <a:r>
              <a:rPr lang="pl-PL" dirty="0" smtClean="0">
                <a:solidFill>
                  <a:schemeClr val="bg1"/>
                </a:solidFill>
              </a:rPr>
              <a:t>... instrukcje ... </a:t>
            </a:r>
          </a:p>
          <a:p>
            <a:pPr>
              <a:buNone/>
            </a:pPr>
            <a:r>
              <a:rPr lang="pl-PL" dirty="0" smtClean="0">
                <a:solidFill>
                  <a:schemeClr val="bg1"/>
                </a:solidFill>
              </a:rPr>
              <a:t>break; </a:t>
            </a:r>
          </a:p>
          <a:p>
            <a:pPr>
              <a:buNone/>
            </a:pPr>
            <a:r>
              <a:rPr lang="pl-PL" dirty="0" err="1" smtClean="0">
                <a:solidFill>
                  <a:schemeClr val="bg1"/>
                </a:solidFill>
              </a:rPr>
              <a:t>case</a:t>
            </a:r>
            <a:r>
              <a:rPr lang="pl-PL" dirty="0" smtClean="0">
                <a:solidFill>
                  <a:schemeClr val="bg1"/>
                </a:solidFill>
              </a:rPr>
              <a:t> 'wartość2':</a:t>
            </a:r>
          </a:p>
          <a:p>
            <a:pPr>
              <a:buNone/>
            </a:pPr>
            <a:r>
              <a:rPr lang="pl-PL" dirty="0" smtClean="0">
                <a:solidFill>
                  <a:schemeClr val="bg1"/>
                </a:solidFill>
              </a:rPr>
              <a:t> ... instrukcje ... </a:t>
            </a:r>
          </a:p>
          <a:p>
            <a:pPr>
              <a:buNone/>
            </a:pPr>
            <a:r>
              <a:rPr lang="pl-PL" dirty="0" smtClean="0">
                <a:solidFill>
                  <a:schemeClr val="bg1"/>
                </a:solidFill>
              </a:rPr>
              <a:t>break; </a:t>
            </a:r>
          </a:p>
          <a:p>
            <a:pPr>
              <a:buNone/>
            </a:pPr>
            <a:r>
              <a:rPr lang="pl-PL" dirty="0" err="1" smtClean="0">
                <a:solidFill>
                  <a:schemeClr val="bg1"/>
                </a:solidFill>
              </a:rPr>
              <a:t>default</a:t>
            </a:r>
            <a:r>
              <a:rPr lang="pl-PL" dirty="0" smtClean="0">
                <a:solidFill>
                  <a:schemeClr val="bg1"/>
                </a:solidFill>
              </a:rPr>
              <a:t>: </a:t>
            </a:r>
          </a:p>
          <a:p>
            <a:pPr>
              <a:buNone/>
            </a:pPr>
            <a:r>
              <a:rPr lang="pl-PL" dirty="0" smtClean="0">
                <a:solidFill>
                  <a:schemeClr val="bg1"/>
                </a:solidFill>
              </a:rPr>
              <a:t>... instrukcje ... } </a:t>
            </a:r>
          </a:p>
          <a:p>
            <a:pPr>
              <a:buNone/>
            </a:pPr>
            <a:r>
              <a:rPr lang="pl-PL" dirty="0" smtClean="0">
                <a:solidFill>
                  <a:schemeClr val="bg1"/>
                </a:solidFill>
              </a:rPr>
              <a:t>?&gt;</a:t>
            </a:r>
            <a:endParaRPr lang="pl-PL"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Instrukcje warunkowe</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pl-PL" dirty="0" smtClean="0">
                <a:solidFill>
                  <a:schemeClr val="bg1"/>
                </a:solidFill>
              </a:rPr>
              <a:t>Instrukcje warunkowe są podstawą każdego języka programowania. Używa się ich do wykonania pewnej instrukcji (lub bloku instrukcji), ale tylko wtedy, gdy zostanie spełniony określony warunek (lub cały zestaw warunków).</a:t>
            </a:r>
          </a:p>
          <a:p>
            <a:pPr>
              <a:buNone/>
            </a:pPr>
            <a:r>
              <a:rPr lang="pl-PL" dirty="0" smtClean="0">
                <a:solidFill>
                  <a:schemeClr val="bg1"/>
                </a:solidFill>
              </a:rPr>
              <a:t>	Za spełniony warunek uznawana jest wartość większa od zera.</a:t>
            </a:r>
            <a:endParaRPr lang="pl-PL"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solidFill>
                  <a:schemeClr val="bg1"/>
                </a:solidFill>
              </a:rPr>
              <a:t>SWITCH..CASE</a:t>
            </a:r>
            <a:endParaRPr lang="pl-PL"/>
          </a:p>
        </p:txBody>
      </p:sp>
      <p:sp>
        <p:nvSpPr>
          <p:cNvPr id="3" name="Symbol zastępczy zawartości 2"/>
          <p:cNvSpPr>
            <a:spLocks noGrp="1"/>
          </p:cNvSpPr>
          <p:nvPr>
            <p:ph idx="1"/>
          </p:nvPr>
        </p:nvSpPr>
        <p:spPr/>
        <p:txBody>
          <a:bodyPr>
            <a:normAutofit fontScale="92500" lnSpcReduction="10000"/>
          </a:bodyPr>
          <a:lstStyle/>
          <a:p>
            <a:pPr>
              <a:buNone/>
            </a:pPr>
            <a:r>
              <a:rPr lang="pl-PL" dirty="0" smtClean="0">
                <a:solidFill>
                  <a:schemeClr val="bg1"/>
                </a:solidFill>
              </a:rPr>
              <a:t>	Instrukcje zawarte po identyfikatorze „</a:t>
            </a:r>
            <a:r>
              <a:rPr lang="pl-PL" dirty="0" err="1" smtClean="0">
                <a:solidFill>
                  <a:schemeClr val="bg1"/>
                </a:solidFill>
              </a:rPr>
              <a:t>default</a:t>
            </a:r>
            <a:r>
              <a:rPr lang="pl-PL" dirty="0" smtClean="0">
                <a:solidFill>
                  <a:schemeClr val="bg1"/>
                </a:solidFill>
              </a:rPr>
              <a:t>” wykonywane są jeśli zmienna $</a:t>
            </a:r>
            <a:r>
              <a:rPr lang="pl-PL" dirty="0" err="1" smtClean="0">
                <a:solidFill>
                  <a:schemeClr val="bg1"/>
                </a:solidFill>
              </a:rPr>
              <a:t>zmienna</a:t>
            </a:r>
            <a:r>
              <a:rPr lang="pl-PL" dirty="0" smtClean="0">
                <a:solidFill>
                  <a:schemeClr val="bg1"/>
                </a:solidFill>
              </a:rPr>
              <a:t> nie przyjęła wartości „wartość1” i „wartość2” (dla tego przykładu). Instrukcje są przetwarzane linia po linii. </a:t>
            </a:r>
            <a:r>
              <a:rPr lang="pl-PL" dirty="0" err="1" smtClean="0">
                <a:solidFill>
                  <a:schemeClr val="bg1"/>
                </a:solidFill>
              </a:rPr>
              <a:t>Parser</a:t>
            </a:r>
            <a:r>
              <a:rPr lang="pl-PL" dirty="0" smtClean="0">
                <a:solidFill>
                  <a:schemeClr val="bg1"/>
                </a:solidFill>
              </a:rPr>
              <a:t> przechodzi do pierwszej linii „</a:t>
            </a:r>
            <a:r>
              <a:rPr lang="pl-PL" dirty="0" err="1" smtClean="0">
                <a:solidFill>
                  <a:schemeClr val="bg1"/>
                </a:solidFill>
              </a:rPr>
              <a:t>case</a:t>
            </a:r>
            <a:r>
              <a:rPr lang="pl-PL" dirty="0" smtClean="0">
                <a:solidFill>
                  <a:schemeClr val="bg1"/>
                </a:solidFill>
              </a:rPr>
              <a:t>” pasującej do zmiennej. Następnie przetwarzane są wszystkie linie wewnątrz nawiasów klamrowych aż do napotkania instrukcji break – nawet jeśli po drodze znajdują się instrukcje „</a:t>
            </a:r>
            <a:r>
              <a:rPr lang="pl-PL" dirty="0" err="1" smtClean="0">
                <a:solidFill>
                  <a:schemeClr val="bg1"/>
                </a:solidFill>
              </a:rPr>
              <a:t>case</a:t>
            </a:r>
            <a:r>
              <a:rPr lang="pl-PL" dirty="0" smtClean="0">
                <a:solidFill>
                  <a:schemeClr val="bg1"/>
                </a:solidFill>
              </a:rPr>
              <a:t>”.</a:t>
            </a:r>
            <a:endParaRPr lang="pl-PL"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Instrukcje warunkowe</a:t>
            </a:r>
            <a:endParaRPr lang="pl-PL" dirty="0"/>
          </a:p>
        </p:txBody>
      </p:sp>
      <p:sp>
        <p:nvSpPr>
          <p:cNvPr id="3" name="Symbol zastępczy zawartości 2"/>
          <p:cNvSpPr>
            <a:spLocks noGrp="1"/>
          </p:cNvSpPr>
          <p:nvPr>
            <p:ph idx="1"/>
          </p:nvPr>
        </p:nvSpPr>
        <p:spPr/>
        <p:txBody>
          <a:bodyPr/>
          <a:lstStyle/>
          <a:p>
            <a:pPr>
              <a:buNone/>
            </a:pPr>
            <a:r>
              <a:rPr lang="pl-PL" dirty="0" smtClean="0">
                <a:solidFill>
                  <a:schemeClr val="bg1"/>
                </a:solidFill>
              </a:rPr>
              <a:t>Jeśli chcemy, aby po sprawdzeniu warunku wykonane zostało nie jedno, ale kilka poleceń, to te polecenia trzeba ująć w nawiasy klamrowe. Bez tego warunkiem objęta by była tylko jedna instrukcja po instrukcji </a:t>
            </a:r>
            <a:r>
              <a:rPr lang="pl-PL" i="1" dirty="0" err="1" smtClean="0">
                <a:solidFill>
                  <a:schemeClr val="bg1"/>
                </a:solidFill>
              </a:rPr>
              <a:t>if</a:t>
            </a:r>
            <a:r>
              <a:rPr lang="pl-PL" dirty="0" smtClean="0">
                <a:solidFill>
                  <a:schemeClr val="bg1"/>
                </a:solidFill>
              </a:rPr>
              <a:t>.</a:t>
            </a:r>
            <a:endParaRPr lang="pl-PL"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Instrukcje warunkowe</a:t>
            </a:r>
            <a:endParaRPr lang="pl-PL" dirty="0"/>
          </a:p>
        </p:txBody>
      </p:sp>
      <p:sp>
        <p:nvSpPr>
          <p:cNvPr id="3" name="Symbol zastępczy zawartości 2"/>
          <p:cNvSpPr>
            <a:spLocks noGrp="1"/>
          </p:cNvSpPr>
          <p:nvPr>
            <p:ph idx="1"/>
          </p:nvPr>
        </p:nvSpPr>
        <p:spPr>
          <a:xfrm>
            <a:off x="179512" y="1600200"/>
            <a:ext cx="8784976" cy="4525963"/>
          </a:xfrm>
        </p:spPr>
        <p:txBody>
          <a:bodyPr>
            <a:normAutofit fontScale="92500" lnSpcReduction="20000"/>
          </a:bodyPr>
          <a:lstStyle/>
          <a:p>
            <a:pPr>
              <a:buNone/>
            </a:pPr>
            <a:r>
              <a:rPr lang="pl-PL" dirty="0" smtClean="0">
                <a:solidFill>
                  <a:schemeClr val="bg1"/>
                </a:solidFill>
              </a:rPr>
              <a:t>&lt;?</a:t>
            </a:r>
            <a:r>
              <a:rPr lang="pl-PL" dirty="0" err="1" smtClean="0">
                <a:solidFill>
                  <a:schemeClr val="bg1"/>
                </a:solidFill>
              </a:rPr>
              <a:t>php</a:t>
            </a:r>
            <a:r>
              <a:rPr lang="pl-PL" dirty="0" smtClean="0">
                <a:solidFill>
                  <a:schemeClr val="bg1"/>
                </a:solidFill>
              </a:rPr>
              <a:t> </a:t>
            </a:r>
          </a:p>
          <a:p>
            <a:pPr>
              <a:buNone/>
            </a:pPr>
            <a:r>
              <a:rPr lang="pl-PL" dirty="0" err="1" smtClean="0">
                <a:solidFill>
                  <a:schemeClr val="bg1"/>
                </a:solidFill>
              </a:rPr>
              <a:t>if</a:t>
            </a:r>
            <a:r>
              <a:rPr lang="pl-PL" dirty="0" smtClean="0">
                <a:solidFill>
                  <a:schemeClr val="bg1"/>
                </a:solidFill>
              </a:rPr>
              <a:t>(warunek) </a:t>
            </a:r>
          </a:p>
          <a:p>
            <a:pPr>
              <a:buNone/>
            </a:pPr>
            <a:r>
              <a:rPr lang="pl-PL" dirty="0" smtClean="0">
                <a:solidFill>
                  <a:schemeClr val="bg1"/>
                </a:solidFill>
              </a:rPr>
              <a:t>	instrukcja wykonana gdy warunek będzie spełniony</a:t>
            </a:r>
          </a:p>
          <a:p>
            <a:pPr>
              <a:buNone/>
            </a:pPr>
            <a:r>
              <a:rPr lang="pl-PL" dirty="0" err="1" smtClean="0">
                <a:solidFill>
                  <a:schemeClr val="bg1"/>
                </a:solidFill>
              </a:rPr>
              <a:t>elseif</a:t>
            </a:r>
            <a:r>
              <a:rPr lang="pl-PL" dirty="0" smtClean="0">
                <a:solidFill>
                  <a:schemeClr val="bg1"/>
                </a:solidFill>
              </a:rPr>
              <a:t> (inny warunek) </a:t>
            </a:r>
          </a:p>
          <a:p>
            <a:pPr>
              <a:buNone/>
            </a:pPr>
            <a:r>
              <a:rPr lang="pl-PL" dirty="0" smtClean="0">
                <a:solidFill>
                  <a:schemeClr val="bg1"/>
                </a:solidFill>
              </a:rPr>
              <a:t>	instrukcja wykonana gdy inny warunek będzie spełniony</a:t>
            </a:r>
          </a:p>
          <a:p>
            <a:pPr>
              <a:buNone/>
            </a:pPr>
            <a:r>
              <a:rPr lang="pl-PL" dirty="0" err="1" smtClean="0">
                <a:solidFill>
                  <a:schemeClr val="bg1"/>
                </a:solidFill>
              </a:rPr>
              <a:t>else</a:t>
            </a:r>
            <a:r>
              <a:rPr lang="pl-PL" dirty="0" smtClean="0">
                <a:solidFill>
                  <a:schemeClr val="bg1"/>
                </a:solidFill>
              </a:rPr>
              <a:t> </a:t>
            </a:r>
          </a:p>
          <a:p>
            <a:pPr>
              <a:buNone/>
            </a:pPr>
            <a:r>
              <a:rPr lang="pl-PL" dirty="0" smtClean="0">
                <a:solidFill>
                  <a:schemeClr val="bg1"/>
                </a:solidFill>
              </a:rPr>
              <a:t>	instrukcja wykonywana jeśli nie zostanie spełniony żaden z warunków </a:t>
            </a:r>
          </a:p>
          <a:p>
            <a:pPr>
              <a:buNone/>
            </a:pPr>
            <a:r>
              <a:rPr lang="pl-PL" dirty="0" smtClean="0">
                <a:solidFill>
                  <a:schemeClr val="bg1"/>
                </a:solidFill>
              </a:rPr>
              <a:t>?&gt;</a:t>
            </a:r>
            <a:endParaRPr lang="pl-PL"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Instrukcje warunkowe</a:t>
            </a:r>
            <a:endParaRPr lang="pl-PL" dirty="0"/>
          </a:p>
        </p:txBody>
      </p:sp>
      <p:sp>
        <p:nvSpPr>
          <p:cNvPr id="3" name="Symbol zastępczy zawartości 2"/>
          <p:cNvSpPr>
            <a:spLocks noGrp="1"/>
          </p:cNvSpPr>
          <p:nvPr>
            <p:ph idx="1"/>
          </p:nvPr>
        </p:nvSpPr>
        <p:spPr>
          <a:xfrm>
            <a:off x="457200" y="1600200"/>
            <a:ext cx="8229600" cy="5069160"/>
          </a:xfrm>
        </p:spPr>
        <p:txBody>
          <a:bodyPr>
            <a:normAutofit fontScale="77500" lnSpcReduction="20000"/>
          </a:bodyPr>
          <a:lstStyle/>
          <a:p>
            <a:pPr>
              <a:buNone/>
            </a:pPr>
            <a:r>
              <a:rPr lang="pl-PL" dirty="0" smtClean="0">
                <a:solidFill>
                  <a:schemeClr val="bg1"/>
                </a:solidFill>
              </a:rPr>
              <a:t>&lt;?</a:t>
            </a:r>
            <a:r>
              <a:rPr lang="pl-PL" dirty="0" err="1" smtClean="0">
                <a:solidFill>
                  <a:schemeClr val="bg1"/>
                </a:solidFill>
              </a:rPr>
              <a:t>php</a:t>
            </a:r>
            <a:endParaRPr lang="pl-PL" dirty="0" smtClean="0">
              <a:solidFill>
                <a:schemeClr val="bg1"/>
              </a:solidFill>
            </a:endParaRPr>
          </a:p>
          <a:p>
            <a:pPr>
              <a:buNone/>
            </a:pPr>
            <a:r>
              <a:rPr lang="pl-PL" dirty="0" smtClean="0">
                <a:solidFill>
                  <a:schemeClr val="bg1"/>
                </a:solidFill>
              </a:rPr>
              <a:t>   $a = 0;</a:t>
            </a:r>
          </a:p>
          <a:p>
            <a:pPr>
              <a:buNone/>
            </a:pPr>
            <a:r>
              <a:rPr lang="pl-PL" dirty="0" smtClean="0">
                <a:solidFill>
                  <a:schemeClr val="bg1"/>
                </a:solidFill>
              </a:rPr>
              <a:t>   $b = 5;</a:t>
            </a:r>
          </a:p>
          <a:p>
            <a:pPr>
              <a:buNone/>
            </a:pPr>
            <a:r>
              <a:rPr lang="pl-PL" dirty="0" smtClean="0">
                <a:solidFill>
                  <a:schemeClr val="bg1"/>
                </a:solidFill>
              </a:rPr>
              <a:t>   $c = 6;</a:t>
            </a:r>
          </a:p>
          <a:p>
            <a:pPr>
              <a:buNone/>
            </a:pPr>
            <a:r>
              <a:rPr lang="pl-PL" dirty="0" smtClean="0">
                <a:solidFill>
                  <a:schemeClr val="bg1"/>
                </a:solidFill>
              </a:rPr>
              <a:t>   </a:t>
            </a:r>
            <a:r>
              <a:rPr lang="pl-PL" dirty="0" err="1" smtClean="0">
                <a:solidFill>
                  <a:schemeClr val="bg1"/>
                </a:solidFill>
              </a:rPr>
              <a:t>if</a:t>
            </a:r>
            <a:r>
              <a:rPr lang="pl-PL" dirty="0" smtClean="0">
                <a:solidFill>
                  <a:schemeClr val="bg1"/>
                </a:solidFill>
              </a:rPr>
              <a:t>($a &gt; $b &amp;&amp;$a &gt; $c)</a:t>
            </a:r>
          </a:p>
          <a:p>
            <a:pPr>
              <a:buNone/>
            </a:pPr>
            <a:r>
              <a:rPr lang="pl-PL" dirty="0" smtClean="0">
                <a:solidFill>
                  <a:schemeClr val="bg1"/>
                </a:solidFill>
              </a:rPr>
              <a:t>      echo "$a jest większe od $b i $c";</a:t>
            </a:r>
          </a:p>
          <a:p>
            <a:pPr>
              <a:buNone/>
            </a:pPr>
            <a:r>
              <a:rPr lang="pl-PL" dirty="0" smtClean="0">
                <a:solidFill>
                  <a:schemeClr val="bg1"/>
                </a:solidFill>
              </a:rPr>
              <a:t>   </a:t>
            </a:r>
            <a:r>
              <a:rPr lang="pl-PL" dirty="0" err="1" smtClean="0">
                <a:solidFill>
                  <a:schemeClr val="bg1"/>
                </a:solidFill>
              </a:rPr>
              <a:t>elseif</a:t>
            </a:r>
            <a:r>
              <a:rPr lang="pl-PL" dirty="0" smtClean="0">
                <a:solidFill>
                  <a:schemeClr val="bg1"/>
                </a:solidFill>
              </a:rPr>
              <a:t> ($b &gt; $a &amp;&amp; $b &gt; $c)</a:t>
            </a:r>
          </a:p>
          <a:p>
            <a:pPr>
              <a:buNone/>
            </a:pPr>
            <a:r>
              <a:rPr lang="pl-PL" dirty="0" smtClean="0">
                <a:solidFill>
                  <a:schemeClr val="bg1"/>
                </a:solidFill>
              </a:rPr>
              <a:t>      echo "$b jest większe od $a i $c";</a:t>
            </a:r>
          </a:p>
          <a:p>
            <a:pPr>
              <a:buNone/>
            </a:pPr>
            <a:r>
              <a:rPr lang="pl-PL" dirty="0" smtClean="0">
                <a:solidFill>
                  <a:schemeClr val="bg1"/>
                </a:solidFill>
              </a:rPr>
              <a:t>   </a:t>
            </a:r>
            <a:r>
              <a:rPr lang="pl-PL" dirty="0" err="1" smtClean="0">
                <a:solidFill>
                  <a:schemeClr val="bg1"/>
                </a:solidFill>
              </a:rPr>
              <a:t>else</a:t>
            </a:r>
            <a:endParaRPr lang="pl-PL" dirty="0" smtClean="0">
              <a:solidFill>
                <a:schemeClr val="bg1"/>
              </a:solidFill>
            </a:endParaRPr>
          </a:p>
          <a:p>
            <a:pPr>
              <a:buNone/>
            </a:pPr>
            <a:r>
              <a:rPr lang="pl-PL" dirty="0" smtClean="0">
                <a:solidFill>
                  <a:schemeClr val="bg1"/>
                </a:solidFill>
              </a:rPr>
              <a:t>      echo "$c jest większe od $a i $b";</a:t>
            </a:r>
          </a:p>
          <a:p>
            <a:pPr>
              <a:buNone/>
            </a:pPr>
            <a:r>
              <a:rPr lang="pl-PL" dirty="0" smtClean="0">
                <a:solidFill>
                  <a:schemeClr val="bg1"/>
                </a:solidFill>
              </a:rPr>
              <a:t>   </a:t>
            </a:r>
            <a:r>
              <a:rPr lang="pl-PL" dirty="0" err="1" smtClean="0">
                <a:solidFill>
                  <a:schemeClr val="bg1"/>
                </a:solidFill>
              </a:rPr>
              <a:t>if</a:t>
            </a:r>
            <a:r>
              <a:rPr lang="pl-PL" dirty="0" smtClean="0">
                <a:solidFill>
                  <a:schemeClr val="bg1"/>
                </a:solidFill>
              </a:rPr>
              <a:t>($a)  </a:t>
            </a:r>
            <a:r>
              <a:rPr lang="pl-PL" dirty="0" smtClean="0">
                <a:solidFill>
                  <a:srgbClr val="FF0000"/>
                </a:solidFill>
              </a:rPr>
              <a:t>// sprawdza czy wartość $a jest różna od zera</a:t>
            </a:r>
          </a:p>
          <a:p>
            <a:pPr>
              <a:buNone/>
            </a:pPr>
            <a:r>
              <a:rPr lang="pl-PL" dirty="0" smtClean="0">
                <a:solidFill>
                  <a:schemeClr val="bg1"/>
                </a:solidFill>
              </a:rPr>
              <a:t>      echo "Zmienna $a ma wartość różną od zera";</a:t>
            </a:r>
          </a:p>
          <a:p>
            <a:pPr>
              <a:buNone/>
            </a:pPr>
            <a:r>
              <a:rPr lang="pl-PL" dirty="0" smtClean="0">
                <a:solidFill>
                  <a:schemeClr val="bg1"/>
                </a:solidFill>
              </a:rPr>
              <a:t>?&gt;</a:t>
            </a:r>
            <a:endParaRPr lang="pl-PL"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solidFill>
                  <a:schemeClr val="bg1"/>
                </a:solidFill>
              </a:rPr>
              <a:t>Zagnieżdżanie instrukcji warunkowych</a:t>
            </a:r>
            <a:endParaRPr lang="pl-PL" dirty="0">
              <a:solidFill>
                <a:schemeClr val="bg1"/>
              </a:solidFill>
            </a:endParaRPr>
          </a:p>
        </p:txBody>
      </p:sp>
      <p:sp>
        <p:nvSpPr>
          <p:cNvPr id="3" name="Symbol zastępczy zawartości 2"/>
          <p:cNvSpPr>
            <a:spLocks noGrp="1"/>
          </p:cNvSpPr>
          <p:nvPr>
            <p:ph idx="1"/>
          </p:nvPr>
        </p:nvSpPr>
        <p:spPr/>
        <p:txBody>
          <a:bodyPr>
            <a:normAutofit fontScale="85000" lnSpcReduction="20000"/>
          </a:bodyPr>
          <a:lstStyle/>
          <a:p>
            <a:pPr>
              <a:buNone/>
            </a:pPr>
            <a:r>
              <a:rPr lang="pl-PL" dirty="0" smtClean="0">
                <a:solidFill>
                  <a:schemeClr val="bg1"/>
                </a:solidFill>
              </a:rPr>
              <a:t>&lt;?</a:t>
            </a:r>
            <a:r>
              <a:rPr lang="pl-PL" dirty="0" err="1" smtClean="0">
                <a:solidFill>
                  <a:schemeClr val="bg1"/>
                </a:solidFill>
              </a:rPr>
              <a:t>php</a:t>
            </a:r>
            <a:r>
              <a:rPr lang="pl-PL" dirty="0" smtClean="0">
                <a:solidFill>
                  <a:schemeClr val="bg1"/>
                </a:solidFill>
              </a:rPr>
              <a:t> </a:t>
            </a:r>
          </a:p>
          <a:p>
            <a:pPr>
              <a:buNone/>
            </a:pPr>
            <a:r>
              <a:rPr lang="pl-PL" dirty="0" smtClean="0">
                <a:solidFill>
                  <a:schemeClr val="bg1"/>
                </a:solidFill>
              </a:rPr>
              <a:t>$a = 6; </a:t>
            </a:r>
          </a:p>
          <a:p>
            <a:pPr>
              <a:buNone/>
            </a:pPr>
            <a:r>
              <a:rPr lang="pl-PL" dirty="0" smtClean="0">
                <a:solidFill>
                  <a:schemeClr val="bg1"/>
                </a:solidFill>
              </a:rPr>
              <a:t>$b = 5; </a:t>
            </a:r>
          </a:p>
          <a:p>
            <a:pPr>
              <a:buNone/>
            </a:pPr>
            <a:r>
              <a:rPr lang="pl-PL" dirty="0" smtClean="0">
                <a:solidFill>
                  <a:schemeClr val="bg1"/>
                </a:solidFill>
              </a:rPr>
              <a:t>$c = 1; </a:t>
            </a:r>
          </a:p>
          <a:p>
            <a:pPr>
              <a:buNone/>
            </a:pPr>
            <a:r>
              <a:rPr lang="pl-PL" dirty="0" err="1" smtClean="0">
                <a:solidFill>
                  <a:schemeClr val="bg1"/>
                </a:solidFill>
              </a:rPr>
              <a:t>if</a:t>
            </a:r>
            <a:r>
              <a:rPr lang="pl-PL" dirty="0" smtClean="0">
                <a:solidFill>
                  <a:schemeClr val="bg1"/>
                </a:solidFill>
              </a:rPr>
              <a:t>($a &gt; $b){ </a:t>
            </a:r>
          </a:p>
          <a:p>
            <a:pPr>
              <a:buNone/>
            </a:pPr>
            <a:r>
              <a:rPr lang="pl-PL" dirty="0" smtClean="0">
                <a:solidFill>
                  <a:schemeClr val="bg1"/>
                </a:solidFill>
              </a:rPr>
              <a:t>echo "$a jest większe od $b"; </a:t>
            </a:r>
          </a:p>
          <a:p>
            <a:pPr>
              <a:buNone/>
            </a:pPr>
            <a:r>
              <a:rPr lang="pl-PL" dirty="0" smtClean="0">
                <a:solidFill>
                  <a:schemeClr val="bg1"/>
                </a:solidFill>
              </a:rPr>
              <a:t>	</a:t>
            </a:r>
            <a:r>
              <a:rPr lang="pl-PL" dirty="0" err="1" smtClean="0">
                <a:solidFill>
                  <a:schemeClr val="bg1"/>
                </a:solidFill>
              </a:rPr>
              <a:t>if</a:t>
            </a:r>
            <a:r>
              <a:rPr lang="pl-PL" dirty="0" smtClean="0">
                <a:solidFill>
                  <a:schemeClr val="bg1"/>
                </a:solidFill>
              </a:rPr>
              <a:t>($a &gt; $c) echo " i od $c"; </a:t>
            </a:r>
          </a:p>
          <a:p>
            <a:pPr>
              <a:buNone/>
            </a:pPr>
            <a:r>
              <a:rPr lang="pl-PL" dirty="0" smtClean="0">
                <a:solidFill>
                  <a:schemeClr val="bg1"/>
                </a:solidFill>
              </a:rPr>
              <a:t>/* Powinien zostać wyświetlony napis "6 jest większe od 5 i od 1„*/</a:t>
            </a:r>
          </a:p>
          <a:p>
            <a:pPr>
              <a:buNone/>
            </a:pPr>
            <a:r>
              <a:rPr lang="pl-PL" dirty="0" smtClean="0">
                <a:solidFill>
                  <a:schemeClr val="bg1"/>
                </a:solidFill>
              </a:rPr>
              <a:t> } </a:t>
            </a:r>
          </a:p>
          <a:p>
            <a:pPr>
              <a:buNone/>
            </a:pPr>
            <a:r>
              <a:rPr lang="pl-PL" dirty="0" smtClean="0">
                <a:solidFill>
                  <a:schemeClr val="bg1"/>
                </a:solidFill>
              </a:rPr>
              <a:t>?&gt;</a:t>
            </a:r>
            <a:endParaRPr lang="pl-PL"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solidFill>
                  <a:schemeClr val="bg1"/>
                </a:solidFill>
              </a:rPr>
              <a:t>Zagnieżdżanie instrukcji warunkowych</a:t>
            </a:r>
            <a:endParaRPr lang="pl-PL" dirty="0"/>
          </a:p>
        </p:txBody>
      </p:sp>
      <p:sp>
        <p:nvSpPr>
          <p:cNvPr id="3" name="Symbol zastępczy zawartości 2"/>
          <p:cNvSpPr>
            <a:spLocks noGrp="1"/>
          </p:cNvSpPr>
          <p:nvPr>
            <p:ph idx="1"/>
          </p:nvPr>
        </p:nvSpPr>
        <p:spPr/>
        <p:txBody>
          <a:bodyPr>
            <a:normAutofit fontScale="70000" lnSpcReduction="20000"/>
          </a:bodyPr>
          <a:lstStyle/>
          <a:p>
            <a:pPr>
              <a:buNone/>
            </a:pPr>
            <a:r>
              <a:rPr lang="pl-PL" dirty="0" smtClean="0">
                <a:solidFill>
                  <a:schemeClr val="bg1"/>
                </a:solidFill>
              </a:rPr>
              <a:t>	Możliwe jest korzystanie z warunków bardziej złożonych niż pojedyncze porównanie zmiennych – do łączenia warunków niezbędne jest wykorzystanie operatorów logicznych. Operator logiczny OR (lub) ma większy priorytet niż operator AND (i), więc aby sprawdzić jakiś warunek gdzie konieczna jest inna kolejność, niezbędne jest użycie nawiasów grupujących </a:t>
            </a:r>
            <a:r>
              <a:rPr lang="pl-PL" dirty="0" err="1" smtClean="0">
                <a:solidFill>
                  <a:schemeClr val="bg1"/>
                </a:solidFill>
              </a:rPr>
              <a:t>warunki,np</a:t>
            </a:r>
            <a:r>
              <a:rPr lang="pl-PL" dirty="0" smtClean="0">
                <a:solidFill>
                  <a:schemeClr val="bg1"/>
                </a:solidFill>
              </a:rPr>
              <a:t>. chcemy aby jakaś instrukcja była wykonana jeśli zmienna $a jest większa od $b lub $c, i zmienna $d była równa $e. </a:t>
            </a:r>
          </a:p>
          <a:p>
            <a:pPr>
              <a:buNone/>
            </a:pPr>
            <a:r>
              <a:rPr lang="pl-PL" dirty="0" smtClean="0">
                <a:solidFill>
                  <a:schemeClr val="bg1"/>
                </a:solidFill>
              </a:rPr>
              <a:t>Jeśli chcielibyśmy zapisać to bez żadnych nawiasów: $a &gt; $b || $a &gt; $c &amp;&amp; $d == $e to efekt byłby zupełnie inny od zamierzonego: instrukcja była by wykonana jeśli $a było by większe od $b, lub jeśli $a było by większe od $a i $d było by równe $e. </a:t>
            </a:r>
          </a:p>
          <a:p>
            <a:pPr>
              <a:buNone/>
            </a:pPr>
            <a:r>
              <a:rPr lang="pl-PL" dirty="0" smtClean="0">
                <a:solidFill>
                  <a:schemeClr val="bg1"/>
                </a:solidFill>
              </a:rPr>
              <a:t>Poprawna konstrukcja to ($a &gt; $b || $a &gt; $c) &amp;&amp; </a:t>
            </a:r>
            <a:r>
              <a:rPr lang="pl-PL" dirty="0" smtClean="0">
                <a:solidFill>
                  <a:schemeClr val="bg1"/>
                </a:solidFill>
              </a:rPr>
              <a:t>($</a:t>
            </a:r>
            <a:r>
              <a:rPr lang="pl-PL" dirty="0" smtClean="0">
                <a:solidFill>
                  <a:schemeClr val="bg1"/>
                </a:solidFill>
              </a:rPr>
              <a:t>d == $</a:t>
            </a:r>
            <a:r>
              <a:rPr lang="pl-PL" dirty="0" smtClean="0">
                <a:solidFill>
                  <a:schemeClr val="bg1"/>
                </a:solidFill>
              </a:rPr>
              <a:t>e).</a:t>
            </a:r>
            <a:endParaRPr lang="pl-PL"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Pętla FOR</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pl-PL" dirty="0" smtClean="0">
                <a:solidFill>
                  <a:schemeClr val="bg1"/>
                </a:solidFill>
              </a:rPr>
              <a:t>	Czasami zachodzi potrzeba wykonania jakiejś czynności określoną ilość razy. Można wykonać taką czynność automatycznie używając pętli for. Ogólny zapis wygląda tak:</a:t>
            </a:r>
          </a:p>
          <a:p>
            <a:pPr>
              <a:buNone/>
            </a:pPr>
            <a:endParaRPr lang="pl-PL" dirty="0" smtClean="0">
              <a:solidFill>
                <a:schemeClr val="bg1"/>
              </a:solidFill>
            </a:endParaRPr>
          </a:p>
          <a:p>
            <a:pPr>
              <a:buNone/>
            </a:pPr>
            <a:r>
              <a:rPr lang="pl-PL" dirty="0" smtClean="0">
                <a:solidFill>
                  <a:schemeClr val="bg1"/>
                </a:solidFill>
              </a:rPr>
              <a:t>for( inicjalizacja zmiennych ; sprawdzenie warunku ; modyfikacja zmiennych) </a:t>
            </a:r>
          </a:p>
          <a:p>
            <a:pPr>
              <a:buNone/>
            </a:pPr>
            <a:r>
              <a:rPr lang="pl-PL" dirty="0" smtClean="0">
                <a:solidFill>
                  <a:schemeClr val="bg1"/>
                </a:solidFill>
              </a:rPr>
              <a:t>{ blok wyrażeń }</a:t>
            </a:r>
            <a:endParaRPr lang="pl-PL"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solidFill>
                  <a:schemeClr val="bg1"/>
                </a:solidFill>
              </a:rPr>
              <a:t>Pętla FOR</a:t>
            </a:r>
            <a:endParaRPr lang="pl-PL" dirty="0">
              <a:solidFill>
                <a:schemeClr val="bg1"/>
              </a:solidFill>
            </a:endParaRPr>
          </a:p>
        </p:txBody>
      </p:sp>
      <p:sp>
        <p:nvSpPr>
          <p:cNvPr id="3" name="Symbol zastępczy zawartości 2"/>
          <p:cNvSpPr>
            <a:spLocks noGrp="1"/>
          </p:cNvSpPr>
          <p:nvPr>
            <p:ph idx="1"/>
          </p:nvPr>
        </p:nvSpPr>
        <p:spPr/>
        <p:txBody>
          <a:bodyPr/>
          <a:lstStyle/>
          <a:p>
            <a:pPr>
              <a:buNone/>
            </a:pPr>
            <a:r>
              <a:rPr lang="pl-PL" dirty="0" smtClean="0">
                <a:solidFill>
                  <a:schemeClr val="bg1"/>
                </a:solidFill>
              </a:rPr>
              <a:t>&lt;?</a:t>
            </a:r>
            <a:r>
              <a:rPr lang="pl-PL" dirty="0" err="1" smtClean="0">
                <a:solidFill>
                  <a:schemeClr val="bg1"/>
                </a:solidFill>
              </a:rPr>
              <a:t>php</a:t>
            </a:r>
            <a:r>
              <a:rPr lang="pl-PL" dirty="0" smtClean="0">
                <a:solidFill>
                  <a:schemeClr val="bg1"/>
                </a:solidFill>
              </a:rPr>
              <a:t> </a:t>
            </a:r>
          </a:p>
          <a:p>
            <a:pPr>
              <a:buNone/>
            </a:pPr>
            <a:r>
              <a:rPr lang="pl-PL" dirty="0" smtClean="0">
                <a:solidFill>
                  <a:schemeClr val="bg1"/>
                </a:solidFill>
              </a:rPr>
              <a:t>for( $x = 1; $x &lt;= 10; $x++ )</a:t>
            </a:r>
          </a:p>
          <a:p>
            <a:pPr>
              <a:buNone/>
            </a:pPr>
            <a:r>
              <a:rPr lang="pl-PL" dirty="0" smtClean="0">
                <a:solidFill>
                  <a:schemeClr val="bg1"/>
                </a:solidFill>
              </a:rPr>
              <a:t>	echo $x."&lt;</a:t>
            </a:r>
            <a:r>
              <a:rPr lang="pl-PL" dirty="0" err="1" smtClean="0">
                <a:solidFill>
                  <a:schemeClr val="bg1"/>
                </a:solidFill>
              </a:rPr>
              <a:t>br</a:t>
            </a:r>
            <a:r>
              <a:rPr lang="pl-PL" dirty="0" smtClean="0">
                <a:solidFill>
                  <a:schemeClr val="bg1"/>
                </a:solidFill>
              </a:rPr>
              <a:t>/&gt;"; </a:t>
            </a:r>
          </a:p>
          <a:p>
            <a:pPr>
              <a:buNone/>
            </a:pPr>
            <a:r>
              <a:rPr lang="pl-PL" dirty="0" smtClean="0">
                <a:solidFill>
                  <a:schemeClr val="bg1"/>
                </a:solidFill>
              </a:rPr>
              <a:t>?&gt;</a:t>
            </a:r>
          </a:p>
          <a:p>
            <a:pPr>
              <a:buNone/>
            </a:pPr>
            <a:endParaRPr lang="pl-PL" dirty="0" smtClean="0">
              <a:solidFill>
                <a:schemeClr val="bg1"/>
              </a:solidFill>
            </a:endParaRPr>
          </a:p>
          <a:p>
            <a:pPr>
              <a:buNone/>
            </a:pPr>
            <a:r>
              <a:rPr lang="pl-PL" dirty="0" smtClean="0">
                <a:solidFill>
                  <a:schemeClr val="bg1"/>
                </a:solidFill>
              </a:rPr>
              <a:t>Pętla wyświetla liczby od 1 do 10 w kolumnie.</a:t>
            </a:r>
            <a:endParaRPr lang="pl-PL"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430</Words>
  <Application>Microsoft Office PowerPoint</Application>
  <PresentationFormat>Pokaz na ekranie (4:3)</PresentationFormat>
  <Paragraphs>114</Paragraphs>
  <Slides>20</Slides>
  <Notes>0</Notes>
  <HiddenSlides>0</HiddenSlides>
  <MMClips>0</MMClips>
  <ScaleCrop>false</ScaleCrop>
  <HeadingPairs>
    <vt:vector size="4" baseType="variant">
      <vt:variant>
        <vt:lpstr>Motyw</vt:lpstr>
      </vt:variant>
      <vt:variant>
        <vt:i4>1</vt:i4>
      </vt:variant>
      <vt:variant>
        <vt:lpstr>Tytuły slajdów</vt:lpstr>
      </vt:variant>
      <vt:variant>
        <vt:i4>20</vt:i4>
      </vt:variant>
    </vt:vector>
  </HeadingPairs>
  <TitlesOfParts>
    <vt:vector size="21" baseType="lpstr">
      <vt:lpstr>Motyw pakietu Office</vt:lpstr>
      <vt:lpstr>PHP</vt:lpstr>
      <vt:lpstr>Instrukcje warunkowe</vt:lpstr>
      <vt:lpstr>Instrukcje warunkowe</vt:lpstr>
      <vt:lpstr>Instrukcje warunkowe</vt:lpstr>
      <vt:lpstr>Instrukcje warunkowe</vt:lpstr>
      <vt:lpstr>Zagnieżdżanie instrukcji warunkowych</vt:lpstr>
      <vt:lpstr>Zagnieżdżanie instrukcji warunkowych</vt:lpstr>
      <vt:lpstr>Pętla FOR</vt:lpstr>
      <vt:lpstr>Pętla FOR</vt:lpstr>
      <vt:lpstr>Pętla WHILE</vt:lpstr>
      <vt:lpstr>Pętla WHILE</vt:lpstr>
      <vt:lpstr>Pętla DO..WHILE</vt:lpstr>
      <vt:lpstr>Pętla DO..WHILE</vt:lpstr>
      <vt:lpstr>Przerywanie wykonania pętli</vt:lpstr>
      <vt:lpstr>Przerywanie wykonania pętli</vt:lpstr>
      <vt:lpstr>Przerywanie wykonania pętli</vt:lpstr>
      <vt:lpstr>Przerywanie wykonania pętli</vt:lpstr>
      <vt:lpstr>SWITCH..CASE</vt:lpstr>
      <vt:lpstr>SWITCH..CASE</vt:lpstr>
      <vt:lpstr>SWITCH..CASE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Grzes</dc:creator>
  <cp:lastModifiedBy>Użytkownik systemu Windows</cp:lastModifiedBy>
  <cp:revision>41</cp:revision>
  <dcterms:created xsi:type="dcterms:W3CDTF">2016-01-26T20:46:35Z</dcterms:created>
  <dcterms:modified xsi:type="dcterms:W3CDTF">2020-11-16T07:54:56Z</dcterms:modified>
</cp:coreProperties>
</file>