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1" r:id="rId12"/>
    <p:sldId id="274" r:id="rId13"/>
    <p:sldId id="263" r:id="rId14"/>
    <p:sldId id="273" r:id="rId15"/>
    <p:sldId id="264" r:id="rId16"/>
    <p:sldId id="272" r:id="rId17"/>
    <p:sldId id="269" r:id="rId18"/>
    <p:sldId id="271" r:id="rId19"/>
    <p:sldId id="270" r:id="rId20"/>
    <p:sldId id="276" r:id="rId21"/>
    <p:sldId id="275" r:id="rId22"/>
    <p:sldId id="278" r:id="rId23"/>
    <p:sldId id="277" r:id="rId24"/>
    <p:sldId id="279" r:id="rId25"/>
    <p:sldId id="305" r:id="rId26"/>
    <p:sldId id="280" r:id="rId27"/>
    <p:sldId id="281" r:id="rId28"/>
    <p:sldId id="312" r:id="rId29"/>
    <p:sldId id="282" r:id="rId30"/>
    <p:sldId id="283" r:id="rId31"/>
    <p:sldId id="285" r:id="rId32"/>
    <p:sldId id="284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6" r:id="rId42"/>
    <p:sldId id="295" r:id="rId43"/>
    <p:sldId id="297" r:id="rId44"/>
    <p:sldId id="298" r:id="rId45"/>
    <p:sldId id="299" r:id="rId46"/>
    <p:sldId id="291" r:id="rId47"/>
    <p:sldId id="300" r:id="rId48"/>
    <p:sldId id="302" r:id="rId49"/>
    <p:sldId id="303" r:id="rId50"/>
    <p:sldId id="304" r:id="rId51"/>
    <p:sldId id="301" r:id="rId52"/>
    <p:sldId id="306" r:id="rId53"/>
    <p:sldId id="307" r:id="rId54"/>
    <p:sldId id="309" r:id="rId55"/>
    <p:sldId id="308" r:id="rId56"/>
    <p:sldId id="310" r:id="rId57"/>
    <p:sldId id="31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30-Apr-16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localhost/proyectoAJAX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XMLHttpReques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l-encode-decode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upse.edu.ec/facsistel" TargetMode="External"/><Relationship Id="rId2" Type="http://schemas.openxmlformats.org/officeDocument/2006/relationships/hyperlink" Target="http://upse.edu.e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pse.edu.ec/?estudiante=Gracia" TargetMode="External"/><Relationship Id="rId4" Type="http://schemas.openxmlformats.org/officeDocument/2006/relationships/hyperlink" Target="http://upse.edu.ec/?estudiante=CoyoteMix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upse.edu.ec/facsistel" TargetMode="External"/><Relationship Id="rId2" Type="http://schemas.openxmlformats.org/officeDocument/2006/relationships/hyperlink" Target="http://upse.edu.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pse.edu.ec/?estudiante=Gracia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jemplode.com/21-xml/525-ejemplo_de_menu_de_comidas_en_xml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upse.edu.ec:8888/test.php" TargetMode="External"/><Relationship Id="rId2" Type="http://schemas.openxmlformats.org/officeDocument/2006/relationships/hyperlink" Target="http://upse.edu.e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.upse.edu.ec:8888/test.php" TargetMode="External"/><Relationship Id="rId4" Type="http://schemas.openxmlformats.org/officeDocument/2006/relationships/hyperlink" Target="http://upse.edu.ec/test.php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upse.edu.ec:8888/test.php" TargetMode="External"/><Relationship Id="rId2" Type="http://schemas.openxmlformats.org/officeDocument/2006/relationships/hyperlink" Target="http://upse.edu.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.upse.edu.ec:8888/test.php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AJAX</a:t>
            </a:r>
            <a:endParaRPr lang="es-41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06220"/>
          </a:xfrm>
        </p:spPr>
        <p:txBody>
          <a:bodyPr>
            <a:normAutofit/>
          </a:bodyPr>
          <a:lstStyle/>
          <a:p>
            <a:r>
              <a:rPr lang="es-419" dirty="0" smtClean="0"/>
              <a:t>Ivan Sanchez V.</a:t>
            </a:r>
          </a:p>
          <a:p>
            <a:r>
              <a:rPr lang="es-419" dirty="0" smtClean="0"/>
              <a:t>Programación Web</a:t>
            </a:r>
          </a:p>
          <a:p>
            <a:r>
              <a:rPr lang="es-419" dirty="0" smtClean="0"/>
              <a:t>Curso de Actualización 2016 – Universidad Estatal de la Península de Santa Elena (UPSE)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4452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4 Pasos de AJAX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336800"/>
            <a:ext cx="10554574" cy="45212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419" dirty="0" smtClean="0"/>
              <a:t>Crear un XMLHTTP </a:t>
            </a:r>
            <a:r>
              <a:rPr lang="es-419" dirty="0" err="1" smtClean="0"/>
              <a:t>Request</a:t>
            </a:r>
            <a:r>
              <a:rPr lang="es-419" dirty="0" smtClean="0"/>
              <a:t> </a:t>
            </a:r>
            <a:r>
              <a:rPr lang="es-419" dirty="0" err="1" smtClean="0"/>
              <a:t>Object</a:t>
            </a:r>
            <a:r>
              <a:rPr lang="es-419" dirty="0" smtClean="0"/>
              <a:t>: El navegador esta listo para enviar un </a:t>
            </a:r>
            <a:r>
              <a:rPr lang="es-419" dirty="0" err="1" smtClean="0"/>
              <a:t>request</a:t>
            </a:r>
            <a:r>
              <a:rPr lang="es-419" dirty="0" smtClean="0"/>
              <a:t> y prepara </a:t>
            </a:r>
            <a:r>
              <a:rPr lang="es-419" dirty="0" err="1" smtClean="0"/>
              <a:t>metodos</a:t>
            </a:r>
            <a:r>
              <a:rPr lang="es-419" dirty="0" smtClean="0"/>
              <a:t> apropiados para la comunicación (no nos preocupamos de eso nosotros).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La función de Callback: Es el código que queremos correr cuando el servidor envía una respuesta. </a:t>
            </a:r>
            <a:r>
              <a:rPr lang="es-419" dirty="0" err="1" smtClean="0"/>
              <a:t>Ej</a:t>
            </a:r>
            <a:r>
              <a:rPr lang="es-419" dirty="0" smtClean="0"/>
              <a:t>: En el caso de google </a:t>
            </a:r>
            <a:r>
              <a:rPr lang="es-419" dirty="0" err="1" smtClean="0"/>
              <a:t>maps</a:t>
            </a:r>
            <a:r>
              <a:rPr lang="es-419" dirty="0" smtClean="0"/>
              <a:t>, la función de Callback es la que actualiza la pantalla una vez que el servidor envía la nueva información del mapa.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Abrir un </a:t>
            </a:r>
            <a:r>
              <a:rPr lang="es-419" dirty="0" err="1" smtClean="0"/>
              <a:t>request</a:t>
            </a:r>
            <a:r>
              <a:rPr lang="es-419" dirty="0" smtClean="0"/>
              <a:t>: aquí le damos al navegador 2 cosas: El método que usara el navegador para enviar la información (</a:t>
            </a:r>
            <a:r>
              <a:rPr lang="es-419" dirty="0" err="1" smtClean="0"/>
              <a:t>get</a:t>
            </a:r>
            <a:r>
              <a:rPr lang="es-419" dirty="0" smtClean="0"/>
              <a:t> o post) y la </a:t>
            </a:r>
            <a:r>
              <a:rPr lang="es-419" dirty="0" err="1" smtClean="0"/>
              <a:t>url</a:t>
            </a:r>
            <a:r>
              <a:rPr lang="es-419" dirty="0" smtClean="0"/>
              <a:t> a la cual debemos enviar el </a:t>
            </a:r>
            <a:r>
              <a:rPr lang="es-419" dirty="0" err="1" smtClean="0"/>
              <a:t>request</a:t>
            </a:r>
            <a:r>
              <a:rPr lang="es-419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Enviar el </a:t>
            </a:r>
            <a:r>
              <a:rPr lang="es-419" dirty="0" err="1" smtClean="0"/>
              <a:t>Request</a:t>
            </a:r>
            <a:r>
              <a:rPr lang="es-419" dirty="0" smtClean="0"/>
              <a:t>.</a:t>
            </a:r>
          </a:p>
          <a:p>
            <a:pPr marL="0" indent="0">
              <a:buNone/>
            </a:pPr>
            <a:r>
              <a:rPr lang="es-419" dirty="0" smtClean="0"/>
              <a:t>Los primeros 3 pasos dan al navegador la información necesaria para establecer la comunicación y enviar el </a:t>
            </a:r>
            <a:r>
              <a:rPr lang="es-419" dirty="0" err="1" smtClean="0"/>
              <a:t>request</a:t>
            </a:r>
            <a:r>
              <a:rPr lang="es-419" dirty="0" smtClean="0"/>
              <a:t>. El </a:t>
            </a:r>
            <a:r>
              <a:rPr lang="es-419" dirty="0" err="1" smtClean="0"/>
              <a:t>utlimo</a:t>
            </a:r>
            <a:r>
              <a:rPr lang="es-419" dirty="0" smtClean="0"/>
              <a:t> paso ejecuta.</a:t>
            </a:r>
          </a:p>
          <a:p>
            <a:pPr>
              <a:buFont typeface="+mj-lt"/>
              <a:buAutoNum type="arabicPeriod"/>
            </a:pPr>
            <a:endParaRPr lang="es-419" dirty="0" smtClean="0"/>
          </a:p>
          <a:p>
            <a:endParaRPr lang="es-419" dirty="0" smtClean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8337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Que significa AJAX?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Angular JS </a:t>
            </a:r>
            <a:r>
              <a:rPr lang="es-419" dirty="0" err="1" smtClean="0"/>
              <a:t>Asynchronous</a:t>
            </a:r>
            <a:r>
              <a:rPr lang="es-419" dirty="0" smtClean="0"/>
              <a:t> XML</a:t>
            </a:r>
          </a:p>
          <a:p>
            <a:pPr>
              <a:buFont typeface="+mj-lt"/>
              <a:buAutoNum type="arabicPeriod"/>
            </a:pPr>
            <a:r>
              <a:rPr lang="es-419" dirty="0" err="1" smtClean="0"/>
              <a:t>Asynchronous</a:t>
            </a:r>
            <a:r>
              <a:rPr lang="es-419" dirty="0" smtClean="0"/>
              <a:t> JavaScript and XML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Amazon Java XML</a:t>
            </a:r>
          </a:p>
          <a:p>
            <a:pPr>
              <a:buFont typeface="+mj-lt"/>
              <a:buAutoNum type="arabicPeriod"/>
            </a:pP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219976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Que significa AJAX?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Angular JS </a:t>
            </a:r>
            <a:r>
              <a:rPr lang="es-419" dirty="0" err="1" smtClean="0"/>
              <a:t>Asynchronous</a:t>
            </a:r>
            <a:r>
              <a:rPr lang="es-419" dirty="0" smtClean="0"/>
              <a:t> XML</a:t>
            </a:r>
          </a:p>
          <a:p>
            <a:pPr>
              <a:buFont typeface="+mj-lt"/>
              <a:buAutoNum type="arabicPeriod"/>
            </a:pPr>
            <a:r>
              <a:rPr lang="es-419" b="1" dirty="0" err="1" smtClean="0">
                <a:solidFill>
                  <a:srgbClr val="00B050"/>
                </a:solidFill>
              </a:rPr>
              <a:t>Asynchronous</a:t>
            </a:r>
            <a:r>
              <a:rPr lang="es-419" b="1" dirty="0" smtClean="0">
                <a:solidFill>
                  <a:srgbClr val="00B050"/>
                </a:solidFill>
              </a:rPr>
              <a:t> JavaScript and XML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Amazon Java XML</a:t>
            </a:r>
          </a:p>
          <a:p>
            <a:pPr>
              <a:buFont typeface="+mj-lt"/>
              <a:buAutoNum type="arabicPeriod"/>
            </a:pP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3862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Requiere AJAX una respuesta del servidor?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Verdadero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57821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Requiere AJAX una respuesta del servidor?</a:t>
            </a:r>
          </a:p>
          <a:p>
            <a:pPr>
              <a:buFont typeface="+mj-lt"/>
              <a:buAutoNum type="arabicPeriod"/>
            </a:pPr>
            <a:r>
              <a:rPr lang="es-419" b="1" dirty="0" smtClean="0">
                <a:solidFill>
                  <a:srgbClr val="00B050"/>
                </a:solidFill>
              </a:rPr>
              <a:t>Verdadero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230295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Cuando AJAX hace un </a:t>
            </a:r>
            <a:r>
              <a:rPr lang="es-419" dirty="0" err="1" smtClean="0"/>
              <a:t>request</a:t>
            </a:r>
            <a:r>
              <a:rPr lang="es-419" dirty="0" smtClean="0"/>
              <a:t>, recibe del servidor un…</a:t>
            </a:r>
          </a:p>
          <a:p>
            <a:pPr>
              <a:buFont typeface="+mj-lt"/>
              <a:buAutoNum type="arabicPeriod"/>
            </a:pPr>
            <a:r>
              <a:rPr lang="es-419" dirty="0" err="1" smtClean="0"/>
              <a:t>Form</a:t>
            </a:r>
            <a:endParaRPr lang="es-419" dirty="0" smtClean="0"/>
          </a:p>
          <a:p>
            <a:pPr>
              <a:buFont typeface="+mj-lt"/>
              <a:buAutoNum type="arabicPeriod"/>
            </a:pPr>
            <a:r>
              <a:rPr lang="es-419" dirty="0" smtClean="0"/>
              <a:t>Response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Error</a:t>
            </a:r>
          </a:p>
          <a:p>
            <a:pPr>
              <a:buFont typeface="+mj-lt"/>
              <a:buAutoNum type="arabicPeriod"/>
            </a:pPr>
            <a:r>
              <a:rPr lang="es-419" dirty="0" err="1" smtClean="0"/>
              <a:t>Payload</a:t>
            </a:r>
            <a:endParaRPr lang="es-419" dirty="0" smtClean="0"/>
          </a:p>
          <a:p>
            <a:pPr>
              <a:buFont typeface="+mj-lt"/>
              <a:buAutoNum type="arabicPeriod"/>
            </a:pPr>
            <a:r>
              <a:rPr lang="es-419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4667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Cuando AJAX hace un </a:t>
            </a:r>
            <a:r>
              <a:rPr lang="es-419" dirty="0" err="1" smtClean="0"/>
              <a:t>request</a:t>
            </a:r>
            <a:r>
              <a:rPr lang="es-419" dirty="0" smtClean="0"/>
              <a:t>, recibe del servidor un…</a:t>
            </a:r>
          </a:p>
          <a:p>
            <a:pPr>
              <a:buFont typeface="+mj-lt"/>
              <a:buAutoNum type="arabicPeriod"/>
            </a:pPr>
            <a:r>
              <a:rPr lang="es-419" dirty="0" err="1" smtClean="0"/>
              <a:t>Form</a:t>
            </a:r>
            <a:endParaRPr lang="es-419" dirty="0" smtClean="0"/>
          </a:p>
          <a:p>
            <a:pPr>
              <a:buFont typeface="+mj-lt"/>
              <a:buAutoNum type="arabicPeriod"/>
            </a:pPr>
            <a:r>
              <a:rPr lang="es-419" b="1" dirty="0" smtClean="0">
                <a:solidFill>
                  <a:srgbClr val="00B050"/>
                </a:solidFill>
              </a:rPr>
              <a:t>Response</a:t>
            </a:r>
          </a:p>
          <a:p>
            <a:pPr>
              <a:buFont typeface="+mj-lt"/>
              <a:buAutoNum type="arabicPeriod"/>
            </a:pPr>
            <a:r>
              <a:rPr lang="es-419" dirty="0" smtClean="0"/>
              <a:t>Error</a:t>
            </a:r>
          </a:p>
          <a:p>
            <a:pPr>
              <a:buFont typeface="+mj-lt"/>
              <a:buAutoNum type="arabicPeriod"/>
            </a:pPr>
            <a:r>
              <a:rPr lang="es-419" dirty="0" err="1" smtClean="0"/>
              <a:t>Payload</a:t>
            </a:r>
            <a:endParaRPr lang="es-419" dirty="0" smtClean="0"/>
          </a:p>
          <a:p>
            <a:pPr>
              <a:buFont typeface="+mj-lt"/>
              <a:buAutoNum type="arabicPeriod"/>
            </a:pPr>
            <a:r>
              <a:rPr lang="es-419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43683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es una característica de los </a:t>
            </a:r>
            <a:r>
              <a:rPr lang="es-419" dirty="0" err="1" smtClean="0"/>
              <a:t>request</a:t>
            </a:r>
            <a:r>
              <a:rPr lang="es-419" dirty="0" smtClean="0"/>
              <a:t> </a:t>
            </a:r>
            <a:r>
              <a:rPr lang="es-419" dirty="0" err="1" smtClean="0"/>
              <a:t>Asincronos</a:t>
            </a:r>
            <a:r>
              <a:rPr lang="es-419" dirty="0" smtClean="0"/>
              <a:t> de AJAX?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El código de JavaScript debe esperar la respuesta del servidor para continuar.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SI mandas </a:t>
            </a:r>
            <a:r>
              <a:rPr lang="es-419" dirty="0" err="1" smtClean="0"/>
              <a:t>multiples</a:t>
            </a:r>
            <a:r>
              <a:rPr lang="es-419" dirty="0" smtClean="0"/>
              <a:t> </a:t>
            </a:r>
            <a:r>
              <a:rPr lang="es-419" dirty="0" err="1" smtClean="0"/>
              <a:t>request</a:t>
            </a:r>
            <a:r>
              <a:rPr lang="es-419" dirty="0" smtClean="0"/>
              <a:t> de AJAX, el servidor envía las respuestas en el mismo orden en que fueron enviadas por el cliente.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El navegador no puede ejecutar ninguna tarea mientras se espera la respuesta del servidor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Las funciones de Callback para </a:t>
            </a:r>
            <a:r>
              <a:rPr lang="es-419" dirty="0" err="1" smtClean="0"/>
              <a:t>multiples</a:t>
            </a:r>
            <a:r>
              <a:rPr lang="es-419" dirty="0" smtClean="0"/>
              <a:t> </a:t>
            </a:r>
            <a:r>
              <a:rPr lang="es-419" dirty="0" err="1" smtClean="0"/>
              <a:t>request</a:t>
            </a:r>
            <a:r>
              <a:rPr lang="es-419" dirty="0" smtClean="0"/>
              <a:t> de AJAX pueden no </a:t>
            </a:r>
            <a:r>
              <a:rPr lang="es-419" dirty="0" err="1" smtClean="0"/>
              <a:t>ejecuctarse</a:t>
            </a:r>
            <a:r>
              <a:rPr lang="es-419" dirty="0" smtClean="0"/>
              <a:t> en el mismo orden en el que los </a:t>
            </a:r>
            <a:r>
              <a:rPr lang="es-419" dirty="0" err="1" smtClean="0"/>
              <a:t>request</a:t>
            </a:r>
            <a:r>
              <a:rPr lang="es-419" dirty="0" smtClean="0"/>
              <a:t> fueron enviados por el cliente.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Ninguna de las anteriores.</a:t>
            </a:r>
          </a:p>
        </p:txBody>
      </p:sp>
    </p:spTree>
    <p:extLst>
      <p:ext uri="{BB962C8B-B14F-4D97-AF65-F5344CB8AC3E}">
        <p14:creationId xmlns:p14="http://schemas.microsoft.com/office/powerpoint/2010/main" val="226692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es una característica de los </a:t>
            </a:r>
            <a:r>
              <a:rPr lang="es-419" dirty="0" err="1" smtClean="0"/>
              <a:t>request</a:t>
            </a:r>
            <a:r>
              <a:rPr lang="es-419" dirty="0" smtClean="0"/>
              <a:t> </a:t>
            </a:r>
            <a:r>
              <a:rPr lang="es-419" dirty="0" err="1" smtClean="0"/>
              <a:t>Asincronos</a:t>
            </a:r>
            <a:r>
              <a:rPr lang="es-419" dirty="0" smtClean="0"/>
              <a:t> de AJAX?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El código de JavaScript debe esperar la respuesta del servidor para continuar.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SI mandas </a:t>
            </a:r>
            <a:r>
              <a:rPr lang="es-419" dirty="0" err="1" smtClean="0"/>
              <a:t>multiples</a:t>
            </a:r>
            <a:r>
              <a:rPr lang="es-419" dirty="0" smtClean="0"/>
              <a:t> </a:t>
            </a:r>
            <a:r>
              <a:rPr lang="es-419" dirty="0" err="1" smtClean="0"/>
              <a:t>request</a:t>
            </a:r>
            <a:r>
              <a:rPr lang="es-419" dirty="0" smtClean="0"/>
              <a:t> de AJAX, el servidor envía las respuestas en el mismo orden en que fueron enviadas por el cliente.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El navegador no puede ejecutar ninguna tarea mientras se espera la respuesta del servidor</a:t>
            </a:r>
          </a:p>
          <a:p>
            <a:pPr>
              <a:buFont typeface="+mj-lt"/>
              <a:buAutoNum type="alphaUcPeriod"/>
            </a:pPr>
            <a:r>
              <a:rPr lang="es-419" b="1" dirty="0" smtClean="0">
                <a:solidFill>
                  <a:srgbClr val="00B050"/>
                </a:solidFill>
              </a:rPr>
              <a:t>Las funciones de Callback para </a:t>
            </a:r>
            <a:r>
              <a:rPr lang="es-419" b="1" dirty="0" err="1" smtClean="0">
                <a:solidFill>
                  <a:srgbClr val="00B050"/>
                </a:solidFill>
              </a:rPr>
              <a:t>multiples</a:t>
            </a:r>
            <a:r>
              <a:rPr lang="es-419" b="1" dirty="0" smtClean="0">
                <a:solidFill>
                  <a:srgbClr val="00B050"/>
                </a:solidFill>
              </a:rPr>
              <a:t> </a:t>
            </a:r>
            <a:r>
              <a:rPr lang="es-419" b="1" dirty="0" err="1" smtClean="0">
                <a:solidFill>
                  <a:srgbClr val="00B050"/>
                </a:solidFill>
              </a:rPr>
              <a:t>request</a:t>
            </a:r>
            <a:r>
              <a:rPr lang="es-419" b="1" dirty="0" smtClean="0">
                <a:solidFill>
                  <a:srgbClr val="00B050"/>
                </a:solidFill>
              </a:rPr>
              <a:t> de AJAX pueden no </a:t>
            </a:r>
            <a:r>
              <a:rPr lang="es-419" b="1" dirty="0" err="1" smtClean="0">
                <a:solidFill>
                  <a:srgbClr val="00B050"/>
                </a:solidFill>
              </a:rPr>
              <a:t>ejecuctarse</a:t>
            </a:r>
            <a:r>
              <a:rPr lang="es-419" b="1" dirty="0" smtClean="0">
                <a:solidFill>
                  <a:srgbClr val="00B050"/>
                </a:solidFill>
              </a:rPr>
              <a:t> en el mismo orden en el que los </a:t>
            </a:r>
            <a:r>
              <a:rPr lang="es-419" b="1" dirty="0" err="1" smtClean="0">
                <a:solidFill>
                  <a:srgbClr val="00B050"/>
                </a:solidFill>
              </a:rPr>
              <a:t>request</a:t>
            </a:r>
            <a:r>
              <a:rPr lang="es-419" b="1" dirty="0" smtClean="0">
                <a:solidFill>
                  <a:srgbClr val="00B050"/>
                </a:solidFill>
              </a:rPr>
              <a:t> fueron enviados por el cliente.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Ninguna de las anteriores.</a:t>
            </a:r>
          </a:p>
        </p:txBody>
      </p:sp>
    </p:spTree>
    <p:extLst>
      <p:ext uri="{BB962C8B-B14F-4D97-AF65-F5344CB8AC3E}">
        <p14:creationId xmlns:p14="http://schemas.microsoft.com/office/powerpoint/2010/main" val="133752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El termino “XMLHTTPRequest </a:t>
            </a:r>
            <a:r>
              <a:rPr lang="es-419" dirty="0" err="1" smtClean="0"/>
              <a:t>Object</a:t>
            </a:r>
            <a:r>
              <a:rPr lang="es-419" dirty="0" smtClean="0"/>
              <a:t>” siempre es abreviado como: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HMLR </a:t>
            </a:r>
            <a:r>
              <a:rPr lang="es-419" dirty="0" err="1" smtClean="0"/>
              <a:t>Object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 smtClean="0"/>
              <a:t>XHR </a:t>
            </a:r>
            <a:r>
              <a:rPr lang="es-419" dirty="0" err="1" smtClean="0"/>
              <a:t>Object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 smtClean="0"/>
              <a:t>HXR </a:t>
            </a:r>
            <a:r>
              <a:rPr lang="es-419" dirty="0" err="1" smtClean="0"/>
              <a:t>Object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 smtClean="0"/>
              <a:t>XHRO</a:t>
            </a:r>
          </a:p>
        </p:txBody>
      </p:sp>
    </p:spTree>
    <p:extLst>
      <p:ext uri="{BB962C8B-B14F-4D97-AF65-F5344CB8AC3E}">
        <p14:creationId xmlns:p14="http://schemas.microsoft.com/office/powerpoint/2010/main" val="310104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Objetivos de Aprendizaje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Aprender a manejar contenido de manera asíncrona en paginas web.</a:t>
            </a:r>
          </a:p>
          <a:p>
            <a:r>
              <a:rPr lang="es-419" dirty="0" smtClean="0"/>
              <a:t>Entender como mejorar la Experiencia de Usuario de los sitios web a través de AJAX.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2401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El termino “XMLHTTPRequest </a:t>
            </a:r>
            <a:r>
              <a:rPr lang="es-419" dirty="0" err="1" smtClean="0"/>
              <a:t>Object</a:t>
            </a:r>
            <a:r>
              <a:rPr lang="es-419" dirty="0" smtClean="0"/>
              <a:t>” siempre es abreviado como: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HMLR </a:t>
            </a:r>
            <a:r>
              <a:rPr lang="es-419" dirty="0" err="1" smtClean="0"/>
              <a:t>Object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b="1" dirty="0" smtClean="0">
                <a:solidFill>
                  <a:srgbClr val="00B050"/>
                </a:solidFill>
              </a:rPr>
              <a:t>XHR </a:t>
            </a:r>
            <a:r>
              <a:rPr lang="es-419" b="1" dirty="0" err="1" smtClean="0">
                <a:solidFill>
                  <a:srgbClr val="00B050"/>
                </a:solidFill>
              </a:rPr>
              <a:t>Object</a:t>
            </a:r>
            <a:endParaRPr lang="es-419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lphaUcPeriod"/>
            </a:pPr>
            <a:r>
              <a:rPr lang="es-419" dirty="0" smtClean="0"/>
              <a:t>HXR </a:t>
            </a:r>
            <a:r>
              <a:rPr lang="es-419" dirty="0" err="1" smtClean="0"/>
              <a:t>Object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 smtClean="0"/>
              <a:t>XHRO</a:t>
            </a:r>
          </a:p>
        </p:txBody>
      </p:sp>
    </p:spTree>
    <p:extLst>
      <p:ext uri="{BB962C8B-B14F-4D97-AF65-F5344CB8AC3E}">
        <p14:creationId xmlns:p14="http://schemas.microsoft.com/office/powerpoint/2010/main" val="426337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Mi Primer </a:t>
            </a:r>
            <a:r>
              <a:rPr lang="es-419" dirty="0" err="1" smtClean="0"/>
              <a:t>Request</a:t>
            </a:r>
            <a:r>
              <a:rPr lang="es-419" dirty="0" smtClean="0"/>
              <a:t> de AJAX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7046"/>
          </a:xfrm>
        </p:spPr>
        <p:txBody>
          <a:bodyPr>
            <a:normAutofit fontScale="85000" lnSpcReduction="20000"/>
          </a:bodyPr>
          <a:lstStyle/>
          <a:p>
            <a:r>
              <a:rPr lang="es-419" dirty="0" smtClean="0"/>
              <a:t>Primero creamos el objeto </a:t>
            </a:r>
            <a:r>
              <a:rPr lang="es-419" dirty="0" err="1" smtClean="0"/>
              <a:t>XMLHttpRequest</a:t>
            </a:r>
            <a:r>
              <a:rPr lang="es-419" dirty="0" smtClean="0"/>
              <a:t>(), indispensable para que el navegador trabaje con AJAX.</a:t>
            </a:r>
          </a:p>
          <a:p>
            <a:r>
              <a:rPr lang="es-419" dirty="0" smtClean="0"/>
              <a:t>Por cada </a:t>
            </a:r>
            <a:r>
              <a:rPr lang="es-419" dirty="0" err="1" smtClean="0"/>
              <a:t>request</a:t>
            </a:r>
            <a:r>
              <a:rPr lang="es-419" dirty="0" smtClean="0"/>
              <a:t> debemos crear un objeto XHR.</a:t>
            </a:r>
          </a:p>
          <a:p>
            <a:r>
              <a:rPr lang="es-419" dirty="0" smtClean="0"/>
              <a:t>Luego creamos la función de Callback para procesar la respuesta. Es la parte “difícil” del proceso AJAX. Pero es donde la magia pasa.</a:t>
            </a:r>
          </a:p>
          <a:p>
            <a:r>
              <a:rPr lang="es-419" dirty="0" smtClean="0"/>
              <a:t>AJAX tiene su propio conjunto de eventos, que se disparan cuando viene la respuesta.</a:t>
            </a:r>
          </a:p>
          <a:p>
            <a:r>
              <a:rPr lang="es-419" dirty="0" smtClean="0"/>
              <a:t>El evento mas importante es </a:t>
            </a:r>
            <a:r>
              <a:rPr lang="es-419" dirty="0" err="1" smtClean="0"/>
              <a:t>onReadyStateChange</a:t>
            </a:r>
            <a:r>
              <a:rPr lang="es-419" dirty="0" smtClean="0"/>
              <a:t>, que se activa cuando hay un cambio en un </a:t>
            </a:r>
            <a:r>
              <a:rPr lang="es-419" dirty="0" err="1" smtClean="0"/>
              <a:t>request</a:t>
            </a:r>
            <a:r>
              <a:rPr lang="es-419" dirty="0" smtClean="0"/>
              <a:t> de AJAX (como recibir una respuesta).</a:t>
            </a:r>
          </a:p>
          <a:p>
            <a:r>
              <a:rPr lang="es-419" dirty="0" smtClean="0"/>
              <a:t>La propiedad </a:t>
            </a:r>
            <a:r>
              <a:rPr lang="es-419" dirty="0" err="1" smtClean="0"/>
              <a:t>onreadystate</a:t>
            </a:r>
            <a:r>
              <a:rPr lang="es-419" dirty="0" smtClean="0"/>
              <a:t> es una propiedad especial del </a:t>
            </a:r>
            <a:r>
              <a:rPr lang="es-419" dirty="0" err="1" smtClean="0"/>
              <a:t>objecto</a:t>
            </a:r>
            <a:r>
              <a:rPr lang="es-419" dirty="0" smtClean="0"/>
              <a:t> XHR que guarda el estado del </a:t>
            </a:r>
            <a:r>
              <a:rPr lang="es-419" dirty="0" err="1" smtClean="0"/>
              <a:t>request</a:t>
            </a:r>
            <a:r>
              <a:rPr lang="es-419" dirty="0" smtClean="0"/>
              <a:t>. Esta propiedad tiene un numero, si dicho numero es 4, </a:t>
            </a:r>
            <a:r>
              <a:rPr lang="es-419" dirty="0" err="1" smtClean="0"/>
              <a:t>entoces</a:t>
            </a:r>
            <a:r>
              <a:rPr lang="es-419" dirty="0" smtClean="0"/>
              <a:t> significa que ya </a:t>
            </a:r>
            <a:r>
              <a:rPr lang="es-419" dirty="0" err="1" smtClean="0"/>
              <a:t>tenermos</a:t>
            </a:r>
            <a:r>
              <a:rPr lang="es-419" dirty="0" smtClean="0"/>
              <a:t> la respuesta del servidor.</a:t>
            </a:r>
          </a:p>
          <a:p>
            <a:r>
              <a:rPr lang="es-419" dirty="0" smtClean="0"/>
              <a:t>Si el servidor ha respondido, podemos encontrar esa </a:t>
            </a:r>
            <a:r>
              <a:rPr lang="es-419" dirty="0" err="1" smtClean="0"/>
              <a:t>respuestan</a:t>
            </a:r>
            <a:r>
              <a:rPr lang="es-419" dirty="0" smtClean="0"/>
              <a:t> en la propiedad </a:t>
            </a:r>
            <a:r>
              <a:rPr lang="es-419" dirty="0" err="1" smtClean="0"/>
              <a:t>responseText</a:t>
            </a:r>
            <a:r>
              <a:rPr lang="es-419" dirty="0" smtClean="0"/>
              <a:t> del XHR.</a:t>
            </a:r>
          </a:p>
          <a:p>
            <a:r>
              <a:rPr lang="es-419" dirty="0" smtClean="0"/>
              <a:t>Como ultima preparación antes de enviar el </a:t>
            </a:r>
            <a:r>
              <a:rPr lang="es-419" dirty="0" err="1" smtClean="0"/>
              <a:t>request</a:t>
            </a:r>
            <a:r>
              <a:rPr lang="es-419" dirty="0" smtClean="0"/>
              <a:t>, tenemos que definir la comunicación o abrir el </a:t>
            </a:r>
            <a:r>
              <a:rPr lang="es-419" dirty="0" err="1" smtClean="0"/>
              <a:t>request</a:t>
            </a:r>
            <a:r>
              <a:rPr lang="es-419" dirty="0" smtClean="0"/>
              <a:t>. usamos el método OPEN del XHR </a:t>
            </a:r>
            <a:r>
              <a:rPr lang="es-419" dirty="0" err="1" smtClean="0"/>
              <a:t>object</a:t>
            </a:r>
            <a:r>
              <a:rPr lang="es-419" dirty="0" smtClean="0"/>
              <a:t>. Le damos como parámetro el tipo de </a:t>
            </a:r>
            <a:r>
              <a:rPr lang="es-419" dirty="0" err="1" smtClean="0"/>
              <a:t>request</a:t>
            </a:r>
            <a:r>
              <a:rPr lang="es-419" dirty="0" smtClean="0"/>
              <a:t> (</a:t>
            </a:r>
            <a:r>
              <a:rPr lang="es-419" dirty="0" err="1" smtClean="0"/>
              <a:t>Get</a:t>
            </a:r>
            <a:r>
              <a:rPr lang="es-419" dirty="0" smtClean="0"/>
              <a:t> o Post) y la URL.</a:t>
            </a:r>
          </a:p>
          <a:p>
            <a:r>
              <a:rPr lang="es-419" dirty="0" smtClean="0"/>
              <a:t>Finalmente enviamos </a:t>
            </a:r>
            <a:r>
              <a:rPr lang="es-419" dirty="0"/>
              <a:t>el </a:t>
            </a:r>
            <a:r>
              <a:rPr lang="es-419" dirty="0" err="1"/>
              <a:t>request</a:t>
            </a:r>
            <a:r>
              <a:rPr lang="es-419" dirty="0"/>
              <a:t>, </a:t>
            </a:r>
            <a:r>
              <a:rPr lang="es-419" dirty="0" smtClean="0"/>
              <a:t>con el método SEND.  No damos parámetros cuando no enviamos información adicional al servidor (solo solicitamos). Si vamos a enviar información a procesar, la ponemos como parámetro.</a:t>
            </a:r>
          </a:p>
        </p:txBody>
      </p:sp>
    </p:spTree>
    <p:extLst>
      <p:ext uri="{BB962C8B-B14F-4D97-AF65-F5344CB8AC3E}">
        <p14:creationId xmlns:p14="http://schemas.microsoft.com/office/powerpoint/2010/main" val="244981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Mi Primer </a:t>
            </a:r>
            <a:r>
              <a:rPr lang="es-419" dirty="0" err="1"/>
              <a:t>Request</a:t>
            </a:r>
            <a:r>
              <a:rPr lang="es-419" dirty="0"/>
              <a:t> de </a:t>
            </a:r>
            <a:r>
              <a:rPr lang="es-419" dirty="0" smtClean="0"/>
              <a:t>AJAX: </a:t>
            </a:r>
            <a:r>
              <a:rPr lang="es-419" dirty="0" err="1" smtClean="0"/>
              <a:t>Codigo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0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dirty="0" err="1" smtClean="0"/>
              <a:t>var</a:t>
            </a:r>
            <a:r>
              <a:rPr lang="es-419" dirty="0" smtClean="0"/>
              <a:t> </a:t>
            </a:r>
            <a:r>
              <a:rPr lang="es-419" dirty="0" err="1"/>
              <a:t>xhr</a:t>
            </a:r>
            <a:r>
              <a:rPr lang="es-419" dirty="0"/>
              <a:t> = new </a:t>
            </a:r>
            <a:r>
              <a:rPr lang="es-419" dirty="0" err="1"/>
              <a:t>XMLHttpRequest</a:t>
            </a:r>
            <a:r>
              <a:rPr lang="es-419" dirty="0" smtClean="0"/>
              <a:t>(); </a:t>
            </a:r>
            <a:r>
              <a:rPr lang="es-419" dirty="0"/>
              <a:t>//Paso 1: Crear el </a:t>
            </a:r>
            <a:r>
              <a:rPr lang="es-419" dirty="0" smtClean="0"/>
              <a:t>XHR</a:t>
            </a:r>
          </a:p>
          <a:p>
            <a:pPr marL="0" indent="0">
              <a:buNone/>
            </a:pPr>
            <a:r>
              <a:rPr lang="es-419" dirty="0"/>
              <a:t> //Paso 2: Definir la </a:t>
            </a:r>
            <a:r>
              <a:rPr lang="es-419" dirty="0" err="1"/>
              <a:t>funcion</a:t>
            </a:r>
            <a:r>
              <a:rPr lang="es-419" dirty="0"/>
              <a:t> de </a:t>
            </a:r>
            <a:r>
              <a:rPr lang="es-419" dirty="0" err="1"/>
              <a:t>callback</a:t>
            </a:r>
            <a:endParaRPr lang="es-419" dirty="0"/>
          </a:p>
          <a:p>
            <a:pPr marL="0" indent="0">
              <a:buNone/>
            </a:pPr>
            <a:r>
              <a:rPr lang="es-419" dirty="0" err="1" smtClean="0"/>
              <a:t>xhr.onreadystatechange</a:t>
            </a:r>
            <a:r>
              <a:rPr lang="es-419" dirty="0" smtClean="0"/>
              <a:t> </a:t>
            </a:r>
            <a:r>
              <a:rPr lang="es-419" dirty="0"/>
              <a:t>= </a:t>
            </a:r>
            <a:r>
              <a:rPr lang="es-419" dirty="0" err="1"/>
              <a:t>function</a:t>
            </a:r>
            <a:r>
              <a:rPr lang="es-419" dirty="0"/>
              <a:t> () {</a:t>
            </a:r>
          </a:p>
          <a:p>
            <a:pPr marL="0" indent="0">
              <a:buNone/>
            </a:pPr>
            <a:r>
              <a:rPr lang="es-419" dirty="0"/>
              <a:t>      </a:t>
            </a:r>
            <a:r>
              <a:rPr lang="es-419" dirty="0" err="1"/>
              <a:t>if</a:t>
            </a:r>
            <a:r>
              <a:rPr lang="es-419" dirty="0"/>
              <a:t>(</a:t>
            </a:r>
            <a:r>
              <a:rPr lang="es-419" dirty="0" err="1"/>
              <a:t>xhr.readyState</a:t>
            </a:r>
            <a:r>
              <a:rPr lang="es-419" dirty="0"/>
              <a:t> === 4){</a:t>
            </a:r>
          </a:p>
          <a:p>
            <a:pPr marL="0" indent="0">
              <a:buNone/>
            </a:pPr>
            <a:r>
              <a:rPr lang="es-419" dirty="0"/>
              <a:t>        </a:t>
            </a:r>
            <a:r>
              <a:rPr lang="es-419" dirty="0" err="1"/>
              <a:t>document.getElementById</a:t>
            </a:r>
            <a:r>
              <a:rPr lang="es-419" dirty="0"/>
              <a:t>('</a:t>
            </a:r>
            <a:r>
              <a:rPr lang="es-419" dirty="0" err="1"/>
              <a:t>ajax</a:t>
            </a:r>
            <a:r>
              <a:rPr lang="es-419" dirty="0"/>
              <a:t>').</a:t>
            </a:r>
            <a:r>
              <a:rPr lang="es-419" dirty="0" err="1"/>
              <a:t>innerHTML</a:t>
            </a:r>
            <a:r>
              <a:rPr lang="es-419" dirty="0"/>
              <a:t> = </a:t>
            </a:r>
            <a:r>
              <a:rPr lang="es-419" dirty="0" err="1"/>
              <a:t>xhr.responseText</a:t>
            </a:r>
            <a:r>
              <a:rPr lang="es-419" dirty="0" smtClean="0"/>
              <a:t>;       </a:t>
            </a:r>
            <a:r>
              <a:rPr lang="es-419" dirty="0"/>
              <a:t>}</a:t>
            </a:r>
          </a:p>
          <a:p>
            <a:pPr marL="0" indent="0">
              <a:buNone/>
            </a:pPr>
            <a:r>
              <a:rPr lang="es-419" dirty="0"/>
              <a:t>    };</a:t>
            </a:r>
          </a:p>
          <a:p>
            <a:pPr marL="0" indent="0">
              <a:buNone/>
            </a:pPr>
            <a:r>
              <a:rPr lang="es-419" dirty="0"/>
              <a:t>  </a:t>
            </a:r>
            <a:r>
              <a:rPr lang="es-419" dirty="0" err="1"/>
              <a:t>xhr.open</a:t>
            </a:r>
            <a:r>
              <a:rPr lang="es-419" dirty="0"/>
              <a:t>('</a:t>
            </a:r>
            <a:r>
              <a:rPr lang="es-419" dirty="0" err="1"/>
              <a:t>GET',"http</a:t>
            </a:r>
            <a:r>
              <a:rPr lang="es-419" dirty="0"/>
              <a:t>://localhost:80/</a:t>
            </a:r>
            <a:r>
              <a:rPr lang="es-419" dirty="0" err="1"/>
              <a:t>proyectoAJAX</a:t>
            </a:r>
            <a:r>
              <a:rPr lang="es-419" dirty="0"/>
              <a:t>/sidebar.html</a:t>
            </a:r>
            <a:r>
              <a:rPr lang="es-419" dirty="0" smtClean="0"/>
              <a:t>"); //Paso 3: Abrir el </a:t>
            </a:r>
            <a:r>
              <a:rPr lang="es-419" dirty="0" err="1" smtClean="0"/>
              <a:t>request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    //Paso </a:t>
            </a:r>
            <a:r>
              <a:rPr lang="es-419" dirty="0" smtClean="0"/>
              <a:t>4: </a:t>
            </a:r>
            <a:r>
              <a:rPr lang="es-419" dirty="0"/>
              <a:t>Enviar el </a:t>
            </a:r>
            <a:r>
              <a:rPr lang="es-419" dirty="0" err="1"/>
              <a:t>Request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    </a:t>
            </a:r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dirty="0" err="1"/>
              <a:t>sendAJAX</a:t>
            </a:r>
            <a:r>
              <a:rPr lang="es-419" dirty="0"/>
              <a:t>(){</a:t>
            </a:r>
          </a:p>
          <a:p>
            <a:pPr marL="0" indent="0">
              <a:buNone/>
            </a:pPr>
            <a:r>
              <a:rPr lang="es-419" dirty="0"/>
              <a:t>    </a:t>
            </a:r>
            <a:r>
              <a:rPr lang="es-419" dirty="0" err="1"/>
              <a:t>xhr.send</a:t>
            </a:r>
            <a:r>
              <a:rPr lang="es-419" dirty="0"/>
              <a:t>();</a:t>
            </a:r>
          </a:p>
          <a:p>
            <a:pPr marL="0" indent="0">
              <a:buNone/>
            </a:pPr>
            <a:r>
              <a:rPr lang="es-419" dirty="0"/>
              <a:t>    </a:t>
            </a:r>
            <a:r>
              <a:rPr lang="es-419" dirty="0" err="1"/>
              <a:t>document.getElementById</a:t>
            </a:r>
            <a:r>
              <a:rPr lang="es-419" dirty="0"/>
              <a:t>("load").</a:t>
            </a:r>
            <a:r>
              <a:rPr lang="es-419" dirty="0" err="1"/>
              <a:t>style.display</a:t>
            </a:r>
            <a:r>
              <a:rPr lang="es-419" dirty="0"/>
              <a:t> = "</a:t>
            </a:r>
            <a:r>
              <a:rPr lang="es-419" dirty="0" err="1"/>
              <a:t>none</a:t>
            </a:r>
            <a:r>
              <a:rPr lang="es-419" dirty="0"/>
              <a:t>";</a:t>
            </a:r>
          </a:p>
          <a:p>
            <a:pPr marL="0" indent="0">
              <a:buNone/>
            </a:pPr>
            <a:r>
              <a:rPr lang="es-419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145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Metodos</a:t>
            </a:r>
            <a:r>
              <a:rPr lang="es-419" dirty="0" smtClean="0"/>
              <a:t> de HTTP: GET VS POST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Por lo general, </a:t>
            </a:r>
            <a:r>
              <a:rPr lang="es-419" dirty="0"/>
              <a:t>u</a:t>
            </a:r>
            <a:r>
              <a:rPr lang="es-419" dirty="0" smtClean="0"/>
              <a:t>samos GET para pedir datos y POST para enviar datos.</a:t>
            </a:r>
          </a:p>
          <a:p>
            <a:r>
              <a:rPr lang="es-419" dirty="0" smtClean="0"/>
              <a:t>Hay otros </a:t>
            </a:r>
            <a:r>
              <a:rPr lang="es-419" dirty="0" err="1" smtClean="0"/>
              <a:t>request</a:t>
            </a:r>
            <a:r>
              <a:rPr lang="es-419" dirty="0" smtClean="0"/>
              <a:t> HTTP, como PUT o DELETE.</a:t>
            </a:r>
          </a:p>
          <a:p>
            <a:r>
              <a:rPr lang="es-419" dirty="0" smtClean="0"/>
              <a:t>Usamos GET para consultar información del servidor.</a:t>
            </a:r>
          </a:p>
          <a:p>
            <a:r>
              <a:rPr lang="es-419" dirty="0" smtClean="0"/>
              <a:t>Usamos POST cuando enviamos información que queremos persistir.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4323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CROSS: Problema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6648888" cy="3174846"/>
          </a:xfrm>
        </p:spPr>
        <p:txBody>
          <a:bodyPr/>
          <a:lstStyle/>
          <a:p>
            <a:r>
              <a:rPr lang="es-419" dirty="0" smtClean="0"/>
              <a:t>No funciona el ejemplo.</a:t>
            </a:r>
          </a:p>
          <a:p>
            <a:r>
              <a:rPr lang="es-419" dirty="0" smtClean="0"/>
              <a:t>Es porque por defecto AJAX solo permite cargar contenidos alojados en el mismo servidos.</a:t>
            </a:r>
          </a:p>
          <a:p>
            <a:r>
              <a:rPr lang="es-419" dirty="0" smtClean="0"/>
              <a:t>Esto se da por motivos de seguridad. Por defecto los browsers solo permiten recursos cargados de la misma pagina. (Esto se llama </a:t>
            </a:r>
            <a:r>
              <a:rPr lang="es-419" dirty="0" err="1" smtClean="0"/>
              <a:t>same-origin</a:t>
            </a:r>
            <a:r>
              <a:rPr lang="es-419" dirty="0" smtClean="0"/>
              <a:t> </a:t>
            </a:r>
            <a:r>
              <a:rPr lang="es-419" dirty="0" err="1" smtClean="0"/>
              <a:t>policy</a:t>
            </a:r>
            <a:r>
              <a:rPr lang="es-419" dirty="0" smtClean="0"/>
              <a:t>).</a:t>
            </a:r>
          </a:p>
          <a:p>
            <a:r>
              <a:rPr lang="es-419" dirty="0" smtClean="0"/>
              <a:t>Tampoco se permite cambiar de protocolo en los </a:t>
            </a:r>
            <a:r>
              <a:rPr lang="es-419" dirty="0" err="1" smtClean="0"/>
              <a:t>requests</a:t>
            </a:r>
            <a:r>
              <a:rPr lang="es-419" dirty="0" smtClean="0"/>
              <a:t> (de http a https por ejemplo).</a:t>
            </a:r>
          </a:p>
          <a:p>
            <a:r>
              <a:rPr lang="es-419" dirty="0" smtClean="0"/>
              <a:t>No se permite consultar otros puertos en el </a:t>
            </a:r>
            <a:r>
              <a:rPr lang="es-419" dirty="0" err="1" smtClean="0"/>
              <a:t>request</a:t>
            </a:r>
            <a:r>
              <a:rPr lang="es-419" dirty="0" smtClean="0"/>
              <a:t>.</a:t>
            </a:r>
            <a:endParaRPr lang="es-419" dirty="0"/>
          </a:p>
        </p:txBody>
      </p:sp>
      <p:sp>
        <p:nvSpPr>
          <p:cNvPr id="4" name="Rectangle 3"/>
          <p:cNvSpPr/>
          <p:nvPr/>
        </p:nvSpPr>
        <p:spPr>
          <a:xfrm>
            <a:off x="3047999" y="53971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b="1" dirty="0">
                <a:solidFill>
                  <a:srgbClr val="FF0000"/>
                </a:solidFill>
              </a:rPr>
              <a:t>Cross </a:t>
            </a:r>
            <a:r>
              <a:rPr lang="es-419" b="1" dirty="0" err="1">
                <a:solidFill>
                  <a:srgbClr val="FF0000"/>
                </a:solidFill>
              </a:rPr>
              <a:t>origin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requests</a:t>
            </a:r>
            <a:r>
              <a:rPr lang="es-419" b="1" dirty="0">
                <a:solidFill>
                  <a:srgbClr val="FF0000"/>
                </a:solidFill>
              </a:rPr>
              <a:t> are </a:t>
            </a:r>
            <a:r>
              <a:rPr lang="es-419" b="1" dirty="0" err="1">
                <a:solidFill>
                  <a:srgbClr val="FF0000"/>
                </a:solidFill>
              </a:rPr>
              <a:t>only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supported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for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protocol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schemes</a:t>
            </a:r>
            <a:r>
              <a:rPr lang="es-419" b="1" dirty="0">
                <a:solidFill>
                  <a:srgbClr val="FF0000"/>
                </a:solidFill>
              </a:rPr>
              <a:t>: http, data, </a:t>
            </a:r>
            <a:r>
              <a:rPr lang="es-419" b="1" dirty="0" err="1">
                <a:solidFill>
                  <a:srgbClr val="FF0000"/>
                </a:solidFill>
              </a:rPr>
              <a:t>chrome</a:t>
            </a:r>
            <a:r>
              <a:rPr lang="es-419" b="1" dirty="0">
                <a:solidFill>
                  <a:srgbClr val="FF0000"/>
                </a:solidFill>
              </a:rPr>
              <a:t>, </a:t>
            </a:r>
            <a:r>
              <a:rPr lang="es-419" b="1" dirty="0" err="1">
                <a:solidFill>
                  <a:srgbClr val="FF0000"/>
                </a:solidFill>
              </a:rPr>
              <a:t>chrome-extension</a:t>
            </a:r>
            <a:r>
              <a:rPr lang="es-419" b="1" dirty="0">
                <a:solidFill>
                  <a:srgbClr val="FF0000"/>
                </a:solidFill>
              </a:rPr>
              <a:t>, https, </a:t>
            </a:r>
            <a:r>
              <a:rPr lang="es-419" b="1" dirty="0" err="1">
                <a:solidFill>
                  <a:srgbClr val="FF0000"/>
                </a:solidFill>
              </a:rPr>
              <a:t>chrome-extension-resource</a:t>
            </a:r>
            <a:endParaRPr lang="es-419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5944" r="54525"/>
          <a:stretch/>
        </p:blipFill>
        <p:spPr>
          <a:xfrm>
            <a:off x="7924800" y="2222287"/>
            <a:ext cx="3962476" cy="30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5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CROSS: </a:t>
            </a:r>
            <a:r>
              <a:rPr lang="es-419" dirty="0" smtClean="0"/>
              <a:t>Solución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2256153"/>
            <a:ext cx="11192933" cy="4093847"/>
          </a:xfrm>
        </p:spPr>
        <p:txBody>
          <a:bodyPr>
            <a:normAutofit lnSpcReduction="10000"/>
          </a:bodyPr>
          <a:lstStyle/>
          <a:p>
            <a:r>
              <a:rPr lang="es-419" dirty="0" smtClean="0"/>
              <a:t>Crear un Web Proxy: Poner un script en PHP o Ruby en nuestro servidor que pida información de otros servidor. Como el código de servidor no tiene las restricciones CROSS esto funcionara.</a:t>
            </a:r>
          </a:p>
          <a:p>
            <a:r>
              <a:rPr lang="es-419" dirty="0" smtClean="0"/>
              <a:t>Otra forma es usar JSONP, JSON </a:t>
            </a:r>
            <a:r>
              <a:rPr lang="es-419" dirty="0" err="1" smtClean="0"/>
              <a:t>with</a:t>
            </a:r>
            <a:r>
              <a:rPr lang="es-419" dirty="0" smtClean="0"/>
              <a:t> </a:t>
            </a:r>
            <a:r>
              <a:rPr lang="es-419" dirty="0" err="1" smtClean="0"/>
              <a:t>Paddding</a:t>
            </a:r>
            <a:r>
              <a:rPr lang="es-419" dirty="0" smtClean="0"/>
              <a:t>. SE basa en la habilidad de los navegadores de procesar archivos JS a través de varios dominios. </a:t>
            </a:r>
            <a:r>
              <a:rPr lang="es-419" dirty="0" err="1" smtClean="0"/>
              <a:t>Ej</a:t>
            </a:r>
            <a:r>
              <a:rPr lang="es-419" dirty="0" smtClean="0"/>
              <a:t>: Cargar Archivos CSS, Imágenes o JS de otros sitios. Como cuando cargamos </a:t>
            </a:r>
            <a:r>
              <a:rPr lang="es-419" dirty="0" err="1" smtClean="0"/>
              <a:t>JQuery</a:t>
            </a:r>
            <a:r>
              <a:rPr lang="es-419" dirty="0" smtClean="0"/>
              <a:t> anteriormente. </a:t>
            </a:r>
            <a:r>
              <a:rPr lang="es-419" dirty="0" err="1" smtClean="0"/>
              <a:t>Asi</a:t>
            </a:r>
            <a:r>
              <a:rPr lang="es-419" dirty="0" smtClean="0"/>
              <a:t> es como Trabajan los </a:t>
            </a:r>
            <a:r>
              <a:rPr lang="es-419" dirty="0" err="1" smtClean="0"/>
              <a:t>CDN’s</a:t>
            </a:r>
            <a:r>
              <a:rPr lang="es-419" dirty="0" smtClean="0"/>
              <a:t> (Content </a:t>
            </a:r>
            <a:r>
              <a:rPr lang="es-419" dirty="0" err="1" smtClean="0"/>
              <a:t>Delivery</a:t>
            </a:r>
            <a:r>
              <a:rPr lang="es-419" dirty="0" smtClean="0"/>
              <a:t> Networks) de los que hablamos antes.</a:t>
            </a:r>
          </a:p>
          <a:p>
            <a:r>
              <a:rPr lang="es-419" dirty="0" err="1" smtClean="0"/>
              <a:t>Jquery</a:t>
            </a:r>
            <a:r>
              <a:rPr lang="es-419" dirty="0" smtClean="0"/>
              <a:t> provee formas de usar JSONP, pero por tiempo no las veremos en este curso.</a:t>
            </a:r>
          </a:p>
          <a:p>
            <a:r>
              <a:rPr lang="es-419" dirty="0" smtClean="0"/>
              <a:t>Un tercer método se llama CORS (Cross-</a:t>
            </a:r>
            <a:r>
              <a:rPr lang="es-419" dirty="0" err="1" smtClean="0"/>
              <a:t>Origin</a:t>
            </a:r>
            <a:r>
              <a:rPr lang="es-419" dirty="0" smtClean="0"/>
              <a:t> </a:t>
            </a:r>
            <a:r>
              <a:rPr lang="es-419" dirty="0" err="1" smtClean="0"/>
              <a:t>Resource</a:t>
            </a:r>
            <a:r>
              <a:rPr lang="es-419" dirty="0" smtClean="0"/>
              <a:t> </a:t>
            </a:r>
            <a:r>
              <a:rPr lang="es-419" dirty="0" err="1" smtClean="0"/>
              <a:t>Sharing</a:t>
            </a:r>
            <a:r>
              <a:rPr lang="es-419" dirty="0" smtClean="0"/>
              <a:t>). Es la técnica mas nueva, soportada ahora por la mayoría de navegadores. Esta recomendación de la W3C permite que los servidores provean contenido a solicitudes provenientes de otros dominios. </a:t>
            </a:r>
            <a:endParaRPr lang="es-419" dirty="0"/>
          </a:p>
          <a:p>
            <a:r>
              <a:rPr lang="es-419" dirty="0" smtClean="0"/>
              <a:t>CORS soporta </a:t>
            </a:r>
            <a:r>
              <a:rPr lang="es-419" dirty="0" err="1" smtClean="0"/>
              <a:t>metodos</a:t>
            </a:r>
            <a:r>
              <a:rPr lang="es-419" dirty="0" smtClean="0"/>
              <a:t> de </a:t>
            </a:r>
            <a:r>
              <a:rPr lang="es-419" dirty="0" err="1" smtClean="0"/>
              <a:t>Autenticacion</a:t>
            </a:r>
            <a:r>
              <a:rPr lang="es-419" dirty="0" smtClean="0"/>
              <a:t> avanzados para mas seguridad.</a:t>
            </a:r>
          </a:p>
          <a:p>
            <a:r>
              <a:rPr lang="es-419" dirty="0" smtClean="0"/>
              <a:t>Por ultimo, recordemos que para que AJAX funcione, nuestra paginas deben estar cargadas en un servidor web.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1729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XAMPP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Es un paquete de software que nos permite correr nuestro propio servidor web local.</a:t>
            </a:r>
          </a:p>
          <a:p>
            <a:r>
              <a:rPr lang="es-419" dirty="0" smtClean="0"/>
              <a:t>Es como LAMPP pero para Windows!</a:t>
            </a:r>
          </a:p>
          <a:p>
            <a:r>
              <a:rPr lang="es-419" dirty="0" err="1" smtClean="0"/>
              <a:t>Basicamente</a:t>
            </a:r>
            <a:r>
              <a:rPr lang="es-419" dirty="0" smtClean="0"/>
              <a:t> XAMPP se usa para el desarrollo web en PHP, y contiene el servidor Web Apache, la base de datos MySQL y el lenguaje de scripting Perl.</a:t>
            </a:r>
          </a:p>
          <a:p>
            <a:r>
              <a:rPr lang="es-419" dirty="0" smtClean="0"/>
              <a:t>Ahora XAMPP viene con el apoyo de </a:t>
            </a:r>
            <a:r>
              <a:rPr lang="es-419" dirty="0" err="1" smtClean="0"/>
              <a:t>Bitnami</a:t>
            </a:r>
            <a:r>
              <a:rPr lang="es-419" dirty="0" smtClean="0"/>
              <a:t>, para que el </a:t>
            </a:r>
            <a:r>
              <a:rPr lang="es-419" dirty="0" err="1" smtClean="0"/>
              <a:t>deployment</a:t>
            </a:r>
            <a:r>
              <a:rPr lang="es-419" dirty="0" smtClean="0"/>
              <a:t> de </a:t>
            </a:r>
            <a:r>
              <a:rPr lang="es-419" dirty="0" err="1" smtClean="0"/>
              <a:t>Wordpress</a:t>
            </a:r>
            <a:r>
              <a:rPr lang="es-419" dirty="0" smtClean="0"/>
              <a:t>, </a:t>
            </a:r>
            <a:r>
              <a:rPr lang="es-419" dirty="0" err="1" smtClean="0"/>
              <a:t>Drupal</a:t>
            </a:r>
            <a:r>
              <a:rPr lang="es-419" dirty="0" smtClean="0"/>
              <a:t> o </a:t>
            </a:r>
            <a:r>
              <a:rPr lang="es-419" dirty="0" err="1" smtClean="0"/>
              <a:t>Joomla</a:t>
            </a:r>
            <a:r>
              <a:rPr lang="es-419" dirty="0" smtClean="0"/>
              <a:t> sea mas fácil.</a:t>
            </a:r>
          </a:p>
          <a:p>
            <a:r>
              <a:rPr lang="es-419" dirty="0" smtClean="0"/>
              <a:t>Necesitamos esto para alojar la parte del servidor y probar nuestros </a:t>
            </a:r>
            <a:r>
              <a:rPr lang="es-419" dirty="0" err="1" smtClean="0"/>
              <a:t>requests</a:t>
            </a:r>
            <a:r>
              <a:rPr lang="es-419" dirty="0"/>
              <a:t> </a:t>
            </a:r>
            <a:r>
              <a:rPr lang="es-419" dirty="0" smtClean="0"/>
              <a:t>de AJAX.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99469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APACHE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8308355" cy="4330913"/>
          </a:xfrm>
        </p:spPr>
        <p:txBody>
          <a:bodyPr>
            <a:normAutofit lnSpcReduction="10000"/>
          </a:bodyPr>
          <a:lstStyle/>
          <a:p>
            <a:r>
              <a:rPr lang="es-419" dirty="0" smtClean="0"/>
              <a:t>Es uno de los servidores web mas populares.</a:t>
            </a:r>
          </a:p>
          <a:p>
            <a:r>
              <a:rPr lang="es-419" dirty="0" smtClean="0"/>
              <a:t>Lo corremos desde el panel de configuración de XAMPP. (también se puede hacer desde </a:t>
            </a:r>
            <a:r>
              <a:rPr lang="es-419" dirty="0" err="1" smtClean="0"/>
              <a:t>linea</a:t>
            </a:r>
            <a:r>
              <a:rPr lang="es-419" dirty="0" smtClean="0"/>
              <a:t> de comandos).</a:t>
            </a:r>
          </a:p>
          <a:p>
            <a:r>
              <a:rPr lang="es-419" dirty="0" smtClean="0"/>
              <a:t>La configuración básica de apache esta en ~/</a:t>
            </a:r>
            <a:r>
              <a:rPr lang="es-419" dirty="0" err="1" smtClean="0"/>
              <a:t>xampp</a:t>
            </a:r>
            <a:r>
              <a:rPr lang="es-419" dirty="0" smtClean="0"/>
              <a:t>/apache/</a:t>
            </a:r>
            <a:r>
              <a:rPr lang="es-419" dirty="0" err="1" smtClean="0"/>
              <a:t>conf</a:t>
            </a:r>
            <a:r>
              <a:rPr lang="es-419" dirty="0" smtClean="0"/>
              <a:t>/</a:t>
            </a:r>
            <a:r>
              <a:rPr lang="es-419" dirty="0" err="1" smtClean="0"/>
              <a:t>httpd.conf</a:t>
            </a:r>
            <a:endParaRPr lang="es-419" dirty="0" smtClean="0"/>
          </a:p>
          <a:p>
            <a:r>
              <a:rPr lang="es-419" dirty="0" smtClean="0"/>
              <a:t>En </a:t>
            </a:r>
            <a:r>
              <a:rPr lang="es-419" dirty="0" err="1" smtClean="0"/>
              <a:t>httpd.conf</a:t>
            </a:r>
            <a:r>
              <a:rPr lang="es-419" dirty="0" smtClean="0"/>
              <a:t> encontraran toda la información de los parámetros de configuración de apache, el puerto en el que corre y el directorio desde donde se sirven los documentos entre infinidad de cosas mas.</a:t>
            </a:r>
          </a:p>
          <a:p>
            <a:r>
              <a:rPr lang="es-419" dirty="0" smtClean="0"/>
              <a:t>Por ahora solo verificaremos el puerto y el directorio.</a:t>
            </a:r>
          </a:p>
          <a:p>
            <a:r>
              <a:rPr lang="es-419" dirty="0" smtClean="0"/>
              <a:t>Hagan una copia del </a:t>
            </a:r>
            <a:r>
              <a:rPr lang="es-419" dirty="0" err="1" smtClean="0"/>
              <a:t>config</a:t>
            </a:r>
            <a:r>
              <a:rPr lang="es-419" dirty="0" smtClean="0"/>
              <a:t>, porque sin </a:t>
            </a:r>
            <a:r>
              <a:rPr lang="es-419" dirty="0" err="1" smtClean="0"/>
              <a:t>config</a:t>
            </a:r>
            <a:r>
              <a:rPr lang="es-419" dirty="0" smtClean="0"/>
              <a:t> apropiado pueden joder el apache.</a:t>
            </a:r>
          </a:p>
          <a:p>
            <a:r>
              <a:rPr lang="es-419" dirty="0" smtClean="0"/>
              <a:t>Vemos que apache corre en el puerto 80. </a:t>
            </a:r>
            <a:r>
              <a:rPr lang="es-419" dirty="0"/>
              <a:t>Probamos </a:t>
            </a:r>
            <a:r>
              <a:rPr lang="es-419" dirty="0">
                <a:hlinkClick r:id="rId2"/>
              </a:rPr>
              <a:t>http://</a:t>
            </a:r>
            <a:r>
              <a:rPr lang="es-419" dirty="0" smtClean="0">
                <a:hlinkClick r:id="rId2"/>
              </a:rPr>
              <a:t>localhost:80</a:t>
            </a:r>
            <a:endParaRPr lang="es-419" dirty="0"/>
          </a:p>
        </p:txBody>
      </p:sp>
      <p:pic>
        <p:nvPicPr>
          <p:cNvPr id="1026" name="Picture 2" descr="http://nativeamerican-art.com/sitebuilder/images/headdress2-164x2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09" y="2594820"/>
            <a:ext cx="24860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9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ticarte.com/sites/su/users/287/teaser/xampp-y-cm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39" y="0"/>
            <a:ext cx="9138163" cy="685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81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Funcionando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8088221" cy="3636511"/>
          </a:xfrm>
        </p:spPr>
        <p:txBody>
          <a:bodyPr/>
          <a:lstStyle/>
          <a:p>
            <a:r>
              <a:rPr lang="es-419" dirty="0" smtClean="0"/>
              <a:t>Ponemos toda la carpeta de nuestro proyecto en la carpeta </a:t>
            </a:r>
            <a:r>
              <a:rPr lang="es-419" dirty="0" err="1" smtClean="0"/>
              <a:t>htdocs</a:t>
            </a:r>
            <a:r>
              <a:rPr lang="es-419" dirty="0" smtClean="0"/>
              <a:t> de XAMPP.</a:t>
            </a:r>
          </a:p>
          <a:p>
            <a:r>
              <a:rPr lang="es-419" dirty="0" smtClean="0"/>
              <a:t>Luego corremos el ejemplo. Abramos la consola para ver el </a:t>
            </a:r>
            <a:r>
              <a:rPr lang="es-419" dirty="0" err="1" smtClean="0"/>
              <a:t>request</a:t>
            </a:r>
            <a:r>
              <a:rPr lang="es-419" dirty="0" smtClean="0"/>
              <a:t> AJAX.</a:t>
            </a:r>
          </a:p>
          <a:p>
            <a:r>
              <a:rPr lang="es-419" dirty="0">
                <a:hlinkClick r:id="rId2"/>
              </a:rPr>
              <a:t>http://</a:t>
            </a:r>
            <a:r>
              <a:rPr lang="es-419" dirty="0" smtClean="0">
                <a:hlinkClick r:id="rId2"/>
              </a:rPr>
              <a:t>localhost:80/proyectoAJAX/index.html</a:t>
            </a:r>
            <a:endParaRPr lang="es-419" dirty="0" smtClean="0"/>
          </a:p>
          <a:p>
            <a:r>
              <a:rPr lang="es-419" dirty="0" smtClean="0"/>
              <a:t>Local host es el </a:t>
            </a:r>
            <a:r>
              <a:rPr lang="es-419" dirty="0" err="1" smtClean="0"/>
              <a:t>root</a:t>
            </a:r>
            <a:r>
              <a:rPr lang="es-419" dirty="0" smtClean="0"/>
              <a:t> de nuestro </a:t>
            </a:r>
            <a:r>
              <a:rPr lang="es-419" dirty="0" err="1" smtClean="0"/>
              <a:t>webserver</a:t>
            </a:r>
            <a:r>
              <a:rPr lang="es-419" dirty="0" smtClean="0"/>
              <a:t>. ES una dirección especial de nuestro sistema, que </a:t>
            </a:r>
            <a:r>
              <a:rPr lang="es-419" dirty="0" err="1" smtClean="0"/>
              <a:t>redirecciona</a:t>
            </a:r>
            <a:r>
              <a:rPr lang="es-419" dirty="0" smtClean="0"/>
              <a:t> a si misma.</a:t>
            </a:r>
          </a:p>
          <a:p>
            <a:r>
              <a:rPr lang="es-419" dirty="0" smtClean="0"/>
              <a:t>No olvidemos que nuestro apache esta sirviendo en el puerto 80.</a:t>
            </a:r>
            <a:endParaRPr lang="es-419" dirty="0"/>
          </a:p>
        </p:txBody>
      </p:sp>
      <p:pic>
        <p:nvPicPr>
          <p:cNvPr id="2050" name="Picture 2" descr="http://farm7.static.flickr.com/6057/5899474588_90dc8fa478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86" y="2852208"/>
            <a:ext cx="2286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AJAX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AJAX (</a:t>
            </a:r>
            <a:r>
              <a:rPr lang="es-419" dirty="0" err="1" smtClean="0"/>
              <a:t>Asynchronous</a:t>
            </a:r>
            <a:r>
              <a:rPr lang="es-419" dirty="0" smtClean="0"/>
              <a:t> JavaScript and XML)</a:t>
            </a:r>
          </a:p>
          <a:p>
            <a:r>
              <a:rPr lang="es-419" dirty="0" smtClean="0"/>
              <a:t>Tiene buen tiempo en la Web, desde 1999 con MS IE (</a:t>
            </a:r>
            <a:r>
              <a:rPr lang="es-419" dirty="0" err="1" smtClean="0"/>
              <a:t>wow</a:t>
            </a:r>
            <a:r>
              <a:rPr lang="es-419" dirty="0" smtClean="0"/>
              <a:t> MS hace algunas cosas bien).</a:t>
            </a:r>
          </a:p>
          <a:p>
            <a:r>
              <a:rPr lang="es-419" dirty="0" smtClean="0"/>
              <a:t>La tecnología AJAX, se llama de verdad </a:t>
            </a:r>
            <a:r>
              <a:rPr lang="es-419" dirty="0" smtClean="0">
                <a:hlinkClick r:id="rId2"/>
              </a:rPr>
              <a:t>XMLHTTPRequest </a:t>
            </a:r>
            <a:r>
              <a:rPr lang="es-419" dirty="0" err="1" smtClean="0">
                <a:hlinkClick r:id="rId2"/>
              </a:rPr>
              <a:t>Object</a:t>
            </a:r>
            <a:r>
              <a:rPr lang="es-419" dirty="0">
                <a:hlinkClick r:id="rId2"/>
              </a:rPr>
              <a:t> </a:t>
            </a:r>
            <a:r>
              <a:rPr lang="es-419" dirty="0" smtClean="0">
                <a:hlinkClick r:id="rId2"/>
              </a:rPr>
              <a:t>(XHR).</a:t>
            </a:r>
            <a:endParaRPr lang="es-419" dirty="0" smtClean="0"/>
          </a:p>
          <a:p>
            <a:r>
              <a:rPr lang="es-419" dirty="0" smtClean="0"/>
              <a:t>JavaScript </a:t>
            </a:r>
            <a:r>
              <a:rPr lang="es-419" dirty="0" err="1" smtClean="0"/>
              <a:t>Asincrono</a:t>
            </a:r>
            <a:r>
              <a:rPr lang="es-419" dirty="0" smtClean="0"/>
              <a:t> con comunicación XML por debajo.</a:t>
            </a:r>
          </a:p>
          <a:p>
            <a:r>
              <a:rPr lang="es-419" dirty="0" smtClean="0"/>
              <a:t>Sirve para cargar contenido sin tener que recargar toda la pagina. (solo parte a través de AJAX).</a:t>
            </a:r>
          </a:p>
          <a:p>
            <a:r>
              <a:rPr lang="es-419" dirty="0" smtClean="0"/>
              <a:t>Ejemplo: Google </a:t>
            </a:r>
            <a:r>
              <a:rPr lang="es-419" dirty="0" err="1" smtClean="0"/>
              <a:t>Maps</a:t>
            </a:r>
            <a:r>
              <a:rPr lang="es-419" dirty="0" smtClean="0"/>
              <a:t>, Twitter.</a:t>
            </a:r>
          </a:p>
          <a:p>
            <a:r>
              <a:rPr lang="es-419" dirty="0" smtClean="0"/>
              <a:t>Cuando recién aprendemos </a:t>
            </a:r>
            <a:r>
              <a:rPr lang="es-419" dirty="0" err="1" smtClean="0"/>
              <a:t>programacion</a:t>
            </a:r>
            <a:r>
              <a:rPr lang="es-419" dirty="0" smtClean="0"/>
              <a:t> web, lo que hacemos es cargar una nueva pagina dados ciertos eventos en el sitio. (como al dar clic en un formulario).</a:t>
            </a:r>
          </a:p>
          <a:p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4269724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Parámetros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2222287"/>
            <a:ext cx="11125200" cy="4161580"/>
          </a:xfrm>
        </p:spPr>
        <p:txBody>
          <a:bodyPr>
            <a:normAutofit fontScale="92500" lnSpcReduction="10000"/>
          </a:bodyPr>
          <a:lstStyle/>
          <a:p>
            <a:r>
              <a:rPr lang="es-419" dirty="0" smtClean="0"/>
              <a:t>Para obtener información personalizada, necesitamos mandar parámetros en los </a:t>
            </a:r>
            <a:r>
              <a:rPr lang="es-419" dirty="0" err="1" smtClean="0"/>
              <a:t>metodos</a:t>
            </a:r>
            <a:r>
              <a:rPr lang="es-419" dirty="0" smtClean="0"/>
              <a:t> HTTP.</a:t>
            </a:r>
          </a:p>
          <a:p>
            <a:r>
              <a:rPr lang="es-419" dirty="0" smtClean="0"/>
              <a:t>En el método GET, los parámetros van visibles en la URL luego del signo de interrogación “?”</a:t>
            </a:r>
          </a:p>
          <a:p>
            <a:r>
              <a:rPr lang="es-419" dirty="0" smtClean="0"/>
              <a:t>Lo que va después de la interrogación se llama </a:t>
            </a:r>
            <a:r>
              <a:rPr lang="es-419" dirty="0" err="1" smtClean="0"/>
              <a:t>query</a:t>
            </a:r>
            <a:r>
              <a:rPr lang="es-419" dirty="0" smtClean="0"/>
              <a:t> </a:t>
            </a:r>
            <a:r>
              <a:rPr lang="es-419" dirty="0" err="1" smtClean="0"/>
              <a:t>string</a:t>
            </a:r>
            <a:r>
              <a:rPr lang="es-419" dirty="0" smtClean="0"/>
              <a:t>.</a:t>
            </a:r>
          </a:p>
          <a:p>
            <a:r>
              <a:rPr lang="es-419" dirty="0" smtClean="0"/>
              <a:t>El </a:t>
            </a:r>
            <a:r>
              <a:rPr lang="es-419" dirty="0" err="1" smtClean="0"/>
              <a:t>query</a:t>
            </a:r>
            <a:r>
              <a:rPr lang="es-419" dirty="0" smtClean="0"/>
              <a:t> </a:t>
            </a:r>
            <a:r>
              <a:rPr lang="es-419" dirty="0" err="1" smtClean="0"/>
              <a:t>string</a:t>
            </a:r>
            <a:r>
              <a:rPr lang="es-419" dirty="0" smtClean="0"/>
              <a:t> provee de información adicional al servidor, para que este pueda responder en base a esos parámetros. </a:t>
            </a:r>
          </a:p>
          <a:p>
            <a:r>
              <a:rPr lang="es-419" dirty="0" smtClean="0"/>
              <a:t>Por lo general se envía información a buscar en una base de datos para que el servidor devuelva datos concretos</a:t>
            </a:r>
          </a:p>
          <a:p>
            <a:r>
              <a:rPr lang="es-419" dirty="0" smtClean="0"/>
              <a:t>Los parámetros GET tienen un nombre del parámetro y un valor.</a:t>
            </a:r>
          </a:p>
          <a:p>
            <a:r>
              <a:rPr lang="es-419" dirty="0" smtClean="0"/>
              <a:t>Para separar parámetros usamos el símbolo </a:t>
            </a:r>
            <a:r>
              <a:rPr lang="es-419" dirty="0" err="1" smtClean="0"/>
              <a:t>ampersand</a:t>
            </a:r>
            <a:r>
              <a:rPr lang="es-419" dirty="0" smtClean="0"/>
              <a:t> “&amp;”</a:t>
            </a:r>
          </a:p>
          <a:p>
            <a:r>
              <a:rPr lang="es-419" dirty="0" smtClean="0"/>
              <a:t>Hay caracteres deben ser codificados para enviar en el URL como “&amp;” = %26, Espacio = “+” y “+” = %2B.</a:t>
            </a:r>
          </a:p>
          <a:p>
            <a:r>
              <a:rPr lang="es-419" dirty="0" smtClean="0"/>
              <a:t>Podemos usar herramientas en </a:t>
            </a:r>
            <a:r>
              <a:rPr lang="es-419" dirty="0" err="1" smtClean="0"/>
              <a:t>linea</a:t>
            </a:r>
            <a:r>
              <a:rPr lang="es-419" dirty="0" smtClean="0"/>
              <a:t> como URL </a:t>
            </a:r>
            <a:r>
              <a:rPr lang="es-419" dirty="0" err="1" smtClean="0"/>
              <a:t>Encode</a:t>
            </a:r>
            <a:r>
              <a:rPr lang="es-419" dirty="0" smtClean="0"/>
              <a:t> and </a:t>
            </a:r>
            <a:r>
              <a:rPr lang="es-419" dirty="0" err="1" smtClean="0"/>
              <a:t>Decode</a:t>
            </a:r>
            <a:r>
              <a:rPr lang="es-419" dirty="0" smtClean="0"/>
              <a:t> para codificar </a:t>
            </a:r>
            <a:r>
              <a:rPr lang="es-419" dirty="0" err="1" smtClean="0"/>
              <a:t>nuestas</a:t>
            </a:r>
            <a:r>
              <a:rPr lang="es-419" dirty="0" smtClean="0"/>
              <a:t> </a:t>
            </a:r>
            <a:r>
              <a:rPr lang="es-419" dirty="0" err="1" smtClean="0"/>
              <a:t>URLs</a:t>
            </a:r>
            <a:r>
              <a:rPr lang="es-419" dirty="0" smtClean="0"/>
              <a:t> sin problemas. </a:t>
            </a:r>
            <a:r>
              <a:rPr lang="es-419" dirty="0" smtClean="0">
                <a:hlinkClick r:id="rId2"/>
              </a:rPr>
              <a:t>http</a:t>
            </a:r>
            <a:r>
              <a:rPr lang="es-419" dirty="0">
                <a:hlinkClick r:id="rId2"/>
              </a:rPr>
              <a:t>://www.url-encode-decode.com/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15342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Mas Acerca de Parámetros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Pero en GET podemos ver todos los parámetros en la URL, se van en plano en nuestro canal de comunicación. Además quedan guardados en el historial de nuestro equipo y en el log del servidor.</a:t>
            </a:r>
          </a:p>
          <a:p>
            <a:r>
              <a:rPr lang="es-419" dirty="0" smtClean="0"/>
              <a:t>Esto es inseguro, sobre todo si enviamos como parámetros información personal como Numero de tarjeta de crédito o numero de cedula.</a:t>
            </a:r>
          </a:p>
          <a:p>
            <a:r>
              <a:rPr lang="es-419" dirty="0" smtClean="0"/>
              <a:t>La información que se puede enviar por GET es limitado (numero de caracteres depende del navegador).</a:t>
            </a:r>
          </a:p>
          <a:p>
            <a:r>
              <a:rPr lang="es-419" dirty="0" smtClean="0"/>
              <a:t>Para todo esto existe el método POST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92371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Esquema de un </a:t>
            </a:r>
            <a:r>
              <a:rPr lang="es-419" dirty="0" err="1" smtClean="0"/>
              <a:t>Query</a:t>
            </a:r>
            <a:r>
              <a:rPr lang="es-419" dirty="0" smtClean="0"/>
              <a:t> </a:t>
            </a:r>
            <a:r>
              <a:rPr lang="es-419" dirty="0" err="1" smtClean="0"/>
              <a:t>String</a:t>
            </a:r>
            <a:endParaRPr lang="es-419" dirty="0"/>
          </a:p>
        </p:txBody>
      </p:sp>
      <p:pic>
        <p:nvPicPr>
          <p:cNvPr id="1026" name="Picture 2" descr="http://1wuc0a25dyud3p3hszps40hv.wpengine.netdna-cdn.com/wp-content/uploads/v8/Parameters_as_query_string_values/creating_query_string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2" y="2544763"/>
            <a:ext cx="10619896" cy="29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4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POST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Mientras GET envía la información completa codificada en el URL, el método POST envía la Información separada, dentro de un paquete de información llamado el </a:t>
            </a:r>
            <a:r>
              <a:rPr lang="es-419" dirty="0" err="1" smtClean="0"/>
              <a:t>body</a:t>
            </a:r>
            <a:r>
              <a:rPr lang="es-419" dirty="0" smtClean="0"/>
              <a:t> del </a:t>
            </a:r>
            <a:r>
              <a:rPr lang="es-419" dirty="0" err="1" smtClean="0"/>
              <a:t>request</a:t>
            </a:r>
            <a:r>
              <a:rPr lang="es-419" dirty="0" smtClean="0"/>
              <a:t> (cuerpo de la petición).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62714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Que es un </a:t>
            </a:r>
            <a:r>
              <a:rPr lang="es-419" dirty="0" err="1" smtClean="0"/>
              <a:t>Query</a:t>
            </a:r>
            <a:r>
              <a:rPr lang="es-419" dirty="0" smtClean="0"/>
              <a:t> </a:t>
            </a:r>
            <a:r>
              <a:rPr lang="es-419" dirty="0" err="1" smtClean="0"/>
              <a:t>String</a:t>
            </a:r>
            <a:r>
              <a:rPr lang="es-419" dirty="0" smtClean="0"/>
              <a:t>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Es un conjunto de datos enviados al servidor cuando hacemos una petición GET.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Es una variable de JavaScript que contiene la URL del servidor.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Es un </a:t>
            </a:r>
            <a:r>
              <a:rPr lang="es-419" dirty="0" err="1" smtClean="0"/>
              <a:t>query</a:t>
            </a:r>
            <a:r>
              <a:rPr lang="es-419" dirty="0" smtClean="0"/>
              <a:t> de SQL.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Es información que al final del URL, después del carácter ?. Sirve para que el servidor </a:t>
            </a:r>
            <a:r>
              <a:rPr lang="es-419" dirty="0" err="1" smtClean="0"/>
              <a:t>envie</a:t>
            </a:r>
            <a:r>
              <a:rPr lang="es-419" dirty="0" smtClean="0"/>
              <a:t> una respuesta personalizada a nuestra petición.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02711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Que es un </a:t>
            </a:r>
            <a:r>
              <a:rPr lang="es-419" dirty="0" err="1" smtClean="0"/>
              <a:t>Query</a:t>
            </a:r>
            <a:r>
              <a:rPr lang="es-419" dirty="0" smtClean="0"/>
              <a:t> </a:t>
            </a:r>
            <a:r>
              <a:rPr lang="es-419" dirty="0" err="1" smtClean="0"/>
              <a:t>String</a:t>
            </a:r>
            <a:r>
              <a:rPr lang="es-419" dirty="0" smtClean="0"/>
              <a:t>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Es un conjunto de datos enviados al servidor cuando hacemos una petición GET.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Es una variable de JavaScript que contiene la URL del servidor.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Es un </a:t>
            </a:r>
            <a:r>
              <a:rPr lang="es-419" dirty="0" err="1" smtClean="0"/>
              <a:t>query</a:t>
            </a:r>
            <a:r>
              <a:rPr lang="es-419" dirty="0" smtClean="0"/>
              <a:t> de SQL.</a:t>
            </a:r>
          </a:p>
          <a:p>
            <a:pPr>
              <a:buFont typeface="+mj-lt"/>
              <a:buAutoNum type="alphaUcPeriod"/>
            </a:pPr>
            <a:r>
              <a:rPr lang="es-419" b="1" dirty="0" smtClean="0">
                <a:solidFill>
                  <a:srgbClr val="00B050"/>
                </a:solidFill>
              </a:rPr>
              <a:t>Es información que al final del URL, después del carácter ?. Sirve para que el servidor </a:t>
            </a:r>
            <a:r>
              <a:rPr lang="es-419" b="1" dirty="0" err="1" smtClean="0">
                <a:solidFill>
                  <a:srgbClr val="00B050"/>
                </a:solidFill>
              </a:rPr>
              <a:t>envie</a:t>
            </a:r>
            <a:r>
              <a:rPr lang="es-419" b="1" dirty="0" smtClean="0">
                <a:solidFill>
                  <a:srgbClr val="00B050"/>
                </a:solidFill>
              </a:rPr>
              <a:t> una respuesta personalizada a nuestra petición.</a:t>
            </a:r>
            <a:endParaRPr lang="es-419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80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de estos es un ejemplo valido de un </a:t>
            </a:r>
            <a:r>
              <a:rPr lang="es-419" dirty="0" err="1" smtClean="0"/>
              <a:t>Query</a:t>
            </a:r>
            <a:r>
              <a:rPr lang="es-419" dirty="0" smtClean="0"/>
              <a:t> </a:t>
            </a:r>
            <a:r>
              <a:rPr lang="es-419" dirty="0" err="1" smtClean="0"/>
              <a:t>String</a:t>
            </a:r>
            <a:r>
              <a:rPr lang="es-419" dirty="0" smtClean="0"/>
              <a:t>?</a:t>
            </a:r>
          </a:p>
          <a:p>
            <a:pPr>
              <a:buFont typeface="+mj-lt"/>
              <a:buAutoNum type="alphaUcPeriod"/>
            </a:pPr>
            <a:r>
              <a:rPr lang="es-419" dirty="0" smtClean="0">
                <a:hlinkClick r:id="rId2"/>
              </a:rPr>
              <a:t>http://upse.edu.ec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>
                <a:hlinkClick r:id="rId3"/>
              </a:rPr>
              <a:t>http://</a:t>
            </a:r>
            <a:r>
              <a:rPr lang="es-419" dirty="0" smtClean="0">
                <a:hlinkClick r:id="rId3"/>
              </a:rPr>
              <a:t>upse.edu.ec/facsistel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>
                <a:hlinkClick r:id="rId4"/>
              </a:rPr>
              <a:t>http://</a:t>
            </a:r>
            <a:r>
              <a:rPr lang="es-419" dirty="0" smtClean="0">
                <a:hlinkClick r:id="rId4"/>
              </a:rPr>
              <a:t>upse.edu.ec?estudiante=CoyoteMi</a:t>
            </a:r>
            <a:r>
              <a:rPr lang="es-419" dirty="0" smtClean="0">
                <a:solidFill>
                  <a:schemeClr val="tx1">
                    <a:lumMod val="65000"/>
                  </a:schemeClr>
                </a:solidFill>
                <a:hlinkClick r:id="rId4"/>
              </a:rPr>
              <a:t>x</a:t>
            </a:r>
            <a:r>
              <a:rPr lang="es-419" dirty="0" smtClean="0">
                <a:solidFill>
                  <a:schemeClr val="tx1">
                    <a:lumMod val="65000"/>
                  </a:schemeClr>
                </a:solidFill>
              </a:rPr>
              <a:t>&amp;grupo=coyote&amp;ciudad=General+Villamil</a:t>
            </a:r>
          </a:p>
          <a:p>
            <a:pPr>
              <a:buFont typeface="+mj-lt"/>
              <a:buAutoNum type="alphaUcPeriod"/>
            </a:pPr>
            <a:r>
              <a:rPr lang="es-419" dirty="0">
                <a:hlinkClick r:id="rId5"/>
              </a:rPr>
              <a:t>http://</a:t>
            </a:r>
            <a:r>
              <a:rPr lang="es-419" dirty="0" smtClean="0">
                <a:hlinkClick r:id="rId5"/>
              </a:rPr>
              <a:t>upse.edu.ec?estudiante=Gracia</a:t>
            </a:r>
            <a:r>
              <a:rPr lang="es-419" dirty="0" smtClean="0"/>
              <a:t> </a:t>
            </a:r>
            <a:r>
              <a:rPr lang="es-419" dirty="0">
                <a:solidFill>
                  <a:schemeClr val="tx1">
                    <a:lumMod val="65000"/>
                  </a:schemeClr>
                </a:solidFill>
              </a:rPr>
              <a:t>Daniel</a:t>
            </a:r>
          </a:p>
          <a:p>
            <a:pPr>
              <a:buFont typeface="+mj-lt"/>
              <a:buAutoNum type="alphaUcPeriod"/>
            </a:pP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04633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de estos es un ejemplo valido de un </a:t>
            </a:r>
            <a:r>
              <a:rPr lang="es-419" dirty="0" err="1" smtClean="0"/>
              <a:t>Query</a:t>
            </a:r>
            <a:r>
              <a:rPr lang="es-419" dirty="0" smtClean="0"/>
              <a:t> </a:t>
            </a:r>
            <a:r>
              <a:rPr lang="es-419" dirty="0" err="1" smtClean="0"/>
              <a:t>String</a:t>
            </a:r>
            <a:r>
              <a:rPr lang="es-419" dirty="0" smtClean="0"/>
              <a:t>?</a:t>
            </a:r>
          </a:p>
          <a:p>
            <a:pPr>
              <a:buFont typeface="+mj-lt"/>
              <a:buAutoNum type="alphaUcPeriod"/>
            </a:pPr>
            <a:r>
              <a:rPr lang="es-419" dirty="0" smtClean="0">
                <a:hlinkClick r:id="rId2"/>
              </a:rPr>
              <a:t>http://upse.edu.ec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>
                <a:hlinkClick r:id="rId3"/>
              </a:rPr>
              <a:t>http://</a:t>
            </a:r>
            <a:r>
              <a:rPr lang="es-419" dirty="0" smtClean="0">
                <a:hlinkClick r:id="rId3"/>
              </a:rPr>
              <a:t>upse.edu.ec/facsistel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b="1" dirty="0">
                <a:solidFill>
                  <a:srgbClr val="00B050"/>
                </a:solidFill>
              </a:rPr>
              <a:t>http://</a:t>
            </a:r>
            <a:r>
              <a:rPr lang="es-419" b="1" dirty="0" smtClean="0">
                <a:solidFill>
                  <a:srgbClr val="00B050"/>
                </a:solidFill>
              </a:rPr>
              <a:t>upse.edu.ec?estudiante=CoyoteMix&amp;grupo=coyote&amp;ciudad=General+Villamil</a:t>
            </a:r>
          </a:p>
          <a:p>
            <a:pPr>
              <a:buFont typeface="+mj-lt"/>
              <a:buAutoNum type="alphaUcPeriod"/>
            </a:pPr>
            <a:r>
              <a:rPr lang="es-419" dirty="0">
                <a:hlinkClick r:id="rId4"/>
              </a:rPr>
              <a:t>http://</a:t>
            </a:r>
            <a:r>
              <a:rPr lang="es-419" dirty="0" smtClean="0">
                <a:hlinkClick r:id="rId4"/>
              </a:rPr>
              <a:t>upse.edu.ec?estudiante=Gracia</a:t>
            </a:r>
            <a:r>
              <a:rPr lang="es-419" dirty="0" smtClean="0"/>
              <a:t> </a:t>
            </a:r>
            <a:r>
              <a:rPr lang="es-419" dirty="0">
                <a:solidFill>
                  <a:schemeClr val="tx1">
                    <a:lumMod val="65000"/>
                  </a:schemeClr>
                </a:solidFill>
              </a:rPr>
              <a:t>Daniel</a:t>
            </a:r>
          </a:p>
          <a:p>
            <a:pPr>
              <a:buFont typeface="+mj-lt"/>
              <a:buAutoNum type="alphaUcPeriod"/>
            </a:pP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76565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es la razón mas común para usar el método GET?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Cada vez que tenemos que enviar información al servidor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Cuando estamos interesados en obtener información del servidor web, donde el </a:t>
            </a:r>
            <a:r>
              <a:rPr lang="es-419" dirty="0" err="1" smtClean="0"/>
              <a:t>query</a:t>
            </a:r>
            <a:r>
              <a:rPr lang="es-419" dirty="0" smtClean="0"/>
              <a:t> no contiene datos sensibles.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Cuando nuestro </a:t>
            </a:r>
            <a:r>
              <a:rPr lang="es-419" dirty="0" err="1" smtClean="0"/>
              <a:t>url</a:t>
            </a:r>
            <a:r>
              <a:rPr lang="es-419" dirty="0" smtClean="0"/>
              <a:t> es menor a 2085 caracteres.</a:t>
            </a: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350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es la razón mas común para usar el método GET?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Cada vez que tenemos que enviar información al servidor</a:t>
            </a:r>
          </a:p>
          <a:p>
            <a:pPr>
              <a:buFont typeface="+mj-lt"/>
              <a:buAutoNum type="alphaUcPeriod"/>
            </a:pPr>
            <a:r>
              <a:rPr lang="es-419" b="1" dirty="0" smtClean="0">
                <a:solidFill>
                  <a:srgbClr val="00B050"/>
                </a:solidFill>
              </a:rPr>
              <a:t>Cuando estamos interesados en obtener información del servidor web, donde el </a:t>
            </a:r>
            <a:r>
              <a:rPr lang="es-419" b="1" dirty="0" err="1" smtClean="0">
                <a:solidFill>
                  <a:srgbClr val="00B050"/>
                </a:solidFill>
              </a:rPr>
              <a:t>query</a:t>
            </a:r>
            <a:r>
              <a:rPr lang="es-419" b="1" dirty="0" smtClean="0">
                <a:solidFill>
                  <a:srgbClr val="00B050"/>
                </a:solidFill>
              </a:rPr>
              <a:t> no contiene datos sensibles.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Cuando nuestro </a:t>
            </a:r>
            <a:r>
              <a:rPr lang="es-419" dirty="0" err="1" smtClean="0"/>
              <a:t>url</a:t>
            </a:r>
            <a:r>
              <a:rPr lang="es-419" dirty="0" smtClean="0"/>
              <a:t> es menor a 2085 caracteres.</a:t>
            </a: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53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Porque usar Ajax?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Es mas rápido y eficiente, ya que al ingreso al sitio podemos cargar tan solo contenido principal de la pagina, y el resto del contenido bajo demanda.</a:t>
            </a:r>
          </a:p>
          <a:p>
            <a:r>
              <a:rPr lang="es-419" dirty="0" smtClean="0"/>
              <a:t>Permite cargar el sitio parcialmente, ofreciendo una mejor experiencia al usuario.</a:t>
            </a:r>
          </a:p>
          <a:p>
            <a:r>
              <a:rPr lang="es-419" dirty="0" smtClean="0"/>
              <a:t>No consume tantos datos como otros </a:t>
            </a:r>
            <a:r>
              <a:rPr lang="es-419" dirty="0" err="1" smtClean="0"/>
              <a:t>metodos</a:t>
            </a:r>
            <a:r>
              <a:rPr lang="es-419" dirty="0" smtClean="0"/>
              <a:t> de cargar todo el contenido al inicio.</a:t>
            </a:r>
          </a:p>
          <a:p>
            <a:r>
              <a:rPr lang="es-419" dirty="0" smtClean="0"/>
              <a:t>Puede disminuir la carga sobre los servidores de contenido.</a:t>
            </a:r>
          </a:p>
          <a:p>
            <a:r>
              <a:rPr lang="es-419" dirty="0" smtClean="0"/>
              <a:t>Mejor experiencia de usuario, no debe cambiar de pagina o sufrir por los tiempos de carga. Puede explorar otras partes del sitio mientras se carga el contenido. La pagina responde (</a:t>
            </a:r>
            <a:r>
              <a:rPr lang="es-419" dirty="0" err="1" smtClean="0"/>
              <a:t>responsive</a:t>
            </a:r>
            <a:r>
              <a:rPr lang="es-419" dirty="0" smtClean="0"/>
              <a:t>).</a:t>
            </a:r>
          </a:p>
          <a:p>
            <a:r>
              <a:rPr lang="es-419" dirty="0" smtClean="0"/>
              <a:t>No tenemos que hacer un </a:t>
            </a:r>
            <a:r>
              <a:rPr lang="es-419" dirty="0" err="1" smtClean="0"/>
              <a:t>request</a:t>
            </a:r>
            <a:r>
              <a:rPr lang="es-419" dirty="0" smtClean="0"/>
              <a:t> completo con todos los elementos de la pagina nuevamente.</a:t>
            </a:r>
          </a:p>
        </p:txBody>
      </p:sp>
    </p:spTree>
    <p:extLst>
      <p:ext uri="{BB962C8B-B14F-4D97-AF65-F5344CB8AC3E}">
        <p14:creationId xmlns:p14="http://schemas.microsoft.com/office/powerpoint/2010/main" val="4125242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es la diferencia mas obvia entre GET y POST?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GET permite pedir información al servidor WEB, POST NO.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GET envía los parámetros en el URL, POST los envía en el </a:t>
            </a:r>
            <a:r>
              <a:rPr lang="es-419" dirty="0" err="1" smtClean="0"/>
              <a:t>body</a:t>
            </a:r>
            <a:r>
              <a:rPr lang="es-419" dirty="0" smtClean="0"/>
              <a:t> del </a:t>
            </a:r>
            <a:r>
              <a:rPr lang="es-419" dirty="0" err="1" smtClean="0"/>
              <a:t>request</a:t>
            </a:r>
            <a:r>
              <a:rPr lang="es-419" dirty="0" smtClean="0"/>
              <a:t>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POST permite guardar datos en el servidor, GET no permite guardar nada.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POST tiene limitación de caracteres, GET no.</a:t>
            </a: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01097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es la diferencia mas obvia entre GET y POST?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GET permite pedir información al servidor WEB, POST NO.</a:t>
            </a:r>
          </a:p>
          <a:p>
            <a:pPr>
              <a:buFont typeface="+mj-lt"/>
              <a:buAutoNum type="alphaUcPeriod"/>
            </a:pPr>
            <a:r>
              <a:rPr lang="es-419" b="1" dirty="0" smtClean="0">
                <a:solidFill>
                  <a:srgbClr val="00B050"/>
                </a:solidFill>
              </a:rPr>
              <a:t>GET envía los parámetros en el URL, POST los envía en el </a:t>
            </a:r>
            <a:r>
              <a:rPr lang="es-419" b="1" dirty="0" err="1" smtClean="0">
                <a:solidFill>
                  <a:srgbClr val="00B050"/>
                </a:solidFill>
              </a:rPr>
              <a:t>body</a:t>
            </a:r>
            <a:r>
              <a:rPr lang="es-419" b="1" dirty="0" smtClean="0">
                <a:solidFill>
                  <a:srgbClr val="00B050"/>
                </a:solidFill>
              </a:rPr>
              <a:t> del </a:t>
            </a:r>
            <a:r>
              <a:rPr lang="es-419" b="1" dirty="0" err="1" smtClean="0">
                <a:solidFill>
                  <a:srgbClr val="00B050"/>
                </a:solidFill>
              </a:rPr>
              <a:t>request</a:t>
            </a:r>
            <a:r>
              <a:rPr lang="es-419" b="1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POST permite guardar datos en el servidor, GET no permite guardar nada.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POST tiene limitación de caracteres, GET no.</a:t>
            </a: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  <a:p>
            <a:pPr>
              <a:buFont typeface="+mj-lt"/>
              <a:buAutoNum type="alphaUcPeriod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78583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 Respuesta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La respuesta del servidor es recibida en el cliente en la función de Callback</a:t>
            </a:r>
          </a:p>
          <a:p>
            <a:r>
              <a:rPr lang="es-419" dirty="0" smtClean="0"/>
              <a:t>La respuesta puede ser texto, HTML, XML o JSON.</a:t>
            </a:r>
          </a:p>
          <a:p>
            <a:r>
              <a:rPr lang="es-419" dirty="0" smtClean="0"/>
              <a:t>Dependiendo de la respuesta, interactuamos con el usuario apropiadamente.</a:t>
            </a:r>
          </a:p>
          <a:p>
            <a:r>
              <a:rPr lang="es-419" dirty="0" smtClean="0"/>
              <a:t>La respuesta puede ser corta (registro completo) o larga (50 pacientes de un hospital).</a:t>
            </a:r>
          </a:p>
          <a:p>
            <a:r>
              <a:rPr lang="es-419" dirty="0" smtClean="0"/>
              <a:t>Si la respuesta es larga, debemos usar algún esquema de datos estructurados como XML o JSON.</a:t>
            </a:r>
          </a:p>
          <a:p>
            <a:r>
              <a:rPr lang="es-419" dirty="0" smtClean="0"/>
              <a:t>Datos ordenados: Datos que tiene estructura consistente e identificadores. </a:t>
            </a:r>
            <a:r>
              <a:rPr lang="es-419" dirty="0" err="1" smtClean="0"/>
              <a:t>Facil</a:t>
            </a:r>
            <a:r>
              <a:rPr lang="es-419" dirty="0" smtClean="0"/>
              <a:t> de analizar y utilizar.</a:t>
            </a:r>
          </a:p>
        </p:txBody>
      </p:sp>
    </p:spTree>
    <p:extLst>
      <p:ext uri="{BB962C8B-B14F-4D97-AF65-F5344CB8AC3E}">
        <p14:creationId xmlns:p14="http://schemas.microsoft.com/office/powerpoint/2010/main" val="3478620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Datos Estructurados vs No </a:t>
            </a:r>
            <a:r>
              <a:rPr lang="es-419" dirty="0" err="1" smtClean="0"/>
              <a:t>Estructuados</a:t>
            </a:r>
            <a:endParaRPr lang="es-419" dirty="0"/>
          </a:p>
        </p:txBody>
      </p:sp>
      <p:pic>
        <p:nvPicPr>
          <p:cNvPr id="2050" name="Picture 2" descr="Structured-Unstructure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60" b="16109"/>
          <a:stretch/>
        </p:blipFill>
        <p:spPr bwMode="auto">
          <a:xfrm>
            <a:off x="247282" y="2370666"/>
            <a:ext cx="1169743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0267" y="5147732"/>
            <a:ext cx="318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/>
              <a:t>ESTRUCTURADOS</a:t>
            </a:r>
            <a:endParaRPr lang="es-419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57067" y="5147730"/>
            <a:ext cx="318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/>
              <a:t>NO ESTRUCTURADOS</a:t>
            </a:r>
            <a:endParaRPr lang="es-419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79066" y="5147729"/>
            <a:ext cx="59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/>
              <a:t>VS</a:t>
            </a:r>
            <a:endParaRPr lang="es-419" sz="2400" b="1" dirty="0"/>
          </a:p>
        </p:txBody>
      </p:sp>
      <p:pic>
        <p:nvPicPr>
          <p:cNvPr id="2052" name="Picture 4" descr="http://vignette2.wikia.nocookie.net/spsot/images/3/32/Newkid-cartman-large_126462.png/revision/latest?cb=20140416163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6" y="4538134"/>
            <a:ext cx="1800809" cy="24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290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Extensible </a:t>
            </a:r>
            <a:r>
              <a:rPr lang="es-419" dirty="0" err="1" smtClean="0"/>
              <a:t>Markup</a:t>
            </a:r>
            <a:r>
              <a:rPr lang="es-419" dirty="0" smtClean="0"/>
              <a:t> </a:t>
            </a:r>
            <a:r>
              <a:rPr lang="es-419" dirty="0" err="1" smtClean="0"/>
              <a:t>Language</a:t>
            </a:r>
            <a:r>
              <a:rPr lang="es-419" dirty="0"/>
              <a:t> </a:t>
            </a:r>
            <a:r>
              <a:rPr lang="es-419" dirty="0" smtClean="0"/>
              <a:t>(Lenguaje de Marcado expansible).</a:t>
            </a:r>
          </a:p>
          <a:p>
            <a:r>
              <a:rPr lang="es-419" dirty="0" smtClean="0"/>
              <a:t>Por </a:t>
            </a:r>
            <a:r>
              <a:rPr lang="es-419" dirty="0"/>
              <a:t>definición AJAX usaba XML.</a:t>
            </a:r>
          </a:p>
          <a:p>
            <a:r>
              <a:rPr lang="es-419" dirty="0"/>
              <a:t>XML es lenguaje de Marcado, se basa en </a:t>
            </a:r>
            <a:r>
              <a:rPr lang="es-419" dirty="0" err="1"/>
              <a:t>TAGs</a:t>
            </a:r>
            <a:r>
              <a:rPr lang="es-419" dirty="0"/>
              <a:t> al igual que HTML.</a:t>
            </a:r>
          </a:p>
          <a:p>
            <a:r>
              <a:rPr lang="es-419" dirty="0"/>
              <a:t>XML permite que creemos nuestros propios </a:t>
            </a:r>
            <a:r>
              <a:rPr lang="es-419" dirty="0" err="1"/>
              <a:t>TAGs</a:t>
            </a:r>
            <a:r>
              <a:rPr lang="es-419" dirty="0"/>
              <a:t>.</a:t>
            </a:r>
          </a:p>
          <a:p>
            <a:r>
              <a:rPr lang="es-419" dirty="0"/>
              <a:t>XML Es fácil e intuitivo de leer.</a:t>
            </a:r>
          </a:p>
          <a:p>
            <a:r>
              <a:rPr lang="es-419" dirty="0"/>
              <a:t>Recorrer el XML se denomina </a:t>
            </a:r>
            <a:r>
              <a:rPr lang="es-419" dirty="0" err="1"/>
              <a:t>Parsearlo</a:t>
            </a:r>
            <a:r>
              <a:rPr lang="es-419" dirty="0"/>
              <a:t>. (PARSE).</a:t>
            </a:r>
          </a:p>
          <a:p>
            <a:r>
              <a:rPr lang="es-419" dirty="0"/>
              <a:t>XML da orden a los datos. Esto los hace fáciles de manipular.</a:t>
            </a:r>
          </a:p>
          <a:p>
            <a:r>
              <a:rPr lang="es-419" dirty="0"/>
              <a:t>Podemos recorrer los datos y usar lo que necesitamos, por partes.</a:t>
            </a:r>
          </a:p>
          <a:p>
            <a:endParaRPr lang="es-419" dirty="0"/>
          </a:p>
        </p:txBody>
      </p:sp>
      <p:pic>
        <p:nvPicPr>
          <p:cNvPr id="4098" name="Picture 2" descr="https://xmldataset.readthedocs.org/en/latest/_static/xmldatase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82134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50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XML: Ejemplo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398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&lt;</a:t>
            </a:r>
            <a:r>
              <a:rPr lang="es-ES" dirty="0" err="1"/>
              <a:t>menu_almuerzo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&lt;comida&gt;</a:t>
            </a:r>
            <a:br>
              <a:rPr lang="es-ES" dirty="0"/>
            </a:br>
            <a:r>
              <a:rPr lang="es-ES" dirty="0"/>
              <a:t>        &lt;nombre&gt;</a:t>
            </a:r>
            <a:r>
              <a:rPr lang="es-ES" dirty="0" err="1"/>
              <a:t>Waffles</a:t>
            </a:r>
            <a:r>
              <a:rPr lang="es-ES" dirty="0"/>
              <a:t>&lt;/nombre&gt;</a:t>
            </a:r>
            <a:br>
              <a:rPr lang="es-ES" dirty="0"/>
            </a:br>
            <a:r>
              <a:rPr lang="es-ES" dirty="0"/>
              <a:t>        &lt;precio&gt;$2.00&lt;/precio&gt;</a:t>
            </a:r>
            <a:br>
              <a:rPr lang="es-ES" dirty="0"/>
            </a:br>
            <a:r>
              <a:rPr lang="es-ES" dirty="0"/>
              <a:t>        &lt;</a:t>
            </a:r>
            <a:r>
              <a:rPr lang="es-ES" dirty="0" err="1"/>
              <a:t>descripcion</a:t>
            </a:r>
            <a:r>
              <a:rPr lang="es-ES" dirty="0"/>
              <a:t>&gt;</a:t>
            </a:r>
            <a:r>
              <a:rPr lang="es-ES" dirty="0" err="1"/>
              <a:t>Waffles</a:t>
            </a:r>
            <a:r>
              <a:rPr lang="es-ES" dirty="0"/>
              <a:t> baratos de </a:t>
            </a:r>
            <a:r>
              <a:rPr lang="es-ES" dirty="0" err="1"/>
              <a:t>McDonalds</a:t>
            </a:r>
            <a:r>
              <a:rPr lang="es-ES" dirty="0"/>
              <a:t>&lt;/</a:t>
            </a:r>
            <a:r>
              <a:rPr lang="es-ES" dirty="0" err="1"/>
              <a:t>descripcion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    &lt;</a:t>
            </a:r>
            <a:r>
              <a:rPr lang="es-ES" dirty="0" err="1"/>
              <a:t>calorias</a:t>
            </a:r>
            <a:r>
              <a:rPr lang="es-ES" dirty="0"/>
              <a:t>&gt;650&lt;/</a:t>
            </a:r>
            <a:r>
              <a:rPr lang="es-ES" dirty="0" err="1"/>
              <a:t>calorias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&lt;/comida&gt;</a:t>
            </a:r>
            <a:br>
              <a:rPr lang="es-ES" dirty="0"/>
            </a:br>
            <a:r>
              <a:rPr lang="es-ES" dirty="0"/>
              <a:t>    &lt;comida&gt;</a:t>
            </a:r>
            <a:br>
              <a:rPr lang="es-ES" dirty="0"/>
            </a:br>
            <a:r>
              <a:rPr lang="es-ES" dirty="0"/>
              <a:t>        &lt;nombre&gt;Hamburguesa&lt;/nombre&gt;</a:t>
            </a:r>
            <a:br>
              <a:rPr lang="es-ES" dirty="0"/>
            </a:br>
            <a:r>
              <a:rPr lang="es-ES" dirty="0"/>
              <a:t>        &lt;precio&gt;$5.00&lt;/precio&gt;</a:t>
            </a:r>
            <a:br>
              <a:rPr lang="es-ES" dirty="0"/>
            </a:br>
            <a:r>
              <a:rPr lang="es-ES" dirty="0"/>
              <a:t>        &lt;</a:t>
            </a:r>
            <a:r>
              <a:rPr lang="es-ES" dirty="0" err="1"/>
              <a:t>descripcion</a:t>
            </a:r>
            <a:r>
              <a:rPr lang="es-ES" dirty="0"/>
              <a:t>&gt;La hamburguesa mas </a:t>
            </a:r>
            <a:r>
              <a:rPr lang="es-ES" dirty="0" err="1"/>
              <a:t>comun</a:t>
            </a:r>
            <a:r>
              <a:rPr lang="es-ES" dirty="0"/>
              <a:t> de </a:t>
            </a:r>
            <a:r>
              <a:rPr lang="es-ES" dirty="0" err="1"/>
              <a:t>McDonalds</a:t>
            </a:r>
            <a:r>
              <a:rPr lang="es-ES" dirty="0"/>
              <a:t>&lt;/</a:t>
            </a:r>
            <a:r>
              <a:rPr lang="es-ES" dirty="0" err="1"/>
              <a:t>descripcion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    &lt;</a:t>
            </a:r>
            <a:r>
              <a:rPr lang="es-ES" dirty="0" err="1"/>
              <a:t>calorias</a:t>
            </a:r>
            <a:r>
              <a:rPr lang="es-ES" dirty="0"/>
              <a:t>&gt;1500&lt;/</a:t>
            </a:r>
            <a:r>
              <a:rPr lang="es-ES" dirty="0" err="1"/>
              <a:t>calorias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    &lt;/comida&gt;    </a:t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menu_almuerzo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Fuente: </a:t>
            </a:r>
            <a:r>
              <a:rPr lang="es-ES" dirty="0">
                <a:hlinkClick r:id="rId2"/>
              </a:rPr>
              <a:t>Ejemplo de Menú de comidas en XML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80204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JSON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8" y="2222287"/>
            <a:ext cx="8178800" cy="4256655"/>
          </a:xfrm>
        </p:spPr>
        <p:txBody>
          <a:bodyPr>
            <a:normAutofit/>
          </a:bodyPr>
          <a:lstStyle/>
          <a:p>
            <a:r>
              <a:rPr lang="es-419" dirty="0" smtClean="0"/>
              <a:t>A pesar de que XML era bueno y aun se usa en algunas industrias, la web ahora se favorece mas a JSON.</a:t>
            </a:r>
          </a:p>
          <a:p>
            <a:r>
              <a:rPr lang="es-419" dirty="0" smtClean="0"/>
              <a:t>En JS se prefiere JSON, puesto que JSON es JavaScript </a:t>
            </a:r>
            <a:r>
              <a:rPr lang="es-419" dirty="0" err="1" smtClean="0"/>
              <a:t>Object</a:t>
            </a:r>
            <a:r>
              <a:rPr lang="es-419" dirty="0" smtClean="0"/>
              <a:t> </a:t>
            </a:r>
            <a:r>
              <a:rPr lang="es-419" dirty="0" err="1" smtClean="0"/>
              <a:t>Notation</a:t>
            </a:r>
            <a:r>
              <a:rPr lang="es-419" dirty="0" smtClean="0"/>
              <a:t>. Se puede manipular el JSON como Objetos de JS. JSON es básicamente nativo a JS.</a:t>
            </a:r>
            <a:endParaRPr lang="es-419" dirty="0"/>
          </a:p>
        </p:txBody>
      </p:sp>
      <p:pic>
        <p:nvPicPr>
          <p:cNvPr id="3074" name="Picture 2" descr="https://cdn0.iconfinder.com/data/icons/THE_LOST_PROPS/512/jas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465741"/>
            <a:ext cx="4013200" cy="40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ng-1.vector.me/files/images/4/3/430280/mouth_with_teeth_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93" y="4530570"/>
            <a:ext cx="176614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70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XML es el formato de intercambio de datos favorito en AJAX?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Verdadero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Falso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17050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XML es el formato de intercambio de datos favorito en AJAX?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Verdadero</a:t>
            </a:r>
          </a:p>
          <a:p>
            <a:pPr>
              <a:buFont typeface="+mj-lt"/>
              <a:buAutoNum type="alphaUcPeriod"/>
            </a:pPr>
            <a:r>
              <a:rPr lang="es-419" b="1" dirty="0" smtClean="0">
                <a:solidFill>
                  <a:srgbClr val="00B050"/>
                </a:solidFill>
              </a:rPr>
              <a:t>Falso</a:t>
            </a:r>
            <a:endParaRPr lang="es-419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50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de estos no es un formato de respuesta común de AJAX?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Archivos Binarios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XML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Texto Plano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JSON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HTML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Archivos de Word</a:t>
            </a:r>
          </a:p>
          <a:p>
            <a:pPr>
              <a:buFont typeface="+mj-lt"/>
              <a:buAutoNum type="alphaUcPeriod"/>
            </a:pP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310119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Requests</a:t>
            </a:r>
            <a:r>
              <a:rPr lang="es-419" dirty="0" smtClean="0"/>
              <a:t> &amp; Responses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Las peticiones de información en Ajax se llaman </a:t>
            </a:r>
            <a:r>
              <a:rPr lang="es-419" dirty="0" err="1" smtClean="0"/>
              <a:t>requests</a:t>
            </a:r>
            <a:endParaRPr lang="es-419" dirty="0" smtClean="0"/>
          </a:p>
          <a:p>
            <a:r>
              <a:rPr lang="es-419" dirty="0" smtClean="0"/>
              <a:t>Las respuestas que nos da el servidor se llaman responses.</a:t>
            </a:r>
          </a:p>
          <a:p>
            <a:r>
              <a:rPr lang="es-419" dirty="0" smtClean="0"/>
              <a:t>Para ver en tiempo real peticiones AJAX, podemos abrir nuestra consola y darle clic derecho en </a:t>
            </a:r>
            <a:r>
              <a:rPr lang="es-419" dirty="0" err="1" smtClean="0"/>
              <a:t>LogXMLHTTPRequests</a:t>
            </a:r>
            <a:endParaRPr lang="es-419" dirty="0" smtClean="0"/>
          </a:p>
          <a:p>
            <a:r>
              <a:rPr lang="es-419" dirty="0" smtClean="0"/>
              <a:t>XHR: XML HTTP </a:t>
            </a:r>
            <a:r>
              <a:rPr lang="es-419" dirty="0" err="1" smtClean="0"/>
              <a:t>Requests</a:t>
            </a:r>
            <a:r>
              <a:rPr lang="es-419" dirty="0" smtClean="0"/>
              <a:t>.</a:t>
            </a:r>
          </a:p>
          <a:p>
            <a:r>
              <a:rPr lang="es-419" dirty="0" smtClean="0"/>
              <a:t>Ejemplo con google </a:t>
            </a:r>
            <a:r>
              <a:rPr lang="es-419" dirty="0" err="1" smtClean="0"/>
              <a:t>maps</a:t>
            </a:r>
            <a:r>
              <a:rPr lang="es-419" dirty="0" smtClean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52252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Cual de estos no es un formato de respuesta común de AJAX?</a:t>
            </a:r>
          </a:p>
          <a:p>
            <a:pPr>
              <a:buFont typeface="+mj-lt"/>
              <a:buAutoNum type="alphaUcPeriod"/>
            </a:pPr>
            <a:r>
              <a:rPr lang="es-419" b="1" dirty="0">
                <a:solidFill>
                  <a:srgbClr val="00B050"/>
                </a:solidFill>
              </a:rPr>
              <a:t>Archivos Binarios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XML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Texto Plano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JSON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HTML</a:t>
            </a:r>
          </a:p>
          <a:p>
            <a:pPr>
              <a:buFont typeface="+mj-lt"/>
              <a:buAutoNum type="alphaUcPeriod"/>
            </a:pPr>
            <a:r>
              <a:rPr lang="es-419" b="1" dirty="0" smtClean="0">
                <a:solidFill>
                  <a:srgbClr val="00B050"/>
                </a:solidFill>
              </a:rPr>
              <a:t>Archivos de Word</a:t>
            </a:r>
          </a:p>
          <a:p>
            <a:pPr>
              <a:buFont typeface="+mj-lt"/>
              <a:buAutoNum type="alphaUcPeriod"/>
            </a:pP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3952654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Suponiendo que nuestra pagina esta alojada en </a:t>
            </a:r>
            <a:r>
              <a:rPr lang="es-419" dirty="0" smtClean="0">
                <a:hlinkClick r:id="rId2"/>
              </a:rPr>
              <a:t>http://upse.edu.ec</a:t>
            </a:r>
            <a:r>
              <a:rPr lang="es-419" dirty="0" smtClean="0"/>
              <a:t> . Cual de los siguientes escenarios no genera conflicto con las políticas de </a:t>
            </a:r>
            <a:r>
              <a:rPr lang="es-419" dirty="0" err="1" smtClean="0"/>
              <a:t>same-origin</a:t>
            </a:r>
            <a:r>
              <a:rPr lang="es-419" dirty="0" smtClean="0"/>
              <a:t> del navegador?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Enviando un </a:t>
            </a:r>
            <a:r>
              <a:rPr lang="es-419" dirty="0" err="1" smtClean="0"/>
              <a:t>resquest</a:t>
            </a:r>
            <a:r>
              <a:rPr lang="es-419" dirty="0" smtClean="0"/>
              <a:t> de AJAX de esta pagina hacia </a:t>
            </a:r>
            <a:r>
              <a:rPr lang="es-419" dirty="0" smtClean="0">
                <a:hlinkClick r:id="rId3"/>
              </a:rPr>
              <a:t>http://upse.edu.ec:8888/test.php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/>
              <a:t>Enviando un </a:t>
            </a:r>
            <a:r>
              <a:rPr lang="es-419" dirty="0" err="1"/>
              <a:t>resquest</a:t>
            </a:r>
            <a:r>
              <a:rPr lang="es-419" dirty="0"/>
              <a:t> de AJAX de esta pagina hacia </a:t>
            </a:r>
            <a:r>
              <a:rPr lang="es-419" dirty="0">
                <a:hlinkClick r:id="rId4"/>
              </a:rPr>
              <a:t>http://</a:t>
            </a:r>
            <a:r>
              <a:rPr lang="es-419" dirty="0" smtClean="0">
                <a:hlinkClick r:id="rId4"/>
              </a:rPr>
              <a:t>upse.edu.ec/test.php</a:t>
            </a:r>
            <a:endParaRPr lang="es-419" dirty="0"/>
          </a:p>
          <a:p>
            <a:pPr>
              <a:buFont typeface="+mj-lt"/>
              <a:buAutoNum type="alphaUcPeriod"/>
            </a:pPr>
            <a:r>
              <a:rPr lang="es-419" dirty="0"/>
              <a:t>Enviando un </a:t>
            </a:r>
            <a:r>
              <a:rPr lang="es-419" dirty="0" err="1"/>
              <a:t>resquest</a:t>
            </a:r>
            <a:r>
              <a:rPr lang="es-419" dirty="0"/>
              <a:t> de AJAX de esta pagina hacia </a:t>
            </a:r>
            <a:r>
              <a:rPr lang="es-419" dirty="0">
                <a:hlinkClick r:id="rId5"/>
              </a:rPr>
              <a:t>http</a:t>
            </a:r>
            <a:r>
              <a:rPr lang="es-419" dirty="0" smtClean="0">
                <a:hlinkClick r:id="rId5"/>
              </a:rPr>
              <a:t>://db.upse.edu.ec:8888/test.php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/>
              <a:t>Enviando un </a:t>
            </a:r>
            <a:r>
              <a:rPr lang="es-419" dirty="0" err="1"/>
              <a:t>resquest</a:t>
            </a:r>
            <a:r>
              <a:rPr lang="es-419" dirty="0"/>
              <a:t> de AJAX de esta pagina hacia </a:t>
            </a:r>
            <a:r>
              <a:rPr lang="es-419" dirty="0">
                <a:hlinkClick r:id="rId3"/>
              </a:rPr>
              <a:t>http</a:t>
            </a:r>
            <a:r>
              <a:rPr lang="es-419" dirty="0" smtClean="0">
                <a:hlinkClick r:id="rId3"/>
              </a:rPr>
              <a:t>://espol.edu.ec:8888/test.php</a:t>
            </a:r>
            <a:endParaRPr lang="es-419" dirty="0"/>
          </a:p>
          <a:p>
            <a:pPr>
              <a:buFont typeface="+mj-lt"/>
              <a:buAutoNum type="alphaUcPeriod"/>
            </a:pPr>
            <a:r>
              <a:rPr lang="es-419" dirty="0" smtClean="0"/>
              <a:t>Ninguna de las anteriores.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89077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Suponiendo que nuestra pagina esta alojada en </a:t>
            </a:r>
            <a:r>
              <a:rPr lang="es-419" dirty="0" smtClean="0">
                <a:hlinkClick r:id="rId2"/>
              </a:rPr>
              <a:t>http://upse.edu.ec</a:t>
            </a:r>
            <a:r>
              <a:rPr lang="es-419" dirty="0" smtClean="0"/>
              <a:t> . Cual de los siguientes escenarios no genera conflicto con las políticas de </a:t>
            </a:r>
            <a:r>
              <a:rPr lang="es-419" dirty="0" err="1" smtClean="0"/>
              <a:t>same-origin</a:t>
            </a:r>
            <a:r>
              <a:rPr lang="es-419" dirty="0" smtClean="0"/>
              <a:t> del navegador?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Enviando un </a:t>
            </a:r>
            <a:r>
              <a:rPr lang="es-419" dirty="0" err="1" smtClean="0"/>
              <a:t>request</a:t>
            </a:r>
            <a:r>
              <a:rPr lang="es-419" dirty="0" smtClean="0"/>
              <a:t> de AJAX de esta pagina hacia </a:t>
            </a:r>
            <a:r>
              <a:rPr lang="es-419" dirty="0" smtClean="0">
                <a:hlinkClick r:id="rId3"/>
              </a:rPr>
              <a:t>http://upse.edu.ec:8888/test.php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b="1" dirty="0">
                <a:solidFill>
                  <a:srgbClr val="00B050"/>
                </a:solidFill>
              </a:rPr>
              <a:t>Enviando un </a:t>
            </a:r>
            <a:r>
              <a:rPr lang="es-419" b="1" dirty="0" err="1" smtClean="0">
                <a:solidFill>
                  <a:srgbClr val="00B050"/>
                </a:solidFill>
              </a:rPr>
              <a:t>request</a:t>
            </a:r>
            <a:r>
              <a:rPr lang="es-419" b="1" dirty="0" smtClean="0">
                <a:solidFill>
                  <a:srgbClr val="00B050"/>
                </a:solidFill>
              </a:rPr>
              <a:t> </a:t>
            </a:r>
            <a:r>
              <a:rPr lang="es-419" b="1" dirty="0">
                <a:solidFill>
                  <a:srgbClr val="00B050"/>
                </a:solidFill>
              </a:rPr>
              <a:t>de AJAX de esta pagina hacia http://</a:t>
            </a:r>
            <a:r>
              <a:rPr lang="es-419" b="1" dirty="0" smtClean="0">
                <a:solidFill>
                  <a:srgbClr val="00B050"/>
                </a:solidFill>
              </a:rPr>
              <a:t>upse.edu.ec/test.php</a:t>
            </a:r>
            <a:endParaRPr lang="es-419" b="1" dirty="0">
              <a:solidFill>
                <a:srgbClr val="00B050"/>
              </a:solidFill>
            </a:endParaRPr>
          </a:p>
          <a:p>
            <a:pPr>
              <a:buFont typeface="+mj-lt"/>
              <a:buAutoNum type="alphaUcPeriod"/>
            </a:pPr>
            <a:r>
              <a:rPr lang="es-419" dirty="0"/>
              <a:t>Enviando un </a:t>
            </a:r>
            <a:r>
              <a:rPr lang="es-419" dirty="0" err="1" smtClean="0"/>
              <a:t>request</a:t>
            </a:r>
            <a:r>
              <a:rPr lang="es-419" dirty="0" smtClean="0"/>
              <a:t> </a:t>
            </a:r>
            <a:r>
              <a:rPr lang="es-419" dirty="0"/>
              <a:t>de AJAX de esta pagina hacia </a:t>
            </a:r>
            <a:r>
              <a:rPr lang="es-419" dirty="0">
                <a:hlinkClick r:id="rId4"/>
              </a:rPr>
              <a:t>http</a:t>
            </a:r>
            <a:r>
              <a:rPr lang="es-419" dirty="0" smtClean="0">
                <a:hlinkClick r:id="rId4"/>
              </a:rPr>
              <a:t>://db.upse.edu.ec:8888/test.php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/>
              <a:t>Enviando un </a:t>
            </a:r>
            <a:r>
              <a:rPr lang="es-419" dirty="0" err="1" smtClean="0"/>
              <a:t>request</a:t>
            </a:r>
            <a:r>
              <a:rPr lang="es-419" dirty="0" smtClean="0"/>
              <a:t> </a:t>
            </a:r>
            <a:r>
              <a:rPr lang="es-419" dirty="0"/>
              <a:t>de AJAX de esta pagina hacia </a:t>
            </a:r>
            <a:r>
              <a:rPr lang="es-419" dirty="0">
                <a:hlinkClick r:id="rId3"/>
              </a:rPr>
              <a:t>http</a:t>
            </a:r>
            <a:r>
              <a:rPr lang="es-419" dirty="0" smtClean="0">
                <a:hlinkClick r:id="rId3"/>
              </a:rPr>
              <a:t>://espol.edu.ec:8888/test.php</a:t>
            </a:r>
            <a:endParaRPr lang="es-419" dirty="0"/>
          </a:p>
          <a:p>
            <a:pPr>
              <a:buFont typeface="+mj-lt"/>
              <a:buAutoNum type="alphaUcPeriod"/>
            </a:pPr>
            <a:r>
              <a:rPr lang="es-419" dirty="0" smtClean="0"/>
              <a:t>Ninguna de las anteriores.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38137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Por que un web proxy es útil para procesar </a:t>
            </a:r>
            <a:r>
              <a:rPr lang="es-419" dirty="0" err="1" smtClean="0"/>
              <a:t>request</a:t>
            </a:r>
            <a:r>
              <a:rPr lang="es-419" dirty="0" smtClean="0"/>
              <a:t> AJAX?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Aunque es mas </a:t>
            </a:r>
            <a:r>
              <a:rPr lang="es-419" dirty="0" err="1" smtClean="0"/>
              <a:t>difil</a:t>
            </a:r>
            <a:r>
              <a:rPr lang="es-419" dirty="0" smtClean="0"/>
              <a:t> que procesar </a:t>
            </a:r>
            <a:r>
              <a:rPr lang="es-419" dirty="0" err="1" smtClean="0"/>
              <a:t>rquest</a:t>
            </a:r>
            <a:r>
              <a:rPr lang="es-419" dirty="0" smtClean="0"/>
              <a:t> de AJAX </a:t>
            </a:r>
            <a:r>
              <a:rPr lang="es-419" dirty="0" err="1" smtClean="0"/>
              <a:t>standart</a:t>
            </a:r>
            <a:r>
              <a:rPr lang="es-419" dirty="0" smtClean="0"/>
              <a:t>, es una elección superior en el sentido técnico.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Permite que usemos JSONP.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Permite que nos saltemos la restricción de política de </a:t>
            </a:r>
            <a:r>
              <a:rPr lang="es-419" dirty="0" err="1" smtClean="0"/>
              <a:t>same-origin</a:t>
            </a:r>
            <a:r>
              <a:rPr lang="es-419" dirty="0" smtClean="0"/>
              <a:t> solicitando a nuestro código de servidor que pida información de otros dominios y nos la sirva de vuelta.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Hace mas rápido el </a:t>
            </a:r>
            <a:r>
              <a:rPr lang="es-419" dirty="0" err="1" smtClean="0"/>
              <a:t>request</a:t>
            </a:r>
            <a:r>
              <a:rPr lang="es-419" dirty="0" smtClean="0"/>
              <a:t> Ajax entre servidores nuestros y ajenos.</a:t>
            </a:r>
          </a:p>
        </p:txBody>
      </p:sp>
    </p:spTree>
    <p:extLst>
      <p:ext uri="{BB962C8B-B14F-4D97-AF65-F5344CB8AC3E}">
        <p14:creationId xmlns:p14="http://schemas.microsoft.com/office/powerpoint/2010/main" val="290208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Por que un web proxy es útil para procesar </a:t>
            </a:r>
            <a:r>
              <a:rPr lang="es-419" dirty="0" err="1" smtClean="0"/>
              <a:t>request</a:t>
            </a:r>
            <a:r>
              <a:rPr lang="es-419" dirty="0" smtClean="0"/>
              <a:t> AJAX?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Aunque es mas </a:t>
            </a:r>
            <a:r>
              <a:rPr lang="es-419" dirty="0" err="1" smtClean="0"/>
              <a:t>difil</a:t>
            </a:r>
            <a:r>
              <a:rPr lang="es-419" dirty="0" smtClean="0"/>
              <a:t> que procesar </a:t>
            </a:r>
            <a:r>
              <a:rPr lang="es-419" dirty="0" err="1" smtClean="0"/>
              <a:t>rquest</a:t>
            </a:r>
            <a:r>
              <a:rPr lang="es-419" dirty="0" smtClean="0"/>
              <a:t> de AJAX </a:t>
            </a:r>
            <a:r>
              <a:rPr lang="es-419" dirty="0" err="1" smtClean="0"/>
              <a:t>standart</a:t>
            </a:r>
            <a:r>
              <a:rPr lang="es-419" dirty="0" smtClean="0"/>
              <a:t>, es una elección superior en el sentido técnico.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Permite que usemos JSONP.</a:t>
            </a:r>
          </a:p>
          <a:p>
            <a:pPr>
              <a:buFont typeface="+mj-lt"/>
              <a:buAutoNum type="alphaUcPeriod"/>
            </a:pPr>
            <a:r>
              <a:rPr lang="es-419" b="1" dirty="0" smtClean="0">
                <a:solidFill>
                  <a:srgbClr val="00B050"/>
                </a:solidFill>
              </a:rPr>
              <a:t>Permite que nos saltemos la restricción de política de </a:t>
            </a:r>
            <a:r>
              <a:rPr lang="es-419" b="1" dirty="0" err="1" smtClean="0">
                <a:solidFill>
                  <a:srgbClr val="00B050"/>
                </a:solidFill>
              </a:rPr>
              <a:t>same-origin</a:t>
            </a:r>
            <a:r>
              <a:rPr lang="es-419" b="1" dirty="0" smtClean="0">
                <a:solidFill>
                  <a:srgbClr val="00B050"/>
                </a:solidFill>
              </a:rPr>
              <a:t> solicitando a nuestro código de servidor que pida información de otros dominios y nos la sirva de vuelta.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Hace mas rápido el </a:t>
            </a:r>
            <a:r>
              <a:rPr lang="es-419" dirty="0" err="1" smtClean="0"/>
              <a:t>request</a:t>
            </a:r>
            <a:r>
              <a:rPr lang="es-419" dirty="0" smtClean="0"/>
              <a:t> Ajax entre servidores nuestros y ajenos.</a:t>
            </a:r>
          </a:p>
        </p:txBody>
      </p:sp>
    </p:spTree>
    <p:extLst>
      <p:ext uri="{BB962C8B-B14F-4D97-AF65-F5344CB8AC3E}">
        <p14:creationId xmlns:p14="http://schemas.microsoft.com/office/powerpoint/2010/main" val="3796856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Que significa CORS?</a:t>
            </a:r>
          </a:p>
          <a:p>
            <a:pPr>
              <a:buFont typeface="+mj-lt"/>
              <a:buAutoNum type="alphaUcPeriod"/>
            </a:pPr>
            <a:r>
              <a:rPr lang="es-419" dirty="0" err="1" smtClean="0"/>
              <a:t>Careful</a:t>
            </a:r>
            <a:r>
              <a:rPr lang="es-419" dirty="0" smtClean="0"/>
              <a:t> </a:t>
            </a:r>
            <a:r>
              <a:rPr lang="es-419" dirty="0" err="1" smtClean="0"/>
              <a:t>originating</a:t>
            </a:r>
            <a:r>
              <a:rPr lang="es-419" dirty="0" smtClean="0"/>
              <a:t> response server</a:t>
            </a:r>
          </a:p>
          <a:p>
            <a:pPr>
              <a:buFont typeface="+mj-lt"/>
              <a:buAutoNum type="alphaUcPeriod"/>
            </a:pPr>
            <a:r>
              <a:rPr lang="es-419" dirty="0" smtClean="0"/>
              <a:t>Cross-</a:t>
            </a:r>
            <a:r>
              <a:rPr lang="es-419" dirty="0" err="1" smtClean="0"/>
              <a:t>origin</a:t>
            </a:r>
            <a:r>
              <a:rPr lang="es-419" dirty="0" smtClean="0"/>
              <a:t> </a:t>
            </a:r>
            <a:r>
              <a:rPr lang="es-419" dirty="0" err="1" smtClean="0"/>
              <a:t>resource</a:t>
            </a:r>
            <a:r>
              <a:rPr lang="es-419" dirty="0" smtClean="0"/>
              <a:t> </a:t>
            </a:r>
            <a:r>
              <a:rPr lang="es-419" dirty="0" err="1" smtClean="0"/>
              <a:t>sharing</a:t>
            </a:r>
            <a:endParaRPr lang="es-419" dirty="0"/>
          </a:p>
          <a:p>
            <a:pPr>
              <a:buFont typeface="+mj-lt"/>
              <a:buAutoNum type="alphaUcPeriod"/>
            </a:pPr>
            <a:r>
              <a:rPr lang="es-419" dirty="0" err="1" smtClean="0"/>
              <a:t>Classic</a:t>
            </a:r>
            <a:r>
              <a:rPr lang="es-419" dirty="0" smtClean="0"/>
              <a:t> </a:t>
            </a:r>
            <a:r>
              <a:rPr lang="es-419" dirty="0" err="1" smtClean="0"/>
              <a:t>Object</a:t>
            </a:r>
            <a:r>
              <a:rPr lang="es-419" dirty="0" smtClean="0"/>
              <a:t> </a:t>
            </a:r>
            <a:r>
              <a:rPr lang="es-419" dirty="0" err="1" smtClean="0"/>
              <a:t>Request</a:t>
            </a:r>
            <a:r>
              <a:rPr lang="es-419" dirty="0" smtClean="0"/>
              <a:t> </a:t>
            </a:r>
            <a:r>
              <a:rPr lang="es-419" dirty="0" err="1" smtClean="0"/>
              <a:t>System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 err="1" smtClean="0"/>
              <a:t>Continual</a:t>
            </a:r>
            <a:r>
              <a:rPr lang="es-419" dirty="0" smtClean="0"/>
              <a:t> Online </a:t>
            </a:r>
            <a:r>
              <a:rPr lang="es-419" dirty="0" err="1" smtClean="0"/>
              <a:t>Resource</a:t>
            </a:r>
            <a:r>
              <a:rPr lang="es-419" dirty="0" smtClean="0"/>
              <a:t> Server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907704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Que significa CORS?</a:t>
            </a:r>
          </a:p>
          <a:p>
            <a:pPr>
              <a:buFont typeface="+mj-lt"/>
              <a:buAutoNum type="alphaUcPeriod"/>
            </a:pPr>
            <a:r>
              <a:rPr lang="es-419" dirty="0" err="1" smtClean="0"/>
              <a:t>Careful</a:t>
            </a:r>
            <a:r>
              <a:rPr lang="es-419" dirty="0" smtClean="0"/>
              <a:t> </a:t>
            </a:r>
            <a:r>
              <a:rPr lang="es-419" dirty="0" err="1" smtClean="0"/>
              <a:t>originating</a:t>
            </a:r>
            <a:r>
              <a:rPr lang="es-419" dirty="0" smtClean="0"/>
              <a:t> response server</a:t>
            </a:r>
          </a:p>
          <a:p>
            <a:pPr>
              <a:buFont typeface="+mj-lt"/>
              <a:buAutoNum type="alphaUcPeriod"/>
            </a:pPr>
            <a:r>
              <a:rPr lang="es-419" b="1" dirty="0" smtClean="0">
                <a:solidFill>
                  <a:srgbClr val="00B050"/>
                </a:solidFill>
              </a:rPr>
              <a:t>Cross-</a:t>
            </a:r>
            <a:r>
              <a:rPr lang="es-419" b="1" dirty="0" err="1" smtClean="0">
                <a:solidFill>
                  <a:srgbClr val="00B050"/>
                </a:solidFill>
              </a:rPr>
              <a:t>origin</a:t>
            </a:r>
            <a:r>
              <a:rPr lang="es-419" b="1" dirty="0" smtClean="0">
                <a:solidFill>
                  <a:srgbClr val="00B050"/>
                </a:solidFill>
              </a:rPr>
              <a:t> </a:t>
            </a:r>
            <a:r>
              <a:rPr lang="es-419" b="1" dirty="0" err="1" smtClean="0">
                <a:solidFill>
                  <a:srgbClr val="00B050"/>
                </a:solidFill>
              </a:rPr>
              <a:t>resource</a:t>
            </a:r>
            <a:r>
              <a:rPr lang="es-419" b="1" dirty="0" smtClean="0">
                <a:solidFill>
                  <a:srgbClr val="00B050"/>
                </a:solidFill>
              </a:rPr>
              <a:t> </a:t>
            </a:r>
            <a:r>
              <a:rPr lang="es-419" b="1" dirty="0" err="1" smtClean="0">
                <a:solidFill>
                  <a:srgbClr val="00B050"/>
                </a:solidFill>
              </a:rPr>
              <a:t>sharing</a:t>
            </a:r>
            <a:endParaRPr lang="es-419" b="1" dirty="0">
              <a:solidFill>
                <a:srgbClr val="00B050"/>
              </a:solidFill>
            </a:endParaRPr>
          </a:p>
          <a:p>
            <a:pPr>
              <a:buFont typeface="+mj-lt"/>
              <a:buAutoNum type="alphaUcPeriod"/>
            </a:pPr>
            <a:r>
              <a:rPr lang="es-419" dirty="0" err="1" smtClean="0"/>
              <a:t>Classic</a:t>
            </a:r>
            <a:r>
              <a:rPr lang="es-419" dirty="0" smtClean="0"/>
              <a:t> </a:t>
            </a:r>
            <a:r>
              <a:rPr lang="es-419" dirty="0" err="1" smtClean="0"/>
              <a:t>Object</a:t>
            </a:r>
            <a:r>
              <a:rPr lang="es-419" dirty="0" smtClean="0"/>
              <a:t> </a:t>
            </a:r>
            <a:r>
              <a:rPr lang="es-419" dirty="0" err="1" smtClean="0"/>
              <a:t>Request</a:t>
            </a:r>
            <a:r>
              <a:rPr lang="es-419" dirty="0" smtClean="0"/>
              <a:t> </a:t>
            </a:r>
            <a:r>
              <a:rPr lang="es-419" dirty="0" err="1" smtClean="0"/>
              <a:t>System</a:t>
            </a:r>
            <a:endParaRPr lang="es-419" dirty="0" smtClean="0"/>
          </a:p>
          <a:p>
            <a:pPr>
              <a:buFont typeface="+mj-lt"/>
              <a:buAutoNum type="alphaUcPeriod"/>
            </a:pPr>
            <a:r>
              <a:rPr lang="es-419" dirty="0" err="1" smtClean="0"/>
              <a:t>Continual</a:t>
            </a:r>
            <a:r>
              <a:rPr lang="es-419" dirty="0" smtClean="0"/>
              <a:t> Online </a:t>
            </a:r>
            <a:r>
              <a:rPr lang="es-419" dirty="0" err="1" smtClean="0"/>
              <a:t>Resource</a:t>
            </a:r>
            <a:r>
              <a:rPr lang="es-419" dirty="0" smtClean="0"/>
              <a:t> Server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7611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Créditos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3600" b="1" i="1" dirty="0" smtClean="0"/>
              <a:t>Gracias a todos.</a:t>
            </a:r>
          </a:p>
          <a:p>
            <a:r>
              <a:rPr lang="es-419" dirty="0" smtClean="0"/>
              <a:t>Me pueden encontrar en twitter: @1vand1ng0</a:t>
            </a:r>
          </a:p>
          <a:p>
            <a:r>
              <a:rPr lang="es-419" dirty="0" smtClean="0"/>
              <a:t>O comunicarse a mi correo cualquier duda a futuro.</a:t>
            </a:r>
          </a:p>
          <a:p>
            <a:r>
              <a:rPr lang="es-419" dirty="0" smtClean="0"/>
              <a:t>Estemos en contacto.</a:t>
            </a:r>
          </a:p>
          <a:p>
            <a:r>
              <a:rPr lang="es-419" dirty="0" smtClean="0"/>
              <a:t>Basado en Material de </a:t>
            </a:r>
            <a:r>
              <a:rPr lang="es-419" dirty="0" err="1" smtClean="0"/>
              <a:t>Treehouse</a:t>
            </a:r>
            <a:r>
              <a:rPr lang="es-419" dirty="0"/>
              <a:t>: https://teamtreehouse.com</a:t>
            </a: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48798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Tipo de Contenido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Con Ajax podemos pedirle a los servidores</a:t>
            </a:r>
          </a:p>
          <a:p>
            <a:pPr lvl="1"/>
            <a:r>
              <a:rPr lang="es-419" dirty="0" smtClean="0"/>
              <a:t>Consultas de una Base de Datos</a:t>
            </a:r>
          </a:p>
          <a:p>
            <a:pPr lvl="1"/>
            <a:r>
              <a:rPr lang="es-419" dirty="0" smtClean="0"/>
              <a:t>Videos</a:t>
            </a:r>
          </a:p>
          <a:p>
            <a:pPr lvl="1"/>
            <a:r>
              <a:rPr lang="es-419" dirty="0" smtClean="0"/>
              <a:t>Contenido Interactivo como Mapas</a:t>
            </a:r>
          </a:p>
          <a:p>
            <a:pPr lvl="1"/>
            <a:r>
              <a:rPr lang="es-419" dirty="0" smtClean="0"/>
              <a:t>HTML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860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A	</a:t>
            </a:r>
            <a:r>
              <a:rPr lang="es-419" dirty="0" err="1" smtClean="0"/>
              <a:t>Asyncrhonous</a:t>
            </a:r>
            <a:r>
              <a:rPr lang="es-419" dirty="0" smtClean="0"/>
              <a:t> no bloquea la pagina o el navegador hasta que llegue la respuesta.</a:t>
            </a:r>
          </a:p>
          <a:p>
            <a:r>
              <a:rPr lang="es-419" dirty="0" smtClean="0"/>
              <a:t>J		</a:t>
            </a:r>
            <a:r>
              <a:rPr lang="es-419" dirty="0" err="1" smtClean="0"/>
              <a:t>Javascript</a:t>
            </a:r>
            <a:r>
              <a:rPr lang="es-419" dirty="0" smtClean="0"/>
              <a:t> para enviar el </a:t>
            </a:r>
            <a:r>
              <a:rPr lang="es-419" dirty="0" err="1" smtClean="0"/>
              <a:t>request</a:t>
            </a:r>
            <a:r>
              <a:rPr lang="es-419" dirty="0" smtClean="0"/>
              <a:t>, para procesar el response y para actualizar el sitio.</a:t>
            </a:r>
          </a:p>
          <a:p>
            <a:r>
              <a:rPr lang="es-419" dirty="0" smtClean="0"/>
              <a:t>A	And</a:t>
            </a:r>
          </a:p>
          <a:p>
            <a:r>
              <a:rPr lang="es-419" dirty="0" smtClean="0"/>
              <a:t>X	XML es el lenguaje de marcado para intercambiar información (no es el único).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66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Asynchronous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Permite al usuario seguir interactuando con el sitio web mientras el servidor envía una respuesta (non-</a:t>
            </a:r>
            <a:r>
              <a:rPr lang="es-419" dirty="0" err="1" smtClean="0"/>
              <a:t>blocking</a:t>
            </a:r>
            <a:r>
              <a:rPr lang="es-419" dirty="0" smtClean="0"/>
              <a:t> I/O). Esto es bueno ya que a veces en internet los paquetes se pierden (Clase de redes). No queremos tener al usuario esperando por siempre. </a:t>
            </a:r>
            <a:r>
              <a:rPr lang="es-419" dirty="0" err="1" smtClean="0"/>
              <a:t>Ademas</a:t>
            </a:r>
            <a:r>
              <a:rPr lang="es-419" dirty="0" smtClean="0"/>
              <a:t> provee mejor UX porque el usuario puede interactuar y consumir otras partes de nuestro sitio. </a:t>
            </a:r>
          </a:p>
          <a:p>
            <a:r>
              <a:rPr lang="es-419" dirty="0" smtClean="0"/>
              <a:t>Podemos enviar muchos </a:t>
            </a:r>
            <a:r>
              <a:rPr lang="es-419" dirty="0" err="1" smtClean="0"/>
              <a:t>request</a:t>
            </a:r>
            <a:r>
              <a:rPr lang="es-419" dirty="0" smtClean="0"/>
              <a:t> de AJAX a la vez, pero no tenemos garantía de que respuesta se recibirá primero (muchos factores entran en juego: velocidad del servidor, latencia de red, factores geográficos, </a:t>
            </a:r>
            <a:r>
              <a:rPr lang="es-419" dirty="0" err="1" smtClean="0"/>
              <a:t>etc</a:t>
            </a:r>
            <a:r>
              <a:rPr lang="es-419" dirty="0" smtClean="0"/>
              <a:t>). Este es un tema de sistemas distribuidos.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2493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XML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Ya vimos que era XML, un lenguaje de marcado para transmitir información de forma ordenada.</a:t>
            </a:r>
          </a:p>
          <a:p>
            <a:r>
              <a:rPr lang="es-419" dirty="0" smtClean="0"/>
              <a:t>Es mejor que pasar una trama, pero tiene desventajas ante otros formatos como JSON.</a:t>
            </a:r>
          </a:p>
          <a:p>
            <a:endParaRPr lang="es-419" dirty="0" smtClean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6677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2448</TotalTime>
  <Words>3309</Words>
  <Application>Microsoft Office PowerPoint</Application>
  <PresentationFormat>Widescreen</PresentationFormat>
  <Paragraphs>330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Century Gothic</vt:lpstr>
      <vt:lpstr>Wingdings 2</vt:lpstr>
      <vt:lpstr>Quotable</vt:lpstr>
      <vt:lpstr>AJAX</vt:lpstr>
      <vt:lpstr>Objetivos de Aprendizaje</vt:lpstr>
      <vt:lpstr>AJAX</vt:lpstr>
      <vt:lpstr>Porque usar Ajax?</vt:lpstr>
      <vt:lpstr>Requests &amp; Responses</vt:lpstr>
      <vt:lpstr>Tipo de Contenido</vt:lpstr>
      <vt:lpstr>PowerPoint Presentation</vt:lpstr>
      <vt:lpstr>Asynchronous</vt:lpstr>
      <vt:lpstr>XML</vt:lpstr>
      <vt:lpstr>4 Pasos de AJAX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Mi Primer Request de AJAX</vt:lpstr>
      <vt:lpstr>Mi Primer Request de AJAX: Codigo</vt:lpstr>
      <vt:lpstr>Metodos de HTTP: GET VS POST</vt:lpstr>
      <vt:lpstr>CROSS: Problema</vt:lpstr>
      <vt:lpstr>CROSS: Solución</vt:lpstr>
      <vt:lpstr>XAMPP</vt:lpstr>
      <vt:lpstr>APACHE</vt:lpstr>
      <vt:lpstr>PowerPoint Presentation</vt:lpstr>
      <vt:lpstr>Funcionando</vt:lpstr>
      <vt:lpstr>Parámetros</vt:lpstr>
      <vt:lpstr>Mas Acerca de Parámetros</vt:lpstr>
      <vt:lpstr> Esquema de un Query String</vt:lpstr>
      <vt:lpstr>POST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La Respuesta</vt:lpstr>
      <vt:lpstr>Datos Estructurados vs No Estructuados</vt:lpstr>
      <vt:lpstr>XML</vt:lpstr>
      <vt:lpstr>XML: Ejemplo</vt:lpstr>
      <vt:lpstr>JSON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Pregunta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Ivan A Sanchez Vera</dc:creator>
  <cp:lastModifiedBy>Ivan A Sanchez Vera</cp:lastModifiedBy>
  <cp:revision>49</cp:revision>
  <dcterms:created xsi:type="dcterms:W3CDTF">2016-04-28T19:52:24Z</dcterms:created>
  <dcterms:modified xsi:type="dcterms:W3CDTF">2016-04-30T14:00:22Z</dcterms:modified>
</cp:coreProperties>
</file>