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77" r:id="rId4"/>
    <p:sldId id="258" r:id="rId5"/>
    <p:sldId id="262" r:id="rId6"/>
    <p:sldId id="260" r:id="rId7"/>
    <p:sldId id="281" r:id="rId8"/>
    <p:sldId id="271" r:id="rId9"/>
    <p:sldId id="269" r:id="rId10"/>
    <p:sldId id="276" r:id="rId11"/>
    <p:sldId id="275" r:id="rId12"/>
    <p:sldId id="257" r:id="rId13"/>
    <p:sldId id="272" r:id="rId14"/>
    <p:sldId id="266" r:id="rId15"/>
    <p:sldId id="278" r:id="rId16"/>
    <p:sldId id="280" r:id="rId17"/>
    <p:sldId id="264" r:id="rId18"/>
    <p:sldId id="265" r:id="rId19"/>
    <p:sldId id="263" r:id="rId20"/>
    <p:sldId id="286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999"/>
    <a:srgbClr val="009A7D"/>
    <a:srgbClr val="00AC8B"/>
    <a:srgbClr val="FFEB97"/>
    <a:srgbClr val="FEBAB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Credit Scoring i Makroprogramowanie w SAS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1464-A4BE-4FE6-BAE6-A02C20D828C7}" type="datetimeFigureOut">
              <a:rPr lang="en-GB" smtClean="0"/>
              <a:pPr/>
              <a:t>10/01/2014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BE21-61E7-47D9-A8FC-19D8C96A88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Credit Scoring i Makroprogramowanie w SAS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800E3-8339-46F9-8A85-BD5C8C653BB5}" type="datetimeFigureOut">
              <a:rPr lang="en-GB" smtClean="0"/>
              <a:pPr/>
              <a:t>10/01/2014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9E48-B4E4-4B33-94CC-3C40EC1940B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9E48-B4E4-4B33-94CC-3C40EC1940B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l-PL" smtClean="0"/>
              <a:t>Credit Scoring i Makroprogramowanie w SAS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9E48-B4E4-4B33-94CC-3C40EC1940B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l-PL" smtClean="0"/>
              <a:t>Credit Scoring i Makroprogramowanie w SAS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9E48-B4E4-4B33-94CC-3C40EC1940B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l-PL" smtClean="0"/>
              <a:t>Credit Scoring i Makroprogramowanie w SAS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4A43-FABA-463B-B6A2-13A33E63FA0D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9292-6A90-425F-B2DE-B005F8EB1D26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7717-CEED-4B6F-A035-69F7421EE30E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25DA-CE39-4604-AA67-1BC06A9199A5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CE67-DE07-478C-9433-4F9AEDA2662A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C5CC-4DB3-4ED0-89C6-9F98EFC273A3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431F-4F4E-4B87-ADB5-2BF6071B1D58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C599-5B61-4B73-912B-5AC87EF3D5A2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D9-4E45-47E5-B075-53CB443B2D30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60EB-9EE8-452D-A615-D2757309D5CD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AAA4-19E9-4724-BD11-F62F04A4ED9A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24062-1476-4627-AADF-F1E6C67D937D}" type="datetime1">
              <a:rPr lang="en-GB" smtClean="0"/>
              <a:pPr/>
              <a:t>10/01/2014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C41113A-C424-4FA9-98A4-16EB10FB3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116632"/>
            <a:ext cx="7776864" cy="720080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Credit </a:t>
            </a:r>
            <a:r>
              <a:rPr lang="pl-PL" sz="2200" dirty="0" err="1" smtClean="0"/>
              <a:t>Scoring</a:t>
            </a:r>
            <a:r>
              <a:rPr lang="pl-PL" sz="2200" dirty="0" smtClean="0"/>
              <a:t> i </a:t>
            </a:r>
            <a:r>
              <a:rPr lang="pl-PL" sz="2200" dirty="0" err="1" smtClean="0"/>
              <a:t>Makroprogramowanie</a:t>
            </a:r>
            <a:r>
              <a:rPr lang="pl-PL" sz="2200" dirty="0" smtClean="0"/>
              <a:t> w SAS</a:t>
            </a:r>
            <a:endParaRPr lang="en-GB" sz="220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Mierniki predykcyjności i stabilności modelu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1026" name="Picture 2" descr="C:\Users\zosia\Desktop\Sales-Chart.jpg"/>
          <p:cNvPicPr>
            <a:picLocks noChangeAspect="1" noChangeArrowheads="1"/>
          </p:cNvPicPr>
          <p:nvPr/>
        </p:nvPicPr>
        <p:blipFill>
          <a:blip r:embed="rId2" cstate="print"/>
          <a:srcRect t="4602" b="3353"/>
          <a:stretch>
            <a:fillRect/>
          </a:stretch>
        </p:blipFill>
        <p:spPr bwMode="auto">
          <a:xfrm>
            <a:off x="1907704" y="3140968"/>
            <a:ext cx="5359524" cy="3573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2" cstate="print"/>
          <a:srcRect l="28885" t="33109" r="27466" b="8664"/>
          <a:stretch>
            <a:fillRect/>
          </a:stretch>
        </p:blipFill>
        <p:spPr bwMode="auto">
          <a:xfrm>
            <a:off x="4427984" y="3140968"/>
            <a:ext cx="46085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50088" cy="1143000"/>
          </a:xfrm>
        </p:spPr>
        <p:txBody>
          <a:bodyPr>
            <a:normAutofit/>
          </a:bodyPr>
          <a:lstStyle/>
          <a:p>
            <a:r>
              <a:rPr lang="pl-PL" dirty="0" err="1" smtClean="0"/>
              <a:t>Kołmogorov-Smirnov</a:t>
            </a:r>
            <a:r>
              <a:rPr lang="pl-PL" dirty="0" smtClean="0"/>
              <a:t> </a:t>
            </a:r>
            <a:r>
              <a:rPr lang="pl-PL" dirty="0" err="1" smtClean="0"/>
              <a:t>statistic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61256" y="1447800"/>
            <a:ext cx="764319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dirty="0" smtClean="0"/>
              <a:t> 	– </a:t>
            </a:r>
            <a:r>
              <a:rPr lang="en-GB" sz="1400" dirty="0" smtClean="0"/>
              <a:t>the cumulative distribution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among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b="1" dirty="0" err="1" smtClean="0"/>
              <a:t>goods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 	– </a:t>
            </a:r>
            <a:r>
              <a:rPr lang="en-GB" sz="1400" dirty="0" smtClean="0"/>
              <a:t>the cumulative distribution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among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b="1" dirty="0" err="1" smtClean="0"/>
              <a:t>bads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b="1" dirty="0" smtClean="0"/>
              <a:t> 	  </a:t>
            </a:r>
            <a:r>
              <a:rPr lang="pl-PL" sz="1400" dirty="0" smtClean="0"/>
              <a:t>– </a:t>
            </a:r>
            <a:r>
              <a:rPr lang="pl-PL" sz="1400" b="1" dirty="0" smtClean="0"/>
              <a:t>L</a:t>
            </a:r>
            <a:r>
              <a:rPr lang="en-GB" sz="1400" dirty="0" smtClean="0"/>
              <a:t> is the minimum value of a given score, </a:t>
            </a:r>
            <a:r>
              <a:rPr lang="en-GB" sz="1400" b="1" dirty="0" smtClean="0"/>
              <a:t>H</a:t>
            </a:r>
            <a:r>
              <a:rPr lang="en-GB" sz="1400" dirty="0" smtClean="0"/>
              <a:t> is the maximum value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endParaRPr lang="pl-PL" sz="1400" b="1" dirty="0" smtClean="0"/>
          </a:p>
          <a:p>
            <a:pPr>
              <a:lnSpc>
                <a:spcPct val="150000"/>
              </a:lnSpc>
              <a:buNone/>
            </a:pPr>
            <a:r>
              <a:rPr lang="pl-PL" sz="1400" b="1" dirty="0" err="1" smtClean="0"/>
              <a:t>Kolmogorov-Smirnov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statistic</a:t>
            </a:r>
            <a:r>
              <a:rPr lang="pl-PL" sz="1400" b="1" dirty="0" smtClean="0"/>
              <a:t> </a:t>
            </a:r>
            <a:r>
              <a:rPr lang="pl-PL" sz="1400" dirty="0" smtClean="0"/>
              <a:t>(KS):</a:t>
            </a:r>
          </a:p>
          <a:p>
            <a:pPr>
              <a:lnSpc>
                <a:spcPct val="150000"/>
              </a:lnSpc>
              <a:buNone/>
            </a:pPr>
            <a:endParaRPr lang="pl-PL" sz="1400" b="1" dirty="0" smtClean="0"/>
          </a:p>
          <a:p>
            <a:pPr>
              <a:lnSpc>
                <a:spcPct val="150000"/>
              </a:lnSpc>
              <a:buNone/>
            </a:pPr>
            <a:endParaRPr lang="pl-PL" sz="1400" b="1" dirty="0" smtClean="0"/>
          </a:p>
          <a:p>
            <a:pPr>
              <a:lnSpc>
                <a:spcPct val="150000"/>
              </a:lnSpc>
              <a:buNone/>
            </a:pPr>
            <a:r>
              <a:rPr lang="pl-PL" sz="1400" dirty="0" err="1" smtClean="0"/>
              <a:t>describes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quality</a:t>
            </a:r>
            <a:r>
              <a:rPr lang="pl-PL" sz="1400" dirty="0" smtClean="0"/>
              <a:t> of </a:t>
            </a:r>
            <a:r>
              <a:rPr lang="pl-PL" sz="1400" dirty="0" err="1" smtClean="0"/>
              <a:t>the</a:t>
            </a:r>
            <a:r>
              <a:rPr lang="pl-PL" sz="1400" dirty="0" smtClean="0"/>
              <a:t> model</a:t>
            </a:r>
          </a:p>
          <a:p>
            <a:pPr>
              <a:lnSpc>
                <a:spcPct val="150000"/>
              </a:lnSpc>
              <a:buNone/>
            </a:pPr>
            <a:endParaRPr lang="pl-PL" sz="1400" dirty="0" smtClean="0"/>
          </a:p>
          <a:p>
            <a:pPr>
              <a:lnSpc>
                <a:spcPct val="150000"/>
              </a:lnSpc>
              <a:buNone/>
            </a:pPr>
            <a:endParaRPr lang="pl-PL" sz="1400" dirty="0" smtClean="0"/>
          </a:p>
          <a:p>
            <a:pPr>
              <a:lnSpc>
                <a:spcPct val="150000"/>
              </a:lnSpc>
              <a:buNone/>
            </a:pPr>
            <a:endParaRPr lang="pl-PL" sz="1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556792"/>
            <a:ext cx="777686" cy="432048"/>
          </a:xfrm>
          <a:prstGeom prst="rect">
            <a:avLst/>
          </a:prstGeom>
          <a:noFill/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962656"/>
            <a:ext cx="720080" cy="458232"/>
          </a:xfrm>
          <a:prstGeom prst="rect">
            <a:avLst/>
          </a:prstGeom>
          <a:noFill/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5991" y="2348880"/>
            <a:ext cx="763721" cy="360040"/>
          </a:xfrm>
          <a:prstGeom prst="rect">
            <a:avLst/>
          </a:prstGeom>
          <a:noFill/>
        </p:spPr>
      </p:pic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573016"/>
            <a:ext cx="3710924" cy="576064"/>
          </a:xfrm>
          <a:prstGeom prst="rect">
            <a:avLst/>
          </a:prstGeom>
          <a:noFill/>
        </p:spPr>
      </p:pic>
      <p:sp>
        <p:nvSpPr>
          <p:cNvPr id="26" name="Symbol zastępczy zawartości 2"/>
          <p:cNvSpPr txBox="1">
            <a:spLocks/>
          </p:cNvSpPr>
          <p:nvPr/>
        </p:nvSpPr>
        <p:spPr>
          <a:xfrm>
            <a:off x="1043608" y="5229200"/>
            <a:ext cx="2952328" cy="1296144"/>
          </a:xfrm>
          <a:prstGeom prst="rect">
            <a:avLst/>
          </a:prstGeom>
          <a:ln w="3175">
            <a:solidFill>
              <a:srgbClr val="00B0F0"/>
            </a:solidFill>
          </a:ln>
        </p:spPr>
        <p:txBody>
          <a:bodyPr vert="horz">
            <a:normAutofit lnSpcReduction="10000"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Score</a:t>
            </a:r>
            <a:r>
              <a: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pl-P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around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2.5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smaller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around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approximately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30% od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clients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70% of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clients</a:t>
            </a: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Łącznik prosty ze strzałką 29"/>
          <p:cNvCxnSpPr>
            <a:stCxn id="26" idx="3"/>
          </p:cNvCxnSpPr>
          <p:nvPr/>
        </p:nvCxnSpPr>
        <p:spPr>
          <a:xfrm>
            <a:off x="3995936" y="5877272"/>
            <a:ext cx="280831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>
            <a:normAutofit/>
          </a:bodyPr>
          <a:lstStyle/>
          <a:p>
            <a:r>
              <a:rPr lang="pl-PL" dirty="0" err="1" smtClean="0"/>
              <a:t>Kołmogorov-Smirnov</a:t>
            </a:r>
            <a:r>
              <a:rPr lang="pl-PL" dirty="0" smtClean="0"/>
              <a:t> </a:t>
            </a:r>
            <a:r>
              <a:rPr lang="pl-PL" dirty="0" err="1" smtClean="0"/>
              <a:t>statistic</a:t>
            </a:r>
            <a:r>
              <a:rPr lang="pl-PL" dirty="0" smtClean="0"/>
              <a:t> (2)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61256" y="1447800"/>
            <a:ext cx="7787208" cy="4572000"/>
          </a:xfrm>
        </p:spPr>
        <p:txBody>
          <a:bodyPr>
            <a:normAutofit/>
          </a:bodyPr>
          <a:lstStyle/>
          <a:p>
            <a:r>
              <a:rPr lang="pl-PL" sz="1600" dirty="0" smtClean="0"/>
              <a:t>    </a:t>
            </a:r>
            <a:r>
              <a:rPr lang="pl-PL" sz="1400" dirty="0" smtClean="0"/>
              <a:t>–  </a:t>
            </a:r>
            <a:r>
              <a:rPr lang="pl-PL" sz="1400" dirty="0" err="1" smtClean="0"/>
              <a:t>cut-off</a:t>
            </a:r>
            <a:r>
              <a:rPr lang="pl-PL" sz="1400" dirty="0" smtClean="0"/>
              <a:t> </a:t>
            </a:r>
            <a:r>
              <a:rPr lang="pl-PL" sz="1400" dirty="0" err="1" smtClean="0"/>
              <a:t>(spli</a:t>
            </a:r>
            <a:r>
              <a:rPr lang="pl-PL" sz="1400" dirty="0" smtClean="0"/>
              <a:t>t)</a:t>
            </a:r>
            <a:endParaRPr lang="pl-PL" sz="1400" b="1" dirty="0" smtClean="0"/>
          </a:p>
          <a:p>
            <a:r>
              <a:rPr lang="pl-PL" sz="1400" dirty="0" smtClean="0"/>
              <a:t>             – </a:t>
            </a:r>
            <a:r>
              <a:rPr lang="en-GB" sz="1400" dirty="0" smtClean="0"/>
              <a:t>the cumulative distribution function</a:t>
            </a:r>
            <a:r>
              <a:rPr lang="pl-PL" sz="1400" dirty="0" smtClean="0"/>
              <a:t> </a:t>
            </a:r>
            <a:r>
              <a:rPr lang="en-GB" sz="1400" dirty="0" smtClean="0"/>
              <a:t>among</a:t>
            </a:r>
            <a:r>
              <a:rPr lang="pl-PL" sz="1400" dirty="0" smtClean="0"/>
              <a:t> </a:t>
            </a:r>
            <a:r>
              <a:rPr lang="en-GB" sz="1400" dirty="0" smtClean="0"/>
              <a:t>the </a:t>
            </a:r>
            <a:r>
              <a:rPr lang="pl-PL" sz="1400" b="1" dirty="0" smtClean="0"/>
              <a:t>G</a:t>
            </a:r>
            <a:r>
              <a:rPr lang="en-GB" sz="1400" b="1" dirty="0" err="1" smtClean="0"/>
              <a:t>oods</a:t>
            </a:r>
            <a:endParaRPr lang="pl-PL" sz="1400" b="1" dirty="0" smtClean="0"/>
          </a:p>
          <a:p>
            <a:r>
              <a:rPr lang="pl-PL" sz="1400" dirty="0" smtClean="0"/>
              <a:t>             – </a:t>
            </a:r>
            <a:r>
              <a:rPr lang="en-GB" sz="1400" dirty="0" smtClean="0"/>
              <a:t>the cumulative distribution function</a:t>
            </a:r>
            <a:r>
              <a:rPr lang="pl-PL" sz="1400" dirty="0" smtClean="0"/>
              <a:t> </a:t>
            </a:r>
            <a:r>
              <a:rPr lang="en-GB" sz="1400" dirty="0" smtClean="0"/>
              <a:t>among</a:t>
            </a:r>
            <a:r>
              <a:rPr lang="pl-PL" sz="1400" dirty="0" smtClean="0"/>
              <a:t> </a:t>
            </a:r>
            <a:r>
              <a:rPr lang="en-GB" sz="1400" dirty="0" smtClean="0"/>
              <a:t>the </a:t>
            </a:r>
            <a:r>
              <a:rPr lang="pl-PL" sz="1400" b="1" dirty="0" err="1" smtClean="0"/>
              <a:t>Bads</a:t>
            </a:r>
            <a:endParaRPr lang="pl-PL" sz="1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1110" t="45494" r="29285" b="11946"/>
          <a:stretch>
            <a:fillRect/>
          </a:stretch>
        </p:blipFill>
        <p:spPr bwMode="auto">
          <a:xfrm>
            <a:off x="1259632" y="2554245"/>
            <a:ext cx="5616624" cy="34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7637" y="1772816"/>
            <a:ext cx="600067" cy="36004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7637" y="2060848"/>
            <a:ext cx="600066" cy="36004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7275" y="1484784"/>
            <a:ext cx="98193" cy="36004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>
            <a:normAutofit/>
          </a:bodyPr>
          <a:lstStyle/>
          <a:p>
            <a:r>
              <a:rPr lang="pl-PL" dirty="0" err="1" smtClean="0"/>
              <a:t>Kołmogorov-Smirnov</a:t>
            </a:r>
            <a:r>
              <a:rPr lang="pl-PL" dirty="0" smtClean="0"/>
              <a:t> </a:t>
            </a:r>
            <a:r>
              <a:rPr lang="pl-PL" dirty="0" err="1" smtClean="0"/>
              <a:t>statistic</a:t>
            </a:r>
            <a:r>
              <a:rPr lang="pl-PL" dirty="0" smtClean="0"/>
              <a:t> (2)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71600" y="1447800"/>
            <a:ext cx="6768752" cy="2413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dirty="0" smtClean="0"/>
              <a:t>     –  </a:t>
            </a:r>
            <a:r>
              <a:rPr lang="pl-PL" sz="1400" dirty="0" err="1" smtClean="0"/>
              <a:t>cut-off</a:t>
            </a:r>
            <a:r>
              <a:rPr lang="pl-PL" sz="1400" dirty="0" smtClean="0"/>
              <a:t> </a:t>
            </a:r>
            <a:r>
              <a:rPr lang="pl-PL" sz="1400" dirty="0" err="1" smtClean="0"/>
              <a:t>(spli</a:t>
            </a:r>
            <a:r>
              <a:rPr lang="pl-PL" sz="1400" dirty="0" smtClean="0"/>
              <a:t>t)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             – </a:t>
            </a:r>
            <a:r>
              <a:rPr lang="en-GB" sz="1400" dirty="0" smtClean="0"/>
              <a:t>the cumulative distribution function</a:t>
            </a:r>
            <a:r>
              <a:rPr lang="pl-PL" sz="1400" dirty="0" smtClean="0"/>
              <a:t> </a:t>
            </a:r>
            <a:r>
              <a:rPr lang="en-GB" sz="1400" dirty="0" smtClean="0"/>
              <a:t>among</a:t>
            </a:r>
            <a:r>
              <a:rPr lang="pl-PL" sz="1400" dirty="0" smtClean="0"/>
              <a:t> </a:t>
            </a:r>
            <a:r>
              <a:rPr lang="en-GB" sz="1400" dirty="0" smtClean="0"/>
              <a:t>the </a:t>
            </a:r>
            <a:r>
              <a:rPr lang="pl-PL" sz="1400" b="1" dirty="0" smtClean="0"/>
              <a:t>G</a:t>
            </a:r>
            <a:r>
              <a:rPr lang="en-GB" sz="1400" b="1" dirty="0" err="1" smtClean="0"/>
              <a:t>oods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             – </a:t>
            </a:r>
            <a:r>
              <a:rPr lang="en-GB" sz="1400" dirty="0" smtClean="0"/>
              <a:t>the cumulative distribution function</a:t>
            </a:r>
            <a:r>
              <a:rPr lang="pl-PL" sz="1400" dirty="0" smtClean="0"/>
              <a:t> </a:t>
            </a:r>
            <a:r>
              <a:rPr lang="en-GB" sz="1400" dirty="0" smtClean="0"/>
              <a:t>among</a:t>
            </a:r>
            <a:r>
              <a:rPr lang="pl-PL" sz="1400" dirty="0" smtClean="0"/>
              <a:t> </a:t>
            </a:r>
            <a:r>
              <a:rPr lang="en-GB" sz="1400" dirty="0" smtClean="0"/>
              <a:t>the </a:t>
            </a:r>
            <a:r>
              <a:rPr lang="pl-PL" sz="1400" b="1" dirty="0" err="1" smtClean="0"/>
              <a:t>Bads</a:t>
            </a: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    – </a:t>
            </a:r>
            <a:r>
              <a:rPr lang="en-GB" sz="1400" dirty="0" smtClean="0"/>
              <a:t>the </a:t>
            </a:r>
            <a:r>
              <a:rPr lang="en-GB" sz="1400" b="1" dirty="0" smtClean="0"/>
              <a:t>debt</a:t>
            </a:r>
            <a:r>
              <a:rPr lang="en-GB" sz="1400" dirty="0" smtClean="0"/>
              <a:t> incurred by misclassifying a </a:t>
            </a:r>
            <a:r>
              <a:rPr lang="en-GB" sz="1400" b="1" dirty="0" smtClean="0"/>
              <a:t>bad</a:t>
            </a:r>
            <a:r>
              <a:rPr lang="en-GB" sz="1400" dirty="0" smtClean="0"/>
              <a:t> as a</a:t>
            </a:r>
            <a:r>
              <a:rPr lang="pl-PL" sz="1400" dirty="0" smtClean="0"/>
              <a:t> </a:t>
            </a:r>
            <a:r>
              <a:rPr lang="en-GB" sz="1400" b="1" dirty="0" smtClean="0"/>
              <a:t>good</a:t>
            </a:r>
          </a:p>
          <a:p>
            <a:pPr>
              <a:lnSpc>
                <a:spcPct val="150000"/>
              </a:lnSpc>
            </a:pPr>
            <a:r>
              <a:rPr lang="pl-PL" sz="1400" b="1" dirty="0" smtClean="0"/>
              <a:t>    </a:t>
            </a:r>
            <a:r>
              <a:rPr lang="pl-PL" sz="1400" dirty="0" smtClean="0"/>
              <a:t>– </a:t>
            </a:r>
            <a:r>
              <a:rPr lang="en-GB" sz="1400" dirty="0" smtClean="0"/>
              <a:t>the </a:t>
            </a:r>
            <a:r>
              <a:rPr lang="en-GB" sz="1400" b="1" dirty="0" smtClean="0"/>
              <a:t>lost</a:t>
            </a:r>
            <a:r>
              <a:rPr lang="en-GB" sz="1400" dirty="0" smtClean="0"/>
              <a:t> profit caused by misclassifying a </a:t>
            </a:r>
            <a:r>
              <a:rPr lang="en-GB" sz="1400" b="1" dirty="0" smtClean="0"/>
              <a:t>good</a:t>
            </a:r>
            <a:r>
              <a:rPr lang="en-GB" sz="1400" dirty="0" smtClean="0"/>
              <a:t> as a </a:t>
            </a:r>
            <a:r>
              <a:rPr lang="en-GB" sz="1400" b="1" dirty="0" smtClean="0"/>
              <a:t>bad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b="1" dirty="0" err="1" smtClean="0"/>
              <a:t>Bads</a:t>
            </a:r>
            <a:r>
              <a:rPr lang="pl-PL" sz="1400" b="1" dirty="0" smtClean="0"/>
              <a:t> </a:t>
            </a:r>
            <a:r>
              <a:rPr lang="pl-PL" sz="1400" dirty="0" err="1" smtClean="0"/>
              <a:t>have</a:t>
            </a:r>
            <a:r>
              <a:rPr lang="pl-PL" sz="1400" dirty="0" smtClean="0"/>
              <a:t> a </a:t>
            </a:r>
            <a:r>
              <a:rPr lang="pl-PL" sz="1400" dirty="0" err="1" smtClean="0"/>
              <a:t>greater</a:t>
            </a:r>
            <a:r>
              <a:rPr lang="pl-PL" sz="1400" dirty="0" smtClean="0"/>
              <a:t> </a:t>
            </a:r>
            <a:r>
              <a:rPr lang="pl-PL" sz="1400" dirty="0" err="1" smtClean="0"/>
              <a:t>propensity</a:t>
            </a:r>
            <a:r>
              <a:rPr lang="pl-PL" sz="1400" dirty="0" smtClean="0"/>
              <a:t> for </a:t>
            </a:r>
            <a:r>
              <a:rPr lang="pl-PL" sz="1400" dirty="0" err="1" smtClean="0"/>
              <a:t>low</a:t>
            </a:r>
            <a:r>
              <a:rPr lang="pl-PL" sz="1400" dirty="0" smtClean="0"/>
              <a:t> </a:t>
            </a:r>
            <a:r>
              <a:rPr lang="pl-PL" sz="1400" dirty="0" err="1" smtClean="0"/>
              <a:t>values</a:t>
            </a:r>
            <a:r>
              <a:rPr lang="pl-PL" sz="1400" dirty="0" smtClean="0"/>
              <a:t> of </a:t>
            </a:r>
            <a:r>
              <a:rPr lang="pl-PL" sz="1400" dirty="0" err="1" smtClean="0"/>
              <a:t>score</a:t>
            </a:r>
            <a:r>
              <a:rPr lang="pl-PL" sz="1400" dirty="0" smtClean="0"/>
              <a:t> </a:t>
            </a:r>
            <a:r>
              <a:rPr lang="pl-PL" sz="1400" dirty="0" err="1" smtClean="0"/>
              <a:t>than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b="1" dirty="0" err="1" smtClean="0"/>
              <a:t>goods</a:t>
            </a:r>
            <a:endParaRPr lang="pl-PL" sz="14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7724" y="4469926"/>
            <a:ext cx="4968552" cy="566037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7638" y="1916832"/>
            <a:ext cx="600066" cy="36004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7638" y="2348880"/>
            <a:ext cx="600066" cy="36004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556792"/>
            <a:ext cx="98193" cy="36004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526" y="2734637"/>
            <a:ext cx="123130" cy="406331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1353" y="3109316"/>
            <a:ext cx="154303" cy="391692"/>
          </a:xfrm>
          <a:prstGeom prst="rect">
            <a:avLst/>
          </a:prstGeom>
          <a:noFill/>
        </p:spPr>
      </p:pic>
      <p:sp>
        <p:nvSpPr>
          <p:cNvPr id="24" name="Symbol zastępczy zawartości 2"/>
          <p:cNvSpPr txBox="1">
            <a:spLocks/>
          </p:cNvSpPr>
          <p:nvPr/>
        </p:nvSpPr>
        <p:spPr>
          <a:xfrm>
            <a:off x="251520" y="3893861"/>
            <a:ext cx="8568952" cy="6480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 of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applitacation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answers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minimazes</a:t>
            </a: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94771" y="4005065"/>
            <a:ext cx="137469" cy="504055"/>
          </a:xfrm>
          <a:prstGeom prst="rect">
            <a:avLst/>
          </a:prstGeom>
          <a:noFill/>
        </p:spPr>
      </p:pic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2744" y="5877272"/>
            <a:ext cx="2978513" cy="504056"/>
          </a:xfrm>
          <a:prstGeom prst="rect">
            <a:avLst/>
          </a:prstGeom>
          <a:noFill/>
        </p:spPr>
      </p:pic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9297" y="5157192"/>
            <a:ext cx="2845407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 l="28225" t="23625" r="28607" b="17314"/>
          <a:stretch>
            <a:fillRect/>
          </a:stretch>
        </p:blipFill>
        <p:spPr bwMode="auto">
          <a:xfrm>
            <a:off x="4283968" y="2780928"/>
            <a:ext cx="4752528" cy="365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Lorenz </a:t>
            </a:r>
            <a:r>
              <a:rPr lang="pl-PL" dirty="0" err="1" smtClean="0"/>
              <a:t>Curve</a:t>
            </a:r>
            <a:r>
              <a:rPr lang="pl-PL" dirty="0" smtClean="0"/>
              <a:t> &amp; </a:t>
            </a:r>
            <a:r>
              <a:rPr lang="pl-PL" dirty="0" err="1" smtClean="0"/>
              <a:t>Gini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dirty="0" smtClean="0"/>
              <a:t> 	  – </a:t>
            </a:r>
            <a:r>
              <a:rPr lang="en-GB" sz="1400" dirty="0" smtClean="0"/>
              <a:t>the cumulative distribution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among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b="1" dirty="0" err="1" smtClean="0"/>
              <a:t>goods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 	  – </a:t>
            </a:r>
            <a:r>
              <a:rPr lang="en-GB" sz="1400" dirty="0" smtClean="0"/>
              <a:t>the cumulative distribution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among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b="1" dirty="0" err="1" smtClean="0"/>
              <a:t>bads</a:t>
            </a:r>
            <a:r>
              <a:rPr lang="pl-PL" sz="14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pl-PL" sz="1400" dirty="0" err="1" smtClean="0"/>
              <a:t>Each</a:t>
            </a:r>
            <a:r>
              <a:rPr lang="pl-PL" sz="1400" dirty="0" smtClean="0"/>
              <a:t> point on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curve</a:t>
            </a:r>
            <a:r>
              <a:rPr lang="pl-PL" sz="1400" dirty="0" smtClean="0"/>
              <a:t> </a:t>
            </a:r>
            <a:r>
              <a:rPr lang="pl-PL" sz="1400" dirty="0" err="1" smtClean="0"/>
              <a:t>represents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</a:t>
            </a:r>
            <a:r>
              <a:rPr lang="pl-PL" sz="1400" dirty="0" err="1" smtClean="0"/>
              <a:t>value</a:t>
            </a:r>
            <a:r>
              <a:rPr lang="pl-PL" sz="1400" dirty="0" smtClean="0"/>
              <a:t> of a </a:t>
            </a:r>
            <a:r>
              <a:rPr lang="pl-PL" sz="1400" dirty="0" err="1" smtClean="0"/>
              <a:t>given</a:t>
            </a:r>
            <a:r>
              <a:rPr lang="pl-PL" sz="1400" dirty="0" smtClean="0"/>
              <a:t> </a:t>
            </a:r>
            <a:r>
              <a:rPr lang="pl-PL" sz="1400" dirty="0" err="1" smtClean="0"/>
              <a:t>score</a:t>
            </a:r>
            <a:r>
              <a:rPr lang="pl-PL" sz="1400" dirty="0" smtClean="0"/>
              <a:t> (</a:t>
            </a:r>
            <a:r>
              <a:rPr lang="pl-PL" sz="1400" dirty="0" err="1" smtClean="0"/>
              <a:t>can</a:t>
            </a:r>
            <a:r>
              <a:rPr lang="pl-PL" sz="1400" dirty="0" smtClean="0"/>
              <a:t> be </a:t>
            </a:r>
            <a:r>
              <a:rPr lang="pl-PL" sz="1400" dirty="0" err="1" smtClean="0"/>
              <a:t>assumed</a:t>
            </a:r>
            <a:r>
              <a:rPr lang="pl-PL" sz="1400" dirty="0" smtClean="0"/>
              <a:t> as </a:t>
            </a:r>
            <a:r>
              <a:rPr lang="pl-PL" sz="1400" dirty="0" err="1" smtClean="0"/>
              <a:t>cut-off</a:t>
            </a:r>
            <a:r>
              <a:rPr lang="pl-PL" sz="1400" dirty="0" smtClean="0"/>
              <a:t>)</a:t>
            </a:r>
          </a:p>
          <a:p>
            <a:endParaRPr lang="pl-PL" sz="1400" dirty="0" smtClean="0"/>
          </a:p>
          <a:p>
            <a:endParaRPr lang="pl-PL" sz="1400" dirty="0" smtClean="0"/>
          </a:p>
          <a:p>
            <a:endParaRPr lang="pl-PL" sz="1400" dirty="0" smtClean="0"/>
          </a:p>
          <a:p>
            <a:endParaRPr lang="pl-PL" sz="500" b="1" dirty="0" smtClean="0"/>
          </a:p>
          <a:p>
            <a:r>
              <a:rPr lang="pl-PL" sz="1700" b="1" dirty="0" smtClean="0"/>
              <a:t>GINI INDEX:</a:t>
            </a:r>
          </a:p>
          <a:p>
            <a:endParaRPr lang="pl-PL" sz="1700" b="1" dirty="0" smtClean="0"/>
          </a:p>
          <a:p>
            <a:endParaRPr lang="pl-PL" sz="1700" b="1" dirty="0" smtClean="0"/>
          </a:p>
          <a:p>
            <a:endParaRPr lang="pl-PL" sz="1700" b="1" dirty="0" smtClean="0"/>
          </a:p>
          <a:p>
            <a:endParaRPr lang="pl-PL" sz="500" b="1" dirty="0" smtClean="0"/>
          </a:p>
          <a:p>
            <a:r>
              <a:rPr lang="pl-PL" sz="1700" b="1" dirty="0" err="1" smtClean="0"/>
              <a:t>The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actual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calculation</a:t>
            </a:r>
            <a:r>
              <a:rPr lang="pl-PL" sz="1700" b="1" dirty="0" smtClean="0"/>
              <a:t>:</a:t>
            </a:r>
            <a:endParaRPr lang="en-GB" sz="17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484784"/>
            <a:ext cx="777686" cy="432048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844824"/>
            <a:ext cx="720080" cy="458232"/>
          </a:xfrm>
          <a:prstGeom prst="rect">
            <a:avLst/>
          </a:prstGeom>
          <a:noFill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772816"/>
            <a:ext cx="763721" cy="360040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 rot="19317866">
            <a:off x="5873988" y="40281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Line of </a:t>
            </a:r>
            <a:r>
              <a:rPr lang="pl-PL" sz="1400" dirty="0" err="1" smtClean="0"/>
              <a:t>perfect</a:t>
            </a:r>
            <a:r>
              <a:rPr lang="pl-PL" sz="1400" dirty="0" smtClean="0"/>
              <a:t> </a:t>
            </a:r>
            <a:r>
              <a:rPr lang="pl-PL" sz="1400" dirty="0" err="1" smtClean="0"/>
              <a:t>equality</a:t>
            </a:r>
            <a:endParaRPr lang="en-GB"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804248" y="2833191"/>
            <a:ext cx="136815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b="1" dirty="0" smtClean="0"/>
              <a:t>Lorenz </a:t>
            </a:r>
            <a:r>
              <a:rPr lang="pl-PL" sz="1400" b="1" dirty="0" err="1" smtClean="0"/>
              <a:t>Curve</a:t>
            </a:r>
            <a:endParaRPr lang="en-GB" sz="1400" b="1" dirty="0"/>
          </a:p>
        </p:txBody>
      </p:sp>
      <p:cxnSp>
        <p:nvCxnSpPr>
          <p:cNvPr id="14" name="Łącznik prosty ze strzałką 13"/>
          <p:cNvCxnSpPr>
            <a:stCxn id="12" idx="2"/>
          </p:cNvCxnSpPr>
          <p:nvPr/>
        </p:nvCxnSpPr>
        <p:spPr>
          <a:xfrm>
            <a:off x="7488324" y="3140968"/>
            <a:ext cx="756084" cy="15841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683568" y="2780928"/>
            <a:ext cx="3456384" cy="52322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By </a:t>
            </a:r>
            <a:r>
              <a:rPr lang="pl-PL" sz="1400" dirty="0" err="1" smtClean="0"/>
              <a:t>rejecting</a:t>
            </a:r>
            <a:r>
              <a:rPr lang="pl-PL" sz="1400" dirty="0" smtClean="0"/>
              <a:t> 20% of </a:t>
            </a:r>
            <a:r>
              <a:rPr lang="pl-PL" sz="1400" dirty="0" err="1" smtClean="0"/>
              <a:t>good</a:t>
            </a:r>
            <a:r>
              <a:rPr lang="pl-PL" sz="1400" dirty="0" smtClean="0"/>
              <a:t> </a:t>
            </a:r>
            <a:r>
              <a:rPr lang="pl-PL" sz="1400" dirty="0" err="1" smtClean="0"/>
              <a:t>clients</a:t>
            </a:r>
            <a:r>
              <a:rPr lang="pl-PL" sz="1400" dirty="0" smtClean="0"/>
              <a:t>, </a:t>
            </a:r>
            <a:r>
              <a:rPr lang="pl-PL" sz="1400" dirty="0" err="1" smtClean="0"/>
              <a:t>almost</a:t>
            </a:r>
            <a:r>
              <a:rPr lang="pl-PL" sz="1400" dirty="0" smtClean="0"/>
              <a:t> 60% of </a:t>
            </a:r>
            <a:r>
              <a:rPr lang="pl-PL" sz="1400" dirty="0" err="1" smtClean="0"/>
              <a:t>bad</a:t>
            </a:r>
            <a:r>
              <a:rPr lang="pl-PL" sz="1400" dirty="0" smtClean="0"/>
              <a:t> </a:t>
            </a:r>
            <a:r>
              <a:rPr lang="pl-PL" sz="1400" dirty="0" err="1" smtClean="0"/>
              <a:t>clients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rejected</a:t>
            </a:r>
            <a:r>
              <a:rPr lang="pl-PL" sz="1400" dirty="0" smtClean="0"/>
              <a:t> as </a:t>
            </a:r>
            <a:r>
              <a:rPr lang="pl-PL" sz="1400" dirty="0" err="1" smtClean="0"/>
              <a:t>well</a:t>
            </a:r>
            <a:endParaRPr lang="en-GB" sz="1400" dirty="0"/>
          </a:p>
        </p:txBody>
      </p:sp>
      <p:cxnSp>
        <p:nvCxnSpPr>
          <p:cNvPr id="19" name="Łącznik prosty ze strzałką 18"/>
          <p:cNvCxnSpPr>
            <a:stCxn id="18" idx="2"/>
          </p:cNvCxnSpPr>
          <p:nvPr/>
        </p:nvCxnSpPr>
        <p:spPr>
          <a:xfrm>
            <a:off x="2411760" y="3304148"/>
            <a:ext cx="4824536" cy="192505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077072"/>
            <a:ext cx="2088232" cy="704944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5589240"/>
            <a:ext cx="4677659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ROC </a:t>
            </a:r>
            <a:r>
              <a:rPr lang="pl-PL" dirty="0" err="1" smtClean="0"/>
              <a:t>Curve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5005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b="1" dirty="0" smtClean="0"/>
              <a:t>ROC </a:t>
            </a:r>
            <a:r>
              <a:rPr lang="pl-PL" sz="1400" b="1" dirty="0" smtClean="0">
                <a:sym typeface="Wingdings" pitchFamily="2" charset="2"/>
              </a:rPr>
              <a:t> </a:t>
            </a:r>
            <a:r>
              <a:rPr lang="pl-PL" sz="1400" b="1" dirty="0" smtClean="0"/>
              <a:t>R</a:t>
            </a:r>
            <a:r>
              <a:rPr lang="en-GB" sz="1400" b="1" dirty="0" err="1" smtClean="0"/>
              <a:t>eceiver</a:t>
            </a:r>
            <a:r>
              <a:rPr lang="en-GB" sz="1400" b="1" dirty="0" smtClean="0"/>
              <a:t> operating characteristic</a:t>
            </a:r>
            <a:r>
              <a:rPr lang="pl-PL" sz="1400" b="1" dirty="0" smtClean="0"/>
              <a:t>.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curve</a:t>
            </a:r>
            <a:r>
              <a:rPr lang="pl-PL" sz="1400" dirty="0" smtClean="0"/>
              <a:t> </a:t>
            </a:r>
            <a:r>
              <a:rPr lang="en-GB" sz="1400" dirty="0" smtClean="0"/>
              <a:t>is obtained by </a:t>
            </a:r>
            <a:r>
              <a:rPr lang="en-GB" sz="1400" b="1" dirty="0" smtClean="0"/>
              <a:t>plotting cumulated percentages </a:t>
            </a:r>
            <a:r>
              <a:rPr lang="en-GB" sz="1400" dirty="0" smtClean="0"/>
              <a:t>of the </a:t>
            </a:r>
            <a:r>
              <a:rPr lang="en-GB" sz="1400" b="1" dirty="0" smtClean="0"/>
              <a:t>non-defaulted</a:t>
            </a:r>
            <a:r>
              <a:rPr lang="pl-PL" sz="1400" dirty="0" smtClean="0"/>
              <a:t> </a:t>
            </a:r>
            <a:r>
              <a:rPr lang="en-GB" sz="1400" dirty="0" smtClean="0"/>
              <a:t>and </a:t>
            </a:r>
            <a:r>
              <a:rPr lang="en-GB" sz="1400" b="1" dirty="0" smtClean="0"/>
              <a:t>defaulted</a:t>
            </a:r>
            <a:r>
              <a:rPr lang="en-GB" sz="1400" dirty="0" smtClean="0"/>
              <a:t> </a:t>
            </a:r>
            <a:r>
              <a:rPr lang="pl-PL" sz="1400" dirty="0" err="1" smtClean="0"/>
              <a:t>clients</a:t>
            </a:r>
            <a:r>
              <a:rPr lang="pl-PL" sz="1400" dirty="0" smtClean="0"/>
              <a:t>.</a:t>
            </a:r>
            <a:r>
              <a:rPr lang="en-GB" sz="1400" dirty="0" smtClean="0"/>
              <a:t> </a:t>
            </a: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en-GB" sz="1400" dirty="0" smtClean="0"/>
              <a:t>shows </a:t>
            </a:r>
            <a:r>
              <a:rPr lang="pl-PL" sz="1400" b="1" dirty="0" err="1" smtClean="0"/>
              <a:t>sensitivity</a:t>
            </a:r>
            <a:r>
              <a:rPr lang="pl-PL" sz="1400" dirty="0" smtClean="0"/>
              <a:t> ( TP / (</a:t>
            </a:r>
            <a:r>
              <a:rPr lang="pl-PL" sz="1400" dirty="0" err="1" smtClean="0"/>
              <a:t>TP</a:t>
            </a:r>
            <a:r>
              <a:rPr lang="pl-PL" sz="1400" dirty="0" smtClean="0"/>
              <a:t> + FN) ) on </a:t>
            </a:r>
            <a:r>
              <a:rPr lang="pl-PL" sz="1400" dirty="0" err="1" smtClean="0"/>
              <a:t>the</a:t>
            </a:r>
            <a:r>
              <a:rPr lang="en-GB" sz="1400" dirty="0" smtClean="0"/>
              <a:t> X axis</a:t>
            </a:r>
            <a:r>
              <a:rPr lang="pl-PL" sz="1400" dirty="0" smtClean="0"/>
              <a:t> and </a:t>
            </a:r>
            <a:r>
              <a:rPr lang="pl-PL" sz="1400" b="1" dirty="0" err="1" smtClean="0"/>
              <a:t>specifity</a:t>
            </a:r>
            <a:r>
              <a:rPr lang="pl-PL" sz="1400" b="1" dirty="0" smtClean="0"/>
              <a:t> </a:t>
            </a:r>
            <a:r>
              <a:rPr lang="pl-PL" sz="1400" dirty="0" smtClean="0"/>
              <a:t>(TN / (FP + TN) ) </a:t>
            </a:r>
            <a:r>
              <a:rPr lang="en-GB" sz="1400" dirty="0" smtClean="0"/>
              <a:t>on the Y axis</a:t>
            </a: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1400" dirty="0" err="1" smtClean="0">
                <a:solidFill>
                  <a:srgbClr val="0070C0"/>
                </a:solidFill>
              </a:rPr>
              <a:t>The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area</a:t>
            </a:r>
            <a:r>
              <a:rPr lang="pl-PL" sz="1400" dirty="0" smtClean="0">
                <a:solidFill>
                  <a:srgbClr val="0070C0"/>
                </a:solidFill>
              </a:rPr>
              <a:t> under </a:t>
            </a:r>
            <a:r>
              <a:rPr lang="pl-PL" sz="1400" dirty="0" err="1" smtClean="0">
                <a:solidFill>
                  <a:srgbClr val="0070C0"/>
                </a:solidFill>
              </a:rPr>
              <a:t>the</a:t>
            </a:r>
            <a:r>
              <a:rPr lang="pl-PL" sz="1400" dirty="0" smtClean="0">
                <a:solidFill>
                  <a:srgbClr val="0070C0"/>
                </a:solidFill>
              </a:rPr>
              <a:t> ROC </a:t>
            </a:r>
            <a:r>
              <a:rPr lang="pl-PL" sz="1400" dirty="0" err="1" smtClean="0">
                <a:solidFill>
                  <a:srgbClr val="0070C0"/>
                </a:solidFill>
              </a:rPr>
              <a:t>curve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called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</a:rPr>
              <a:t>AUROC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provides</a:t>
            </a:r>
            <a:r>
              <a:rPr lang="pl-PL" sz="1400" dirty="0" smtClean="0">
                <a:solidFill>
                  <a:srgbClr val="0070C0"/>
                </a:solidFill>
              </a:rPr>
              <a:t> a </a:t>
            </a:r>
            <a:r>
              <a:rPr lang="pl-PL" sz="1400" dirty="0" err="1" smtClean="0">
                <a:solidFill>
                  <a:srgbClr val="0070C0"/>
                </a:solidFill>
              </a:rPr>
              <a:t>measure</a:t>
            </a:r>
            <a:r>
              <a:rPr lang="pl-PL" sz="1400" dirty="0" smtClean="0">
                <a:solidFill>
                  <a:srgbClr val="0070C0"/>
                </a:solidFill>
              </a:rPr>
              <a:t> of </a:t>
            </a:r>
            <a:r>
              <a:rPr lang="pl-PL" sz="1400" dirty="0" err="1" smtClean="0">
                <a:solidFill>
                  <a:srgbClr val="0070C0"/>
                </a:solidFill>
              </a:rPr>
              <a:t>the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model’s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en-GB" sz="1400" dirty="0" smtClean="0">
                <a:solidFill>
                  <a:srgbClr val="0070C0"/>
                </a:solidFill>
              </a:rPr>
              <a:t>discriminatory </a:t>
            </a:r>
            <a:r>
              <a:rPr lang="en-GB" sz="1400" dirty="0" err="1" smtClean="0">
                <a:solidFill>
                  <a:srgbClr val="0070C0"/>
                </a:solidFill>
              </a:rPr>
              <a:t>powe</a:t>
            </a:r>
            <a:r>
              <a:rPr lang="pl-PL" sz="1400" dirty="0" smtClean="0">
                <a:solidFill>
                  <a:srgbClr val="0070C0"/>
                </a:solidFill>
              </a:rPr>
              <a:t>r.</a:t>
            </a:r>
            <a:r>
              <a:rPr lang="pl-PL" sz="1400" dirty="0" smtClean="0"/>
              <a:t> For a random model 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discriminatory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</a:t>
            </a:r>
            <a:r>
              <a:rPr lang="pl-PL" sz="1400" dirty="0" smtClean="0"/>
              <a:t> , AUROC = 0.5, and for a </a:t>
            </a:r>
            <a:r>
              <a:rPr lang="pl-PL" sz="1400" dirty="0" err="1" smtClean="0"/>
              <a:t>perfect</a:t>
            </a:r>
            <a:r>
              <a:rPr lang="pl-PL" sz="1400" dirty="0" smtClean="0"/>
              <a:t> model (</a:t>
            </a: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en-GB" sz="1400" dirty="0" smtClean="0"/>
              <a:t>would exactly separate defaults and non-defaults</a:t>
            </a:r>
            <a:r>
              <a:rPr lang="pl-PL" sz="1400" dirty="0" smtClean="0"/>
              <a:t>) AUROC = 1. A model </a:t>
            </a:r>
            <a:r>
              <a:rPr lang="pl-PL" sz="1400" dirty="0" err="1" smtClean="0"/>
              <a:t>with</a:t>
            </a:r>
            <a:r>
              <a:rPr lang="pl-PL" sz="1400" dirty="0" smtClean="0"/>
              <a:t> </a:t>
            </a:r>
            <a:r>
              <a:rPr lang="pl-PL" sz="1400" dirty="0" err="1" smtClean="0"/>
              <a:t>greater</a:t>
            </a:r>
            <a:r>
              <a:rPr lang="pl-PL" sz="1400" dirty="0" smtClean="0"/>
              <a:t> </a:t>
            </a:r>
            <a:r>
              <a:rPr lang="pl-PL" sz="1400" dirty="0" err="1" smtClean="0"/>
              <a:t>discriminatory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</a:t>
            </a:r>
            <a:r>
              <a:rPr lang="pl-PL" sz="1400" dirty="0" smtClean="0"/>
              <a:t> </a:t>
            </a:r>
            <a:r>
              <a:rPr lang="pl-PL" sz="1400" dirty="0" err="1" smtClean="0"/>
              <a:t>has</a:t>
            </a:r>
            <a:r>
              <a:rPr lang="pl-PL" sz="1400" dirty="0" smtClean="0"/>
              <a:t> </a:t>
            </a:r>
            <a:r>
              <a:rPr lang="pl-PL" sz="1400" dirty="0" err="1" smtClean="0"/>
              <a:t>larger</a:t>
            </a:r>
            <a:r>
              <a:rPr lang="pl-PL" sz="1400" dirty="0" smtClean="0"/>
              <a:t> AUROC.</a:t>
            </a:r>
          </a:p>
          <a:p>
            <a:pPr>
              <a:lnSpc>
                <a:spcPct val="150000"/>
              </a:lnSpc>
            </a:pPr>
            <a:r>
              <a:rPr lang="pl-PL" sz="1400" b="1" dirty="0" err="1" smtClean="0"/>
              <a:t>Difference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between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the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current</a:t>
            </a:r>
            <a:r>
              <a:rPr lang="pl-PL" sz="1400" b="1" dirty="0" smtClean="0"/>
              <a:t> and development </a:t>
            </a:r>
            <a:r>
              <a:rPr lang="pl-PL" sz="1400" b="1" dirty="0" err="1" smtClean="0"/>
              <a:t>populations</a:t>
            </a:r>
            <a:r>
              <a:rPr lang="pl-PL" sz="1400" b="1" dirty="0" smtClean="0"/>
              <a:t>:</a:t>
            </a:r>
            <a:r>
              <a:rPr lang="pl-PL" sz="1400" dirty="0" smtClean="0"/>
              <a:t> </a:t>
            </a:r>
            <a:r>
              <a:rPr lang="pl-PL" sz="1400" dirty="0" err="1" smtClean="0"/>
              <a:t>Estimate</a:t>
            </a:r>
            <a:r>
              <a:rPr lang="pl-PL" sz="1400" dirty="0" smtClean="0"/>
              <a:t> AUROC for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current</a:t>
            </a:r>
            <a:r>
              <a:rPr lang="pl-PL" sz="1400" dirty="0" smtClean="0"/>
              <a:t> and development </a:t>
            </a:r>
            <a:r>
              <a:rPr lang="pl-PL" sz="1400" dirty="0" err="1" smtClean="0"/>
              <a:t>population</a:t>
            </a:r>
            <a:r>
              <a:rPr lang="pl-PL" sz="1400" dirty="0" smtClean="0"/>
              <a:t>. </a:t>
            </a:r>
            <a:r>
              <a:rPr lang="pl-PL" sz="1400" dirty="0" err="1" smtClean="0"/>
              <a:t>Then</a:t>
            </a:r>
            <a:r>
              <a:rPr lang="pl-PL" sz="1400" dirty="0" smtClean="0"/>
              <a:t>, </a:t>
            </a:r>
            <a:r>
              <a:rPr lang="pl-PL" sz="1400" dirty="0" err="1" smtClean="0"/>
              <a:t>apply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significance</a:t>
            </a:r>
            <a:r>
              <a:rPr lang="pl-PL" sz="1400" dirty="0" smtClean="0"/>
              <a:t> test on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difference</a:t>
            </a:r>
            <a:r>
              <a:rPr lang="pl-PL" sz="1400" dirty="0" smtClean="0"/>
              <a:t>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current</a:t>
            </a:r>
            <a:r>
              <a:rPr lang="pl-PL" sz="1400" dirty="0" smtClean="0"/>
              <a:t> and development </a:t>
            </a:r>
            <a:r>
              <a:rPr lang="pl-PL" sz="1400" dirty="0" err="1" smtClean="0"/>
              <a:t>statistic</a:t>
            </a:r>
            <a:r>
              <a:rPr lang="pl-PL" sz="1400" dirty="0" smtClean="0"/>
              <a:t>. </a:t>
            </a:r>
            <a:r>
              <a:rPr lang="pl-PL" sz="1400" dirty="0" err="1" smtClean="0"/>
              <a:t>Depending</a:t>
            </a:r>
            <a:r>
              <a:rPr lang="pl-PL" sz="1400" dirty="0" smtClean="0"/>
              <a:t> on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this</a:t>
            </a:r>
            <a:r>
              <a:rPr lang="pl-PL" sz="1400" dirty="0" smtClean="0"/>
              <a:t> test, </a:t>
            </a: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may</a:t>
            </a:r>
            <a:r>
              <a:rPr lang="pl-PL" sz="1400" dirty="0" smtClean="0"/>
              <a:t> </a:t>
            </a:r>
            <a:r>
              <a:rPr lang="pl-PL" sz="1400" dirty="0" err="1" smtClean="0"/>
              <a:t>accept</a:t>
            </a:r>
            <a:r>
              <a:rPr lang="pl-PL" sz="1400" dirty="0" smtClean="0"/>
              <a:t> </a:t>
            </a:r>
            <a:r>
              <a:rPr lang="pl-PL" sz="1400" dirty="0" err="1" smtClean="0"/>
              <a:t>or</a:t>
            </a:r>
            <a:r>
              <a:rPr lang="pl-PL" sz="1400" dirty="0" smtClean="0"/>
              <a:t> </a:t>
            </a:r>
            <a:r>
              <a:rPr lang="pl-PL" sz="1400" dirty="0" err="1" smtClean="0"/>
              <a:t>reject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hypothesis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difference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ROC </a:t>
            </a:r>
            <a:r>
              <a:rPr lang="pl-PL" dirty="0" err="1" smtClean="0"/>
              <a:t>Curve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 l="27391" t="30141" r="24460" b="10797"/>
          <a:stretch>
            <a:fillRect/>
          </a:stretch>
        </p:blipFill>
        <p:spPr bwMode="auto">
          <a:xfrm>
            <a:off x="1619672" y="1484784"/>
            <a:ext cx="6048672" cy="417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 l="11622" t="42594" r="85883" b="30782"/>
          <a:stretch>
            <a:fillRect/>
          </a:stretch>
        </p:blipFill>
        <p:spPr bwMode="auto">
          <a:xfrm>
            <a:off x="1907704" y="2708920"/>
            <a:ext cx="28803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ymbol zastępczy zawartości 3"/>
          <p:cNvSpPr txBox="1">
            <a:spLocks/>
          </p:cNvSpPr>
          <p:nvPr/>
        </p:nvSpPr>
        <p:spPr>
          <a:xfrm>
            <a:off x="5724128" y="5733256"/>
            <a:ext cx="2736304" cy="64807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>
            <a:normAutofit lnSpcReduction="10000"/>
          </a:bodyPr>
          <a:lstStyle/>
          <a:p>
            <a:pPr marL="9525" marR="0" lvl="0" indent="-9525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„ba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d”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„ba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d”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probability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0%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5364" t="80312" r="49084" b="15719"/>
          <a:stretch>
            <a:fillRect/>
          </a:stretch>
        </p:blipFill>
        <p:spPr bwMode="auto">
          <a:xfrm>
            <a:off x="2555776" y="5085184"/>
            <a:ext cx="3744416" cy="23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Łącznik prosty ze strzałką 9"/>
          <p:cNvCxnSpPr>
            <a:stCxn id="4" idx="0"/>
          </p:cNvCxnSpPr>
          <p:nvPr/>
        </p:nvCxnSpPr>
        <p:spPr>
          <a:xfrm flipV="1">
            <a:off x="2051720" y="5013176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683568" y="5733256"/>
            <a:ext cx="2736304" cy="648072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9525" indent="-9525">
              <a:lnSpc>
                <a:spcPct val="150000"/>
              </a:lnSpc>
              <a:buNone/>
            </a:pPr>
            <a:r>
              <a:rPr lang="pl-PL" sz="1300" dirty="0" err="1" smtClean="0"/>
              <a:t>Prediction</a:t>
            </a:r>
            <a:r>
              <a:rPr lang="pl-PL" sz="1300" dirty="0" smtClean="0"/>
              <a:t> of </a:t>
            </a:r>
            <a:r>
              <a:rPr lang="pl-PL" sz="1300" dirty="0" err="1" smtClean="0"/>
              <a:t>„ba</a:t>
            </a:r>
            <a:r>
              <a:rPr lang="pl-PL" sz="1300" dirty="0" smtClean="0"/>
              <a:t>d” </a:t>
            </a:r>
            <a:r>
              <a:rPr lang="pl-PL" sz="1300" dirty="0" err="1" smtClean="0"/>
              <a:t>when</a:t>
            </a:r>
            <a:r>
              <a:rPr lang="pl-PL" sz="1300" dirty="0" smtClean="0"/>
              <a:t> </a:t>
            </a:r>
            <a:r>
              <a:rPr lang="pl-PL" sz="1300" dirty="0" err="1" smtClean="0"/>
              <a:t>predicted</a:t>
            </a:r>
            <a:r>
              <a:rPr lang="pl-PL" sz="1300" dirty="0" smtClean="0"/>
              <a:t> </a:t>
            </a:r>
            <a:r>
              <a:rPr lang="pl-PL" sz="1300" dirty="0" err="1" smtClean="0"/>
              <a:t>„ba</a:t>
            </a:r>
            <a:r>
              <a:rPr lang="pl-PL" sz="1300" dirty="0" smtClean="0"/>
              <a:t>d” </a:t>
            </a:r>
            <a:r>
              <a:rPr lang="pl-PL" sz="1300" dirty="0" err="1" smtClean="0"/>
              <a:t>probability</a:t>
            </a:r>
            <a:r>
              <a:rPr lang="pl-PL" sz="1300" dirty="0" smtClean="0"/>
              <a:t> </a:t>
            </a:r>
            <a:r>
              <a:rPr lang="pl-PL" sz="1300" dirty="0" err="1" smtClean="0"/>
              <a:t>is</a:t>
            </a:r>
            <a:r>
              <a:rPr lang="pl-PL" sz="1300" dirty="0" smtClean="0"/>
              <a:t> </a:t>
            </a:r>
            <a:r>
              <a:rPr lang="pl-PL" sz="1300" b="1" dirty="0" smtClean="0"/>
              <a:t>100%</a:t>
            </a:r>
            <a:endParaRPr lang="en-GB" sz="1300" b="1" dirty="0"/>
          </a:p>
        </p:txBody>
      </p:sp>
      <p:cxnSp>
        <p:nvCxnSpPr>
          <p:cNvPr id="20" name="Łącznik prosty ze strzałką 19"/>
          <p:cNvCxnSpPr>
            <a:stCxn id="7" idx="0"/>
          </p:cNvCxnSpPr>
          <p:nvPr/>
        </p:nvCxnSpPr>
        <p:spPr>
          <a:xfrm flipH="1" flipV="1">
            <a:off x="6804248" y="5013176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KS </a:t>
            </a:r>
            <a:r>
              <a:rPr lang="pl-PL" dirty="0" err="1" smtClean="0"/>
              <a:t>statictic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 AUROC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899592" y="1447800"/>
            <a:ext cx="7787208" cy="4572000"/>
          </a:xfrm>
        </p:spPr>
        <p:txBody>
          <a:bodyPr>
            <a:normAutofit/>
          </a:bodyPr>
          <a:lstStyle/>
          <a:p>
            <a:pPr marL="9525" indent="-9525">
              <a:lnSpc>
                <a:spcPct val="150000"/>
              </a:lnSpc>
              <a:buNone/>
            </a:pP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worth</a:t>
            </a:r>
            <a:r>
              <a:rPr lang="pl-PL" sz="1400" dirty="0" smtClean="0"/>
              <a:t> </a:t>
            </a:r>
            <a:r>
              <a:rPr lang="pl-PL" sz="1400" dirty="0" err="1" smtClean="0"/>
              <a:t>pointing</a:t>
            </a:r>
            <a:r>
              <a:rPr lang="pl-PL" sz="1400" dirty="0" smtClean="0"/>
              <a:t> out,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KS </a:t>
            </a:r>
            <a:r>
              <a:rPr lang="pl-PL" sz="1400" dirty="0" err="1" smtClean="0"/>
              <a:t>statistic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maximum</a:t>
            </a:r>
            <a:r>
              <a:rPr lang="pl-PL" sz="1400" dirty="0" smtClean="0"/>
              <a:t> </a:t>
            </a:r>
            <a:r>
              <a:rPr lang="pl-PL" sz="1400" dirty="0" err="1" smtClean="0"/>
              <a:t>distance</a:t>
            </a:r>
            <a:r>
              <a:rPr lang="pl-PL" sz="1400" dirty="0" smtClean="0"/>
              <a:t>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ROC </a:t>
            </a:r>
            <a:r>
              <a:rPr lang="pl-PL" sz="1400" dirty="0" err="1" smtClean="0"/>
              <a:t>curve</a:t>
            </a:r>
            <a:r>
              <a:rPr lang="pl-PL" sz="1400" dirty="0" smtClean="0"/>
              <a:t> and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X-axis</a:t>
            </a:r>
            <a:r>
              <a:rPr lang="pl-PL" sz="1400" dirty="0" smtClean="0"/>
              <a:t>. </a:t>
            </a:r>
            <a:r>
              <a:rPr lang="pl-PL" sz="1400" dirty="0" err="1" smtClean="0"/>
              <a:t>However</a:t>
            </a:r>
            <a:r>
              <a:rPr lang="pl-PL" sz="1400" dirty="0" smtClean="0"/>
              <a:t>, </a:t>
            </a:r>
            <a:r>
              <a:rPr lang="pl-PL" sz="1400" dirty="0" err="1" smtClean="0"/>
              <a:t>this</a:t>
            </a:r>
            <a:r>
              <a:rPr lang="pl-PL" sz="1400" dirty="0" smtClean="0"/>
              <a:t> </a:t>
            </a:r>
            <a:r>
              <a:rPr lang="pl-PL" sz="1400" dirty="0" err="1" smtClean="0"/>
              <a:t>maximum</a:t>
            </a:r>
            <a:r>
              <a:rPr lang="pl-PL" sz="1400" dirty="0" smtClean="0"/>
              <a:t> </a:t>
            </a:r>
            <a:r>
              <a:rPr lang="pl-PL" sz="1400" dirty="0" err="1" smtClean="0"/>
              <a:t>distance</a:t>
            </a:r>
            <a:r>
              <a:rPr lang="pl-PL" sz="1400" dirty="0" smtClean="0"/>
              <a:t> </a:t>
            </a:r>
            <a:r>
              <a:rPr lang="pl-PL" sz="1400" dirty="0" err="1" smtClean="0"/>
              <a:t>may</a:t>
            </a:r>
            <a:r>
              <a:rPr lang="pl-PL" sz="1400" dirty="0" smtClean="0"/>
              <a:t> </a:t>
            </a:r>
            <a:r>
              <a:rPr lang="pl-PL" sz="1400" dirty="0" err="1" smtClean="0"/>
              <a:t>occur</a:t>
            </a:r>
            <a:r>
              <a:rPr lang="pl-PL" sz="1400" dirty="0" smtClean="0"/>
              <a:t> </a:t>
            </a:r>
            <a:r>
              <a:rPr lang="pl-PL" sz="1400" dirty="0" err="1" smtClean="0"/>
              <a:t>at</a:t>
            </a:r>
            <a:r>
              <a:rPr lang="pl-PL" sz="1400" dirty="0" smtClean="0"/>
              <a:t> </a:t>
            </a:r>
            <a:r>
              <a:rPr lang="pl-PL" sz="1400" dirty="0" err="1" smtClean="0"/>
              <a:t>any</a:t>
            </a:r>
            <a:r>
              <a:rPr lang="pl-PL" sz="1400" dirty="0" smtClean="0"/>
              <a:t> point </a:t>
            </a:r>
            <a:r>
              <a:rPr lang="pl-PL" sz="1400" dirty="0" err="1" smtClean="0"/>
              <a:t>in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ROC </a:t>
            </a:r>
            <a:r>
              <a:rPr lang="pl-PL" sz="1400" dirty="0" err="1" smtClean="0"/>
              <a:t>curve</a:t>
            </a:r>
            <a:r>
              <a:rPr lang="pl-PL" sz="1400" dirty="0" smtClean="0"/>
              <a:t>. </a:t>
            </a: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better</a:t>
            </a:r>
            <a:r>
              <a:rPr lang="pl-PL" sz="1400" dirty="0" smtClean="0"/>
              <a:t> </a:t>
            </a:r>
            <a:r>
              <a:rPr lang="pl-PL" sz="1400" dirty="0" err="1" smtClean="0"/>
              <a:t>if</a:t>
            </a:r>
            <a:r>
              <a:rPr lang="pl-PL" sz="1400" dirty="0" smtClean="0"/>
              <a:t> </a:t>
            </a: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pl-PL" sz="1400" dirty="0" err="1" smtClean="0"/>
              <a:t>occurs</a:t>
            </a:r>
            <a:r>
              <a:rPr lang="pl-PL" sz="1400" dirty="0" smtClean="0"/>
              <a:t> </a:t>
            </a:r>
            <a:r>
              <a:rPr lang="pl-PL" sz="1400" dirty="0" err="1" smtClean="0"/>
              <a:t>at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low</a:t>
            </a:r>
            <a:r>
              <a:rPr lang="pl-PL" sz="1400" dirty="0" smtClean="0"/>
              <a:t> </a:t>
            </a:r>
            <a:r>
              <a:rPr lang="pl-PL" sz="1400" dirty="0" err="1" smtClean="0"/>
              <a:t>scores</a:t>
            </a:r>
            <a:r>
              <a:rPr lang="pl-PL" sz="1400" dirty="0" smtClean="0"/>
              <a:t>, </a:t>
            </a:r>
            <a:r>
              <a:rPr lang="pl-PL" sz="1400" dirty="0" err="1" smtClean="0"/>
              <a:t>where</a:t>
            </a:r>
            <a:r>
              <a:rPr lang="pl-PL" sz="1400" dirty="0" smtClean="0"/>
              <a:t> most of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bads</a:t>
            </a:r>
            <a:r>
              <a:rPr lang="pl-PL" sz="1400" dirty="0" smtClean="0"/>
              <a:t> </a:t>
            </a:r>
            <a:r>
              <a:rPr lang="pl-PL" sz="1400" dirty="0" err="1" smtClean="0"/>
              <a:t>should</a:t>
            </a:r>
            <a:r>
              <a:rPr lang="pl-PL" sz="1400" dirty="0" smtClean="0"/>
              <a:t> be, </a:t>
            </a:r>
            <a:r>
              <a:rPr lang="pl-PL" sz="1400" dirty="0" err="1" smtClean="0"/>
              <a:t>than</a:t>
            </a:r>
            <a:r>
              <a:rPr lang="pl-PL" sz="1400" dirty="0" smtClean="0"/>
              <a:t> </a:t>
            </a:r>
            <a:r>
              <a:rPr lang="pl-PL" sz="1400" dirty="0" err="1" smtClean="0"/>
              <a:t>at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high </a:t>
            </a:r>
            <a:r>
              <a:rPr lang="pl-PL" sz="1400" dirty="0" err="1" smtClean="0"/>
              <a:t>scores</a:t>
            </a:r>
            <a:r>
              <a:rPr lang="pl-PL" sz="1400" dirty="0" smtClean="0"/>
              <a:t>. </a:t>
            </a:r>
            <a:r>
              <a:rPr lang="pl-PL" sz="1400" dirty="0" err="1" smtClean="0"/>
              <a:t>The</a:t>
            </a:r>
            <a:r>
              <a:rPr lang="pl-PL" sz="1400" dirty="0" smtClean="0"/>
              <a:t> KS </a:t>
            </a:r>
            <a:r>
              <a:rPr lang="pl-PL" sz="1400" dirty="0" err="1" smtClean="0"/>
              <a:t>statistics</a:t>
            </a:r>
            <a:r>
              <a:rPr lang="pl-PL" sz="1400" dirty="0" smtClean="0"/>
              <a:t> </a:t>
            </a:r>
            <a:r>
              <a:rPr lang="pl-PL" sz="1400" dirty="0" err="1" smtClean="0"/>
              <a:t>has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limitation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it</a:t>
            </a:r>
            <a:r>
              <a:rPr lang="pl-PL" sz="1400" dirty="0" smtClean="0"/>
              <a:t> </a:t>
            </a:r>
            <a:r>
              <a:rPr lang="pl-PL" sz="1400" dirty="0" err="1" smtClean="0"/>
              <a:t>does</a:t>
            </a:r>
            <a:r>
              <a:rPr lang="pl-PL" sz="1400" dirty="0" smtClean="0"/>
              <a:t> not </a:t>
            </a:r>
            <a:r>
              <a:rPr lang="pl-PL" sz="1400" dirty="0" err="1" smtClean="0"/>
              <a:t>refer</a:t>
            </a:r>
            <a:r>
              <a:rPr lang="pl-PL" sz="1400" dirty="0" smtClean="0"/>
              <a:t> to </a:t>
            </a:r>
            <a:r>
              <a:rPr lang="pl-PL" sz="1400" dirty="0" err="1" smtClean="0"/>
              <a:t>where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maximum</a:t>
            </a:r>
            <a:r>
              <a:rPr lang="pl-PL" sz="1400" dirty="0" smtClean="0"/>
              <a:t> </a:t>
            </a:r>
            <a:r>
              <a:rPr lang="pl-PL" sz="1400" dirty="0" err="1" smtClean="0"/>
              <a:t>distance</a:t>
            </a:r>
            <a:r>
              <a:rPr lang="pl-PL" sz="1400" dirty="0" smtClean="0"/>
              <a:t> </a:t>
            </a:r>
            <a:r>
              <a:rPr lang="pl-PL" sz="1400" dirty="0" err="1" smtClean="0"/>
              <a:t>occurs</a:t>
            </a:r>
            <a:r>
              <a:rPr lang="pl-PL" sz="1400" dirty="0" smtClean="0"/>
              <a:t>.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why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statistics</a:t>
            </a:r>
            <a:r>
              <a:rPr lang="pl-PL" sz="1400" dirty="0" smtClean="0"/>
              <a:t> for AUROC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 general and so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better</a:t>
            </a:r>
            <a:r>
              <a:rPr lang="pl-PL" sz="1400" dirty="0" smtClean="0"/>
              <a:t> </a:t>
            </a:r>
            <a:r>
              <a:rPr lang="pl-PL" sz="1400" dirty="0" err="1" smtClean="0"/>
              <a:t>than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KS </a:t>
            </a:r>
            <a:r>
              <a:rPr lang="pl-PL" sz="1400" dirty="0" err="1" smtClean="0"/>
              <a:t>statistic</a:t>
            </a:r>
            <a:r>
              <a:rPr lang="pl-PL" sz="1400" dirty="0" smtClean="0"/>
              <a:t>. </a:t>
            </a:r>
            <a:endParaRPr lang="en-GB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7391" t="30141" r="24460" b="10797"/>
          <a:stretch>
            <a:fillRect/>
          </a:stretch>
        </p:blipFill>
        <p:spPr bwMode="auto">
          <a:xfrm>
            <a:off x="4651209" y="3140968"/>
            <a:ext cx="4169263" cy="287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1110" t="45494" r="29285" b="11946"/>
          <a:stretch>
            <a:fillRect/>
          </a:stretch>
        </p:blipFill>
        <p:spPr bwMode="auto">
          <a:xfrm>
            <a:off x="395536" y="3356992"/>
            <a:ext cx="4104456" cy="253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ymbol zastępczy zawartości 3"/>
          <p:cNvSpPr txBox="1">
            <a:spLocks/>
          </p:cNvSpPr>
          <p:nvPr/>
        </p:nvSpPr>
        <p:spPr>
          <a:xfrm>
            <a:off x="5796136" y="6093296"/>
            <a:ext cx="1440160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9525" marR="0" lvl="0" indent="-9525" algn="ctr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curve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ymbol zastępczy zawartości 3"/>
          <p:cNvSpPr txBox="1">
            <a:spLocks/>
          </p:cNvSpPr>
          <p:nvPr/>
        </p:nvSpPr>
        <p:spPr>
          <a:xfrm>
            <a:off x="1691680" y="6093296"/>
            <a:ext cx="1440160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9525" marR="0" lvl="0" indent="-9525" algn="ctr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KS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Łącznik prosty ze strzałką 11"/>
          <p:cNvCxnSpPr>
            <a:stCxn id="10" idx="0"/>
          </p:cNvCxnSpPr>
          <p:nvPr/>
        </p:nvCxnSpPr>
        <p:spPr>
          <a:xfrm flipH="1" flipV="1">
            <a:off x="1979712" y="4509120"/>
            <a:ext cx="432048" cy="15841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0"/>
          </p:cNvCxnSpPr>
          <p:nvPr/>
        </p:nvCxnSpPr>
        <p:spPr>
          <a:xfrm flipH="1" flipV="1">
            <a:off x="6444208" y="4005064"/>
            <a:ext cx="72008" cy="2088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095789"/>
            <a:ext cx="2198756" cy="341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CAP </a:t>
            </a:r>
            <a:r>
              <a:rPr lang="pl-PL" dirty="0" err="1" smtClean="0"/>
              <a:t>curve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b="1" dirty="0" smtClean="0"/>
              <a:t>CAP </a:t>
            </a:r>
            <a:r>
              <a:rPr lang="pl-PL" sz="1400" b="1" dirty="0" smtClean="0">
                <a:sym typeface="Wingdings" pitchFamily="2" charset="2"/>
              </a:rPr>
              <a:t> </a:t>
            </a:r>
            <a:r>
              <a:rPr lang="en-GB" sz="1400" b="1" dirty="0" smtClean="0"/>
              <a:t>Cumulative Accuracy Profile  </a:t>
            </a:r>
            <a:r>
              <a:rPr lang="pl-PL" sz="1400" dirty="0" err="1" smtClean="0"/>
              <a:t>provides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assessment</a:t>
            </a:r>
            <a:r>
              <a:rPr lang="pl-PL" sz="1400" dirty="0" smtClean="0"/>
              <a:t> of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model’s</a:t>
            </a:r>
            <a:r>
              <a:rPr lang="pl-PL" sz="1400" dirty="0" smtClean="0"/>
              <a:t> </a:t>
            </a:r>
            <a:r>
              <a:rPr lang="pl-PL" sz="1400" dirty="0" err="1" smtClean="0"/>
              <a:t>quality</a:t>
            </a:r>
            <a:r>
              <a:rPr lang="pl-PL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l-PL" sz="1400" dirty="0" err="1" smtClean="0"/>
              <a:t>The</a:t>
            </a:r>
            <a:r>
              <a:rPr lang="en-GB" sz="1400" dirty="0" smtClean="0"/>
              <a:t> CAP</a:t>
            </a:r>
            <a:r>
              <a:rPr lang="pl-PL" sz="1400" dirty="0" smtClean="0"/>
              <a:t> </a:t>
            </a:r>
            <a:r>
              <a:rPr lang="pl-PL" sz="1400" dirty="0" err="1" smtClean="0"/>
              <a:t>curve</a:t>
            </a:r>
            <a:r>
              <a:rPr lang="pl-PL" sz="1400" dirty="0" smtClean="0"/>
              <a:t> </a:t>
            </a:r>
            <a:r>
              <a:rPr lang="pl-PL" sz="1400" dirty="0" err="1" smtClean="0"/>
              <a:t>shows</a:t>
            </a:r>
            <a:r>
              <a:rPr lang="pl-PL" sz="1400" dirty="0" smtClean="0"/>
              <a:t> </a:t>
            </a:r>
            <a:r>
              <a:rPr lang="en-GB" sz="1400" dirty="0" smtClean="0"/>
              <a:t>the proportion of </a:t>
            </a:r>
            <a:r>
              <a:rPr lang="en-GB" sz="1400" b="1" dirty="0" smtClean="0"/>
              <a:t>all clients </a:t>
            </a:r>
            <a:r>
              <a:rPr lang="en-GB" sz="1400" dirty="0" smtClean="0"/>
              <a:t>(FALL) on the </a:t>
            </a:r>
            <a:r>
              <a:rPr lang="pl-PL" sz="1400" dirty="0" smtClean="0"/>
              <a:t>X </a:t>
            </a:r>
            <a:r>
              <a:rPr lang="en-GB" sz="1400" dirty="0" smtClean="0"/>
              <a:t>axis and the proportion of </a:t>
            </a:r>
            <a:r>
              <a:rPr lang="en-GB" sz="1400" b="1" dirty="0" smtClean="0"/>
              <a:t>bad clients </a:t>
            </a:r>
            <a:r>
              <a:rPr lang="en-GB" sz="1400" dirty="0" smtClean="0"/>
              <a:t>(FBAD) on the </a:t>
            </a:r>
            <a:r>
              <a:rPr lang="pl-PL" sz="1400" dirty="0" smtClean="0"/>
              <a:t>Y </a:t>
            </a:r>
            <a:r>
              <a:rPr lang="en-GB" sz="1400" dirty="0" smtClean="0"/>
              <a:t>axis.</a:t>
            </a:r>
            <a:r>
              <a:rPr lang="pl-PL" sz="1400" dirty="0" smtClean="0"/>
              <a:t> (skumulowany udział BAD przyporządkowany skumulowanemu udziałowi z całej próby)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pl-PL" sz="1400" u="sng" dirty="0" smtClean="0"/>
              <a:t>T</a:t>
            </a:r>
            <a:r>
              <a:rPr lang="en-GB" sz="1400" u="sng" dirty="0" smtClean="0"/>
              <a:t>he proportion of rejected </a:t>
            </a:r>
            <a:r>
              <a:rPr lang="en-GB" sz="1400" u="sng" dirty="0" err="1" smtClean="0"/>
              <a:t>bads</a:t>
            </a:r>
            <a:r>
              <a:rPr lang="en-GB" sz="1400" u="sng" dirty="0" smtClean="0"/>
              <a:t> vs. the proportion of all rejected</a:t>
            </a:r>
            <a:r>
              <a:rPr lang="pl-PL" sz="1400" u="sng" dirty="0" smtClean="0"/>
              <a:t> </a:t>
            </a:r>
            <a:r>
              <a:rPr lang="pl-PL" sz="1400" u="sng" dirty="0" err="1" smtClean="0"/>
              <a:t>can</a:t>
            </a:r>
            <a:r>
              <a:rPr lang="pl-PL" sz="1400" u="sng" dirty="0" smtClean="0"/>
              <a:t> be </a:t>
            </a:r>
            <a:r>
              <a:rPr lang="pl-PL" sz="1400" u="sng" dirty="0" err="1" smtClean="0"/>
              <a:t>easily</a:t>
            </a:r>
            <a:r>
              <a:rPr lang="pl-PL" sz="1400" u="sng" dirty="0" smtClean="0"/>
              <a:t> </a:t>
            </a:r>
            <a:r>
              <a:rPr lang="pl-PL" sz="1400" u="sng" dirty="0" err="1" smtClean="0"/>
              <a:t>read</a:t>
            </a:r>
            <a:r>
              <a:rPr lang="en-GB" sz="1400" dirty="0" smtClean="0"/>
              <a:t>. </a:t>
            </a: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en-GB" sz="1400" b="1" dirty="0" smtClean="0"/>
              <a:t>Accuracy Rate AR</a:t>
            </a:r>
            <a:r>
              <a:rPr lang="pl-PL" sz="1400" dirty="0" smtClean="0"/>
              <a:t> (stopień dopasowania):</a:t>
            </a:r>
          </a:p>
          <a:p>
            <a:pPr>
              <a:lnSpc>
                <a:spcPct val="150000"/>
              </a:lnSpc>
              <a:buNone/>
            </a:pPr>
            <a:r>
              <a:rPr lang="pl-PL" sz="1400" dirty="0" smtClean="0"/>
              <a:t>	</a:t>
            </a: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dirty="0" smtClean="0"/>
              <a:t>Lorentz </a:t>
            </a:r>
            <a:r>
              <a:rPr lang="pl-PL" sz="1400" dirty="0" err="1" smtClean="0"/>
              <a:t>curve</a:t>
            </a:r>
            <a:r>
              <a:rPr lang="pl-PL" sz="1400" dirty="0" smtClean="0"/>
              <a:t>, ROC </a:t>
            </a:r>
            <a:r>
              <a:rPr lang="pl-PL" sz="1400" dirty="0" err="1" smtClean="0"/>
              <a:t>curve</a:t>
            </a:r>
            <a:r>
              <a:rPr lang="pl-PL" sz="1400" dirty="0" smtClean="0"/>
              <a:t> and CAP </a:t>
            </a:r>
            <a:r>
              <a:rPr lang="pl-PL" sz="1400" dirty="0" err="1" smtClean="0"/>
              <a:t>curve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not </a:t>
            </a:r>
            <a:r>
              <a:rPr lang="pl-PL" sz="1400" dirty="0" err="1" smtClean="0"/>
              <a:t>equivalent</a:t>
            </a:r>
            <a:r>
              <a:rPr lang="pl-PL" sz="1400" dirty="0" smtClean="0"/>
              <a:t>, but for </a:t>
            </a:r>
            <a:r>
              <a:rPr lang="pl-PL" sz="1400" dirty="0" err="1" smtClean="0"/>
              <a:t>any</a:t>
            </a:r>
            <a:r>
              <a:rPr lang="pl-PL" sz="1400" dirty="0" smtClean="0"/>
              <a:t> </a:t>
            </a:r>
            <a:r>
              <a:rPr lang="pl-PL" sz="1400" dirty="0" err="1" smtClean="0"/>
              <a:t>scoring</a:t>
            </a:r>
            <a:r>
              <a:rPr lang="pl-PL" sz="1400" dirty="0" smtClean="0"/>
              <a:t> model (AUROC – </a:t>
            </a:r>
            <a:r>
              <a:rPr lang="pl-PL" sz="1400" dirty="0" err="1" smtClean="0"/>
              <a:t>area</a:t>
            </a:r>
            <a:r>
              <a:rPr lang="pl-PL" sz="1400" dirty="0" smtClean="0"/>
              <a:t> under ROC </a:t>
            </a:r>
            <a:r>
              <a:rPr lang="pl-PL" sz="1400" dirty="0" err="1" smtClean="0"/>
              <a:t>curve</a:t>
            </a:r>
            <a:r>
              <a:rPr lang="pl-PL" sz="1400" dirty="0" smtClean="0"/>
              <a:t>) :</a:t>
            </a:r>
          </a:p>
          <a:p>
            <a:pPr>
              <a:lnSpc>
                <a:spcPct val="150000"/>
              </a:lnSpc>
              <a:buNone/>
            </a:pPr>
            <a:r>
              <a:rPr lang="pl-PL" sz="1400" dirty="0" smtClean="0"/>
              <a:t>	</a:t>
            </a:r>
            <a:endParaRPr lang="pl-PL" sz="1400" b="1" dirty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254" y="5229200"/>
            <a:ext cx="5091994" cy="864096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3523550"/>
            <a:ext cx="1728192" cy="841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CAP </a:t>
            </a:r>
            <a:r>
              <a:rPr lang="pl-PL" dirty="0" err="1" smtClean="0"/>
              <a:t>curve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>
          <a:xfrm>
            <a:off x="216024" y="2060848"/>
            <a:ext cx="2267744" cy="864096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pl-PL" sz="1800" dirty="0" smtClean="0"/>
              <a:t>Dla modelu A: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pl-PL" dirty="0" smtClean="0"/>
              <a:t>AR = A / (</a:t>
            </a:r>
            <a:r>
              <a:rPr lang="pl-PL" dirty="0" err="1" smtClean="0"/>
              <a:t>A+B</a:t>
            </a:r>
            <a:r>
              <a:rPr lang="pl-PL" dirty="0" smtClean="0"/>
              <a:t>) </a:t>
            </a:r>
            <a:endParaRPr lang="en-GB" dirty="0"/>
          </a:p>
        </p:txBody>
      </p:sp>
      <p:pic>
        <p:nvPicPr>
          <p:cNvPr id="11265" name="Picture 1" descr="C:\Users\zosia\Desktop\wykres.png"/>
          <p:cNvPicPr>
            <a:picLocks noChangeAspect="1" noChangeArrowheads="1"/>
          </p:cNvPicPr>
          <p:nvPr/>
        </p:nvPicPr>
        <p:blipFill>
          <a:blip r:embed="rId2" cstate="print"/>
          <a:srcRect l="4435" t="1018" r="9653" b="1435"/>
          <a:stretch>
            <a:fillRect/>
          </a:stretch>
        </p:blipFill>
        <p:spPr bwMode="auto">
          <a:xfrm>
            <a:off x="2555776" y="1412776"/>
            <a:ext cx="6408712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Krzywe koncentracji – CAP </a:t>
            </a:r>
            <a:r>
              <a:rPr lang="pl-PL" dirty="0" err="1" smtClean="0"/>
              <a:t>vs</a:t>
            </a:r>
            <a:r>
              <a:rPr lang="pl-PL" dirty="0" smtClean="0"/>
              <a:t> ROC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96944" cy="50775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1500" b="1" dirty="0" smtClean="0">
                <a:latin typeface="Perpetua (Tekst podstawowy)"/>
              </a:rPr>
              <a:t>Na podstawie krzywej CAP można uzyskać odpowiedź na pytanie: </a:t>
            </a:r>
          </a:p>
          <a:p>
            <a:pPr lvl="1">
              <a:lnSpc>
                <a:spcPct val="160000"/>
              </a:lnSpc>
            </a:pPr>
            <a:r>
              <a:rPr lang="pl-PL" sz="1500" dirty="0" smtClean="0">
                <a:latin typeface="Perpetua (Tekst podstawowy)"/>
              </a:rPr>
              <a:t>Ile procent klientów, przy wykorzystaniu wyników osiągniętych za pomocą danego modelu trzeba wyłączyć z całej badanej grupy, aby wyłączyć określoną liczbę bankrutów?</a:t>
            </a:r>
          </a:p>
          <a:p>
            <a:pPr>
              <a:lnSpc>
                <a:spcPct val="160000"/>
              </a:lnSpc>
            </a:pPr>
            <a:r>
              <a:rPr lang="pl-PL" sz="1500" b="1" dirty="0" smtClean="0">
                <a:latin typeface="Perpetua (Tekst podstawowy)"/>
              </a:rPr>
              <a:t>Natomiast krzywa ROC dostarcza odpowiedzi na pytanie: </a:t>
            </a:r>
          </a:p>
          <a:p>
            <a:pPr lvl="1">
              <a:lnSpc>
                <a:spcPct val="160000"/>
              </a:lnSpc>
            </a:pPr>
            <a:r>
              <a:rPr lang="pl-PL" sz="1500" dirty="0" smtClean="0">
                <a:latin typeface="Perpetua (Tekst podstawowy)"/>
              </a:rPr>
              <a:t>Ile procent klientów zdrowych, przy wykorzystaniu wyników osiągniętych za pomocą danego modelu trzeba wyłączyć z grupy jednostek niezagrożonych upadkiem, aby wyłączyć określoną liczbę bankrutów?</a:t>
            </a:r>
          </a:p>
          <a:p>
            <a:pPr lvl="0">
              <a:lnSpc>
                <a:spcPct val="160000"/>
              </a:lnSpc>
              <a:buClr>
                <a:srgbClr val="0076B2"/>
              </a:buClr>
            </a:pPr>
            <a:r>
              <a:rPr lang="pl-PL" sz="1500" b="1" dirty="0" smtClean="0">
                <a:solidFill>
                  <a:prstClr val="black"/>
                </a:solidFill>
                <a:latin typeface="Perpetua (Tekst podstawowy)"/>
              </a:rPr>
              <a:t>Z obydwu krzywych można bezpośrednio dla danego punktu pośredniego (</a:t>
            </a:r>
            <a:r>
              <a:rPr lang="pl-PL" sz="1500" b="1" dirty="0" err="1" smtClean="0">
                <a:solidFill>
                  <a:prstClr val="black"/>
                </a:solidFill>
                <a:latin typeface="Perpetua (Tekst podstawowy)"/>
              </a:rPr>
              <a:t>cut</a:t>
            </a:r>
            <a:r>
              <a:rPr lang="pl-PL" sz="1500" b="1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b="1" dirty="0" err="1" smtClean="0">
                <a:solidFill>
                  <a:prstClr val="black"/>
                </a:solidFill>
                <a:latin typeface="Perpetua (Tekst podstawowy)"/>
              </a:rPr>
              <a:t>off</a:t>
            </a:r>
            <a:r>
              <a:rPr lang="pl-PL" sz="1500" b="1" dirty="0" smtClean="0">
                <a:solidFill>
                  <a:prstClr val="black"/>
                </a:solidFill>
                <a:latin typeface="Perpetua (Tekst podstawowy)"/>
              </a:rPr>
              <a:t> point) modelu odczytać odpowiednie wartości sprawności lub błędów.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Przy czym z krzywej ROC można odczytać zarówno sprawność jak i błędy I (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specifity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~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false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positive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rate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) i II stopnia (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sensitivity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~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false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negative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rate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), a dla krzywej CAP jedynie sprawność i błędy I stopnia (dla danych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cut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 </a:t>
            </a:r>
            <a:r>
              <a:rPr lang="pl-PL" sz="1500" dirty="0" err="1" smtClean="0">
                <a:solidFill>
                  <a:prstClr val="black"/>
                </a:solidFill>
                <a:latin typeface="Perpetua (Tekst podstawowy)"/>
              </a:rPr>
              <a:t>off’ów</a:t>
            </a:r>
            <a:r>
              <a:rPr lang="pl-PL" sz="1500" dirty="0" smtClean="0">
                <a:solidFill>
                  <a:prstClr val="black"/>
                </a:solidFill>
                <a:latin typeface="Perpetua (Tekst podstawowy)"/>
              </a:rPr>
              <a:t>)</a:t>
            </a:r>
            <a:endParaRPr lang="pl-PL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Dwie drogi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pl-PL" dirty="0" smtClean="0"/>
              <a:t>1. Wykorzystując współczynniki determinacji i kryteria informacyjne: </a:t>
            </a:r>
          </a:p>
          <a:p>
            <a:pPr marL="720725" indent="-360363">
              <a:lnSpc>
                <a:spcPct val="160000"/>
              </a:lnSpc>
            </a:pPr>
            <a:r>
              <a:rPr lang="en-GB" dirty="0" smtClean="0"/>
              <a:t>Adjusted R2</a:t>
            </a:r>
          </a:p>
          <a:p>
            <a:pPr marL="720725" indent="-360363">
              <a:lnSpc>
                <a:spcPct val="160000"/>
              </a:lnSpc>
            </a:pPr>
            <a:r>
              <a:rPr lang="en-GB" dirty="0" err="1" smtClean="0"/>
              <a:t>Akaike</a:t>
            </a:r>
            <a:r>
              <a:rPr lang="en-GB" dirty="0" smtClean="0"/>
              <a:t> Information</a:t>
            </a:r>
          </a:p>
          <a:p>
            <a:pPr marL="720725" indent="-360363">
              <a:lnSpc>
                <a:spcPct val="160000"/>
              </a:lnSpc>
            </a:pPr>
            <a:r>
              <a:rPr lang="en-GB" dirty="0" err="1" smtClean="0"/>
              <a:t>Bayes</a:t>
            </a:r>
            <a:r>
              <a:rPr lang="en-GB" dirty="0" smtClean="0"/>
              <a:t> Information</a:t>
            </a:r>
            <a:endParaRPr lang="pl-PL" dirty="0" smtClean="0"/>
          </a:p>
          <a:p>
            <a:pPr>
              <a:lnSpc>
                <a:spcPct val="160000"/>
              </a:lnSpc>
              <a:buNone/>
            </a:pPr>
            <a:endParaRPr lang="pl-PL" dirty="0" smtClean="0"/>
          </a:p>
          <a:p>
            <a:pPr>
              <a:lnSpc>
                <a:spcPct val="160000"/>
              </a:lnSpc>
              <a:buNone/>
            </a:pPr>
            <a:r>
              <a:rPr lang="pl-PL" dirty="0" smtClean="0"/>
              <a:t>1. Inne mierniki dopasowania: </a:t>
            </a:r>
          </a:p>
          <a:p>
            <a:pPr marL="720725" indent="-360363">
              <a:lnSpc>
                <a:spcPct val="160000"/>
              </a:lnSpc>
            </a:pPr>
            <a:r>
              <a:rPr lang="pl-PL" dirty="0" err="1" smtClean="0"/>
              <a:t>Confusion</a:t>
            </a:r>
            <a:r>
              <a:rPr lang="pl-PL" dirty="0" smtClean="0"/>
              <a:t> </a:t>
            </a:r>
            <a:r>
              <a:rPr lang="pl-PL" dirty="0" err="1" smtClean="0"/>
              <a:t>Matrix</a:t>
            </a:r>
            <a:r>
              <a:rPr lang="pl-PL" dirty="0" smtClean="0"/>
              <a:t>, </a:t>
            </a:r>
            <a:r>
              <a:rPr lang="pl-PL" dirty="0" err="1" smtClean="0"/>
              <a:t>Brier</a:t>
            </a:r>
            <a:r>
              <a:rPr lang="pl-PL" dirty="0" smtClean="0"/>
              <a:t> </a:t>
            </a:r>
            <a:r>
              <a:rPr lang="pl-PL" dirty="0" err="1" smtClean="0"/>
              <a:t>Score</a:t>
            </a:r>
            <a:r>
              <a:rPr lang="pl-PL" dirty="0" smtClean="0"/>
              <a:t>, </a:t>
            </a:r>
            <a:r>
              <a:rPr lang="pl-PL" dirty="0" err="1" smtClean="0"/>
              <a:t>Population</a:t>
            </a:r>
            <a:r>
              <a:rPr lang="pl-PL" dirty="0" smtClean="0"/>
              <a:t> </a:t>
            </a:r>
            <a:r>
              <a:rPr lang="pl-PL" dirty="0" err="1" smtClean="0"/>
              <a:t>Stability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r>
              <a:rPr lang="pl-PL" dirty="0" smtClean="0"/>
              <a:t>, </a:t>
            </a:r>
            <a:r>
              <a:rPr lang="pl-PL" dirty="0" err="1" smtClean="0"/>
              <a:t>Kolmogorov-Smirnov</a:t>
            </a:r>
            <a:r>
              <a:rPr lang="pl-PL" dirty="0" smtClean="0"/>
              <a:t> </a:t>
            </a:r>
            <a:r>
              <a:rPr lang="pl-PL" dirty="0" err="1" smtClean="0"/>
              <a:t>Statistic</a:t>
            </a:r>
            <a:endParaRPr lang="en-GB" dirty="0" smtClean="0"/>
          </a:p>
          <a:p>
            <a:pPr marL="720725" indent="-360363">
              <a:lnSpc>
                <a:spcPct val="160000"/>
              </a:lnSpc>
            </a:pPr>
            <a:r>
              <a:rPr lang="pl-PL" dirty="0" smtClean="0"/>
              <a:t>Lorenz </a:t>
            </a:r>
            <a:r>
              <a:rPr lang="pl-PL" dirty="0" err="1" smtClean="0"/>
              <a:t>Curve</a:t>
            </a:r>
            <a:r>
              <a:rPr lang="pl-PL" dirty="0" smtClean="0"/>
              <a:t> and </a:t>
            </a:r>
            <a:r>
              <a:rPr lang="pl-PL" dirty="0" err="1" smtClean="0"/>
              <a:t>Gini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r>
              <a:rPr lang="pl-PL" dirty="0" smtClean="0"/>
              <a:t>, ROC </a:t>
            </a:r>
            <a:r>
              <a:rPr lang="pl-PL" dirty="0" err="1" smtClean="0"/>
              <a:t>Curve</a:t>
            </a:r>
            <a:r>
              <a:rPr lang="pl-PL" dirty="0" smtClean="0"/>
              <a:t>, CAP </a:t>
            </a:r>
            <a:r>
              <a:rPr lang="pl-PL" dirty="0" err="1" smtClean="0"/>
              <a:t>Curve</a:t>
            </a:r>
            <a:r>
              <a:rPr lang="pl-PL" dirty="0" smtClean="0"/>
              <a:t>, Lift </a:t>
            </a:r>
            <a:r>
              <a:rPr lang="pl-PL" dirty="0" err="1" smtClean="0"/>
              <a:t>Curve</a:t>
            </a:r>
            <a:r>
              <a:rPr lang="pl-PL" dirty="0" smtClean="0"/>
              <a:t>, </a:t>
            </a:r>
            <a:r>
              <a:rPr lang="pl-PL" dirty="0" err="1" smtClean="0"/>
              <a:t>Gain</a:t>
            </a:r>
            <a:r>
              <a:rPr lang="pl-PL" dirty="0" smtClean="0"/>
              <a:t> </a:t>
            </a:r>
            <a:r>
              <a:rPr lang="pl-PL" dirty="0" err="1" smtClean="0"/>
              <a:t>curve</a:t>
            </a:r>
            <a:endParaRPr lang="en-GB" dirty="0" smtClean="0"/>
          </a:p>
          <a:p>
            <a:pPr>
              <a:lnSpc>
                <a:spcPct val="160000"/>
              </a:lnSpc>
              <a:buNone/>
            </a:pPr>
            <a:endParaRPr lang="en-GB" dirty="0" smtClean="0"/>
          </a:p>
          <a:p>
            <a:pPr>
              <a:lnSpc>
                <a:spcPct val="16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Lift chart and </a:t>
            </a:r>
            <a:r>
              <a:rPr lang="pl-PL" dirty="0" err="1" smtClean="0"/>
              <a:t>Cumulative</a:t>
            </a:r>
            <a:r>
              <a:rPr lang="pl-PL" dirty="0" smtClean="0"/>
              <a:t> </a:t>
            </a:r>
            <a:r>
              <a:rPr lang="pl-PL" dirty="0" err="1" smtClean="0"/>
              <a:t>Gain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The measure of the effectiveness of a predictive model calculated as </a:t>
            </a:r>
            <a:r>
              <a:rPr lang="en-US" sz="1400" b="1" dirty="0" smtClean="0"/>
              <a:t>the ratio between the results obtained with and without predictive model</a:t>
            </a:r>
            <a:r>
              <a:rPr lang="en-US" sz="1400" dirty="0" smtClean="0"/>
              <a:t>. Cumulative gains and lift charts consist of a lift curve and a baseline. The greater is the area between the lift curve and the baseline, the better is the model.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pl-PL" sz="1400" dirty="0" err="1" smtClean="0"/>
              <a:t>Cumulative</a:t>
            </a:r>
            <a:r>
              <a:rPr lang="pl-PL" sz="1400" dirty="0" smtClean="0"/>
              <a:t> </a:t>
            </a:r>
            <a:r>
              <a:rPr lang="pl-PL" sz="1400" dirty="0" err="1" smtClean="0"/>
              <a:t>Gains</a:t>
            </a:r>
            <a:r>
              <a:rPr lang="pl-PL" sz="1400" dirty="0" smtClean="0"/>
              <a:t>:</a:t>
            </a:r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en-GB" sz="1400" dirty="0" smtClean="0"/>
              <a:t>Lift</a:t>
            </a:r>
            <a:r>
              <a:rPr lang="pl-PL" sz="1400" dirty="0" smtClean="0"/>
              <a:t> Chart</a:t>
            </a:r>
            <a:r>
              <a:rPr lang="en-GB" sz="1400" dirty="0" smtClean="0"/>
              <a:t>:</a:t>
            </a:r>
            <a:r>
              <a:rPr lang="pl-PL" sz="1400" dirty="0" smtClean="0"/>
              <a:t>		</a:t>
            </a:r>
            <a:endParaRPr lang="en-GB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pl-PL" sz="1400" dirty="0" err="1" smtClean="0"/>
              <a:t>Where</a:t>
            </a:r>
            <a:r>
              <a:rPr lang="pl-PL" sz="1400" dirty="0" smtClean="0"/>
              <a:t>:</a:t>
            </a:r>
            <a:endParaRPr lang="en-GB" sz="1400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1" name="Grupa 20"/>
          <p:cNvGrpSpPr/>
          <p:nvPr/>
        </p:nvGrpSpPr>
        <p:grpSpPr>
          <a:xfrm>
            <a:off x="2915817" y="2924944"/>
            <a:ext cx="1152128" cy="556642"/>
            <a:chOff x="0" y="457200"/>
            <a:chExt cx="1209675" cy="62865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1209675" cy="314325"/>
            </a:xfrm>
            <a:prstGeom prst="rect">
              <a:avLst/>
            </a:prstGeom>
            <a:noFill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771525"/>
              <a:ext cx="1152525" cy="314325"/>
            </a:xfrm>
            <a:prstGeom prst="rect">
              <a:avLst/>
            </a:prstGeom>
            <a:noFill/>
          </p:spPr>
        </p:pic>
      </p:grp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2411760" y="4797152"/>
            <a:ext cx="2664296" cy="1656184"/>
            <a:chOff x="0" y="457200"/>
            <a:chExt cx="2457450" cy="1419225"/>
          </a:xfrm>
        </p:grpSpPr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2457450" cy="438150"/>
            </a:xfrm>
            <a:prstGeom prst="rect">
              <a:avLst/>
            </a:prstGeom>
            <a:noFill/>
          </p:spPr>
        </p:pic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895350"/>
              <a:ext cx="1685925" cy="466725"/>
            </a:xfrm>
            <a:prstGeom prst="rect">
              <a:avLst/>
            </a:prstGeom>
            <a:noFill/>
          </p:spPr>
        </p:pic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362075"/>
              <a:ext cx="2200275" cy="514350"/>
            </a:xfrm>
            <a:prstGeom prst="rect">
              <a:avLst/>
            </a:prstGeom>
            <a:noFill/>
          </p:spPr>
        </p:pic>
      </p:grp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upa 41"/>
          <p:cNvGrpSpPr/>
          <p:nvPr/>
        </p:nvGrpSpPr>
        <p:grpSpPr>
          <a:xfrm>
            <a:off x="2339752" y="3761978"/>
            <a:ext cx="1152128" cy="747142"/>
            <a:chOff x="0" y="457200"/>
            <a:chExt cx="1209675" cy="819150"/>
          </a:xfrm>
        </p:grpSpPr>
        <p:pic>
          <p:nvPicPr>
            <p:cNvPr id="4118" name="Picture 2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1209675" cy="314325"/>
            </a:xfrm>
            <a:prstGeom prst="rect">
              <a:avLst/>
            </a:prstGeom>
            <a:noFill/>
          </p:spPr>
        </p:pic>
        <p:pic>
          <p:nvPicPr>
            <p:cNvPr id="4117" name="Picture 2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771525"/>
              <a:ext cx="1162050" cy="504825"/>
            </a:xfrm>
            <a:prstGeom prst="rect">
              <a:avLst/>
            </a:prstGeom>
            <a:noFill/>
          </p:spPr>
        </p:pic>
      </p:grp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Cumulative</a:t>
            </a:r>
            <a:r>
              <a:rPr lang="pl-PL" dirty="0" smtClean="0"/>
              <a:t> </a:t>
            </a:r>
            <a:r>
              <a:rPr lang="pl-PL" dirty="0" err="1" smtClean="0"/>
              <a:t>Gain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663" t="16579" r="50162" b="33905"/>
          <a:stretch>
            <a:fillRect/>
          </a:stretch>
        </p:blipFill>
        <p:spPr bwMode="auto">
          <a:xfrm>
            <a:off x="1547664" y="2685005"/>
            <a:ext cx="6048672" cy="349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3203848" y="63093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 err="1" smtClean="0"/>
              <a:t>Depth</a:t>
            </a:r>
            <a:endParaRPr lang="en-GB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7596336" y="3212976"/>
            <a:ext cx="1152128" cy="33855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l-PL" sz="1600" dirty="0" smtClean="0"/>
              <a:t>Lift </a:t>
            </a:r>
            <a:r>
              <a:rPr lang="pl-PL" sz="1600" dirty="0" err="1" smtClean="0"/>
              <a:t>curve</a:t>
            </a:r>
            <a:endParaRPr lang="en-GB" sz="1600" dirty="0"/>
          </a:p>
        </p:txBody>
      </p:sp>
      <p:cxnSp>
        <p:nvCxnSpPr>
          <p:cNvPr id="11" name="Łącznik prosty ze strzałką 10"/>
          <p:cNvCxnSpPr>
            <a:stCxn id="8" idx="1"/>
          </p:cNvCxnSpPr>
          <p:nvPr/>
        </p:nvCxnSpPr>
        <p:spPr>
          <a:xfrm flipH="1" flipV="1">
            <a:off x="5508104" y="2996952"/>
            <a:ext cx="2088232" cy="385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827584" y="3212976"/>
            <a:ext cx="68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smtClean="0"/>
              <a:t>PV+</a:t>
            </a:r>
            <a:endParaRPr lang="en-GB" sz="1600" dirty="0"/>
          </a:p>
        </p:txBody>
      </p:sp>
      <p:sp>
        <p:nvSpPr>
          <p:cNvPr id="17" name="Prostokąt 16"/>
          <p:cNvSpPr/>
          <p:nvPr/>
        </p:nvSpPr>
        <p:spPr>
          <a:xfrm>
            <a:off x="467544" y="1537628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smtClean="0"/>
              <a:t>Krzywa LIFT</a:t>
            </a:r>
            <a:r>
              <a:rPr lang="pl-PL" sz="1600" dirty="0" smtClean="0"/>
              <a:t>: na podstawie prognoz modelu liczymy procent pozytywnie zakwalifikowanych jako </a:t>
            </a:r>
            <a:r>
              <a:rPr lang="pl-PL" sz="1600" dirty="0" err="1" smtClean="0"/>
              <a:t>default</a:t>
            </a:r>
            <a:r>
              <a:rPr lang="pl-PL" sz="1600" dirty="0" smtClean="0"/>
              <a:t> względem wszystkich zakwalifikowanych jako </a:t>
            </a:r>
            <a:r>
              <a:rPr lang="pl-PL" sz="1600" dirty="0" err="1" smtClean="0"/>
              <a:t>default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Lift </a:t>
            </a:r>
            <a:r>
              <a:rPr lang="pl-PL" dirty="0" smtClean="0"/>
              <a:t>chart – </a:t>
            </a:r>
            <a:r>
              <a:rPr lang="pl-PL" dirty="0" err="1" smtClean="0"/>
              <a:t>shows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actual</a:t>
            </a:r>
            <a:r>
              <a:rPr lang="pl-PL" dirty="0" smtClean="0"/>
              <a:t> lift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 t="18329" r="48811" b="23594"/>
          <a:stretch>
            <a:fillRect/>
          </a:stretch>
        </p:blipFill>
        <p:spPr bwMode="auto">
          <a:xfrm>
            <a:off x="1691680" y="2492896"/>
            <a:ext cx="5976664" cy="381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3203848" y="6361583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 err="1" smtClean="0"/>
              <a:t>Depth</a:t>
            </a:r>
            <a:endParaRPr lang="en-GB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467544" y="1537628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smtClean="0"/>
              <a:t>Dla danej wartości </a:t>
            </a:r>
            <a:r>
              <a:rPr lang="pl-PL" sz="1600" dirty="0" err="1" smtClean="0"/>
              <a:t>Depth</a:t>
            </a:r>
            <a:r>
              <a:rPr lang="pl-PL" sz="1600" dirty="0" smtClean="0"/>
              <a:t> krzywa Lift to odpowiednia różnica pomiędzy wynikiem otrzymanym za pomocą modelu i wynikiem otrzymanym „losowo”</a:t>
            </a:r>
            <a:endParaRPr lang="en-GB" sz="1600" dirty="0"/>
          </a:p>
        </p:txBody>
      </p:sp>
      <p:sp>
        <p:nvSpPr>
          <p:cNvPr id="9" name="Prostokąt 8"/>
          <p:cNvSpPr/>
          <p:nvPr/>
        </p:nvSpPr>
        <p:spPr>
          <a:xfrm>
            <a:off x="827584" y="3212976"/>
            <a:ext cx="864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smtClean="0"/>
              <a:t>PV+ / Rho1</a:t>
            </a:r>
            <a:endParaRPr lang="en-GB" sz="1600" dirty="0"/>
          </a:p>
        </p:txBody>
      </p:sp>
      <p:sp>
        <p:nvSpPr>
          <p:cNvPr id="10" name="Prostokąt 9"/>
          <p:cNvSpPr/>
          <p:nvPr/>
        </p:nvSpPr>
        <p:spPr>
          <a:xfrm>
            <a:off x="7596336" y="3212976"/>
            <a:ext cx="1152128" cy="33855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l-PL" sz="1600" dirty="0" smtClean="0"/>
              <a:t>Lift </a:t>
            </a:r>
            <a:r>
              <a:rPr lang="pl-PL" sz="1600" dirty="0" err="1" smtClean="0"/>
              <a:t>curve</a:t>
            </a:r>
            <a:endParaRPr lang="en-GB" sz="1600" dirty="0"/>
          </a:p>
        </p:txBody>
      </p:sp>
      <p:cxnSp>
        <p:nvCxnSpPr>
          <p:cNvPr id="11" name="Łącznik prosty ze strzałką 10"/>
          <p:cNvCxnSpPr>
            <a:stCxn id="10" idx="1"/>
          </p:cNvCxnSpPr>
          <p:nvPr/>
        </p:nvCxnSpPr>
        <p:spPr>
          <a:xfrm flipH="1">
            <a:off x="4932040" y="3382253"/>
            <a:ext cx="2664296" cy="13428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Rating</a:t>
            </a:r>
            <a:r>
              <a:rPr lang="pl-PL" dirty="0" smtClean="0"/>
              <a:t> </a:t>
            </a:r>
            <a:r>
              <a:rPr lang="pl-PL" dirty="0" err="1" smtClean="0"/>
              <a:t>Score</a:t>
            </a:r>
            <a:r>
              <a:rPr lang="pl-PL" dirty="0" smtClean="0"/>
              <a:t> </a:t>
            </a:r>
            <a:r>
              <a:rPr lang="pl-PL" dirty="0" err="1" smtClean="0"/>
              <a:t>distribution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for </a:t>
            </a:r>
            <a:r>
              <a:rPr lang="pl-PL" dirty="0" err="1" smtClean="0"/>
              <a:t>defaulters</a:t>
            </a:r>
            <a:r>
              <a:rPr lang="pl-PL" dirty="0" smtClean="0"/>
              <a:t> and </a:t>
            </a:r>
            <a:r>
              <a:rPr lang="pl-PL" dirty="0" err="1" smtClean="0"/>
              <a:t>non-defaulters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pPr marL="6350" indent="-6350">
              <a:lnSpc>
                <a:spcPct val="160000"/>
              </a:lnSpc>
              <a:buNone/>
            </a:pPr>
            <a:r>
              <a:rPr lang="en-GB" sz="1400" dirty="0" smtClean="0"/>
              <a:t>For a perfect </a:t>
            </a:r>
            <a:r>
              <a:rPr lang="pl-PL" sz="1400" dirty="0" smtClean="0"/>
              <a:t>credit </a:t>
            </a:r>
            <a:r>
              <a:rPr lang="pl-PL" sz="1400" dirty="0" err="1" smtClean="0"/>
              <a:t>scoring</a:t>
            </a:r>
            <a:r>
              <a:rPr lang="pl-PL" sz="1400" dirty="0" smtClean="0"/>
              <a:t> model </a:t>
            </a:r>
            <a:r>
              <a:rPr lang="en-GB" sz="1400" dirty="0" smtClean="0"/>
              <a:t>the distributions of defaulters and non-defaulters should be distinguished</a:t>
            </a:r>
            <a:r>
              <a:rPr lang="pl-PL" sz="1400" dirty="0" smtClean="0"/>
              <a:t>, </a:t>
            </a:r>
            <a:r>
              <a:rPr lang="en-GB" sz="1400" dirty="0" smtClean="0"/>
              <a:t>but in the real world</a:t>
            </a:r>
            <a:r>
              <a:rPr lang="pl-PL" sz="1400" dirty="0" smtClean="0"/>
              <a:t>,</a:t>
            </a:r>
            <a:r>
              <a:rPr lang="en-GB" sz="1400" dirty="0" smtClean="0"/>
              <a:t> perfect discrimination in general is not possible</a:t>
            </a:r>
            <a:r>
              <a:rPr lang="pl-PL" sz="1400" dirty="0" smtClean="0"/>
              <a:t>.</a:t>
            </a:r>
            <a:r>
              <a:rPr lang="en-GB" sz="1400" dirty="0" smtClean="0"/>
              <a:t> </a:t>
            </a:r>
            <a:r>
              <a:rPr lang="pl-PL" sz="1400" dirty="0" smtClean="0"/>
              <a:t>T</a:t>
            </a:r>
            <a:r>
              <a:rPr lang="en-GB" sz="1400" dirty="0" smtClean="0"/>
              <a:t>hen both</a:t>
            </a:r>
            <a:r>
              <a:rPr lang="pl-PL" sz="1400" dirty="0" smtClean="0"/>
              <a:t> </a:t>
            </a:r>
            <a:r>
              <a:rPr lang="en-GB" sz="1400" dirty="0" smtClean="0"/>
              <a:t>distributions will overlap as shown </a:t>
            </a:r>
            <a:r>
              <a:rPr lang="pl-PL" sz="1400" dirty="0" err="1" smtClean="0"/>
              <a:t>below</a:t>
            </a:r>
            <a:r>
              <a:rPr lang="en-GB" sz="1400" dirty="0" smtClean="0"/>
              <a:t>. </a:t>
            </a:r>
            <a:r>
              <a:rPr lang="en-GB" sz="1400" b="1" dirty="0" smtClean="0"/>
              <a:t>V</a:t>
            </a:r>
            <a:r>
              <a:rPr lang="en-GB" sz="1400" dirty="0" smtClean="0"/>
              <a:t> is a cut-o</a:t>
            </a:r>
            <a:r>
              <a:rPr lang="pl-PL" sz="1400" dirty="0" err="1" smtClean="0"/>
              <a:t>ff</a:t>
            </a:r>
            <a:r>
              <a:rPr lang="en-GB" sz="1400" dirty="0" smtClean="0"/>
              <a:t> value which</a:t>
            </a:r>
            <a:r>
              <a:rPr lang="pl-PL" sz="1400" dirty="0" smtClean="0"/>
              <a:t> </a:t>
            </a:r>
            <a:r>
              <a:rPr lang="en-GB" sz="1400" dirty="0" smtClean="0"/>
              <a:t>provides a simple decision rule to divide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clients</a:t>
            </a:r>
            <a:r>
              <a:rPr lang="pl-PL" sz="1400" dirty="0" smtClean="0"/>
              <a:t> </a:t>
            </a:r>
            <a:r>
              <a:rPr lang="en-GB" sz="1400" dirty="0" smtClean="0"/>
              <a:t>into potential defaulters</a:t>
            </a:r>
            <a:r>
              <a:rPr lang="pl-PL" sz="1400" dirty="0" smtClean="0"/>
              <a:t> </a:t>
            </a:r>
            <a:r>
              <a:rPr lang="en-GB" sz="1400" dirty="0" smtClean="0"/>
              <a:t>and non-defaulters. </a:t>
            </a: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endParaRPr lang="pl-PL" sz="1400" dirty="0" smtClean="0"/>
          </a:p>
          <a:p>
            <a:pPr marL="6350" indent="-6350">
              <a:lnSpc>
                <a:spcPct val="160000"/>
              </a:lnSpc>
              <a:buNone/>
            </a:pPr>
            <a:r>
              <a:rPr lang="en-GB" sz="1400" dirty="0" smtClean="0"/>
              <a:t>Then four scenarios can occur which are </a:t>
            </a:r>
            <a:r>
              <a:rPr lang="pl-PL" sz="1400" dirty="0" err="1" smtClean="0"/>
              <a:t>presented</a:t>
            </a:r>
            <a:r>
              <a:rPr lang="pl-PL" sz="1400" dirty="0" smtClean="0"/>
              <a:t> by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pl-PL" sz="1400" dirty="0" err="1" smtClean="0"/>
              <a:t>Confusion</a:t>
            </a:r>
            <a:r>
              <a:rPr lang="pl-PL" sz="1400" dirty="0" smtClean="0"/>
              <a:t> </a:t>
            </a:r>
            <a:r>
              <a:rPr lang="pl-PL" sz="1400" dirty="0" err="1" smtClean="0"/>
              <a:t>Matrix</a:t>
            </a:r>
            <a:endParaRPr lang="en-GB" sz="1400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 l="25096" t="21454" r="24542" b="27360"/>
          <a:stretch>
            <a:fillRect/>
          </a:stretch>
        </p:blipFill>
        <p:spPr bwMode="auto">
          <a:xfrm>
            <a:off x="1331640" y="2852936"/>
            <a:ext cx="6192688" cy="347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l-PL" dirty="0" err="1" smtClean="0"/>
              <a:t>Confusion</a:t>
            </a:r>
            <a:r>
              <a:rPr lang="pl-PL" dirty="0" smtClean="0"/>
              <a:t> </a:t>
            </a:r>
            <a:r>
              <a:rPr lang="pl-PL" dirty="0" err="1" smtClean="0"/>
              <a:t>matrix</a:t>
            </a:r>
            <a:endParaRPr lang="en-GB" dirty="0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3" name="Prostokąt 12"/>
          <p:cNvSpPr/>
          <p:nvPr/>
        </p:nvSpPr>
        <p:spPr>
          <a:xfrm>
            <a:off x="971600" y="1425550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400" dirty="0" smtClean="0"/>
              <a:t>C</a:t>
            </a:r>
            <a:r>
              <a:rPr lang="en-GB" sz="1400" dirty="0" err="1" smtClean="0"/>
              <a:t>onfusion</a:t>
            </a:r>
            <a:r>
              <a:rPr lang="en-GB" sz="1400" dirty="0" smtClean="0"/>
              <a:t> </a:t>
            </a:r>
            <a:r>
              <a:rPr lang="en-GB" sz="1400" dirty="0"/>
              <a:t>matrix shows the number of correct and incorrect predictions made by the classification model compared to the actual outcomes </a:t>
            </a:r>
            <a:r>
              <a:rPr lang="en-GB" sz="1400" dirty="0" smtClean="0"/>
              <a:t>in </a:t>
            </a:r>
            <a:r>
              <a:rPr lang="en-GB" sz="1400" dirty="0"/>
              <a:t>the data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2339752" y="2420888"/>
          <a:ext cx="4320480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11"/>
                <a:gridCol w="617211"/>
                <a:gridCol w="1514974"/>
                <a:gridCol w="1571084"/>
              </a:tblGrid>
              <a:tr h="41895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Confusion</a:t>
                      </a:r>
                      <a:r>
                        <a:rPr lang="pl-PL" sz="1500" b="1" baseline="0" dirty="0" smtClean="0"/>
                        <a:t> </a:t>
                      </a:r>
                      <a:r>
                        <a:rPr lang="pl-PL" sz="1500" b="1" baseline="0" dirty="0" err="1" smtClean="0"/>
                        <a:t>matrix</a:t>
                      </a:r>
                      <a:endParaRPr lang="pl-PL" sz="1500" b="1" baseline="0" dirty="0" smtClean="0"/>
                    </a:p>
                    <a:p>
                      <a:pPr algn="ctr"/>
                      <a:endParaRPr lang="en-GB" sz="1500" b="1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Observed</a:t>
                      </a:r>
                      <a:endParaRPr lang="en-GB" sz="15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6586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</a:t>
                      </a:r>
                      <a:endParaRPr lang="en-GB" sz="15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</a:t>
                      </a:r>
                      <a:endParaRPr lang="en-GB" sz="15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5341">
                <a:tc rowSpan="2"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Predicted</a:t>
                      </a:r>
                      <a:endParaRPr lang="en-GB" sz="1500" b="1" dirty="0"/>
                    </a:p>
                  </a:txBody>
                  <a:tcPr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</a:t>
                      </a:r>
                      <a:endParaRPr lang="en-GB" sz="15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err="1" smtClean="0"/>
                        <a:t>True</a:t>
                      </a:r>
                      <a:r>
                        <a:rPr lang="pl-PL" sz="1500" dirty="0" smtClean="0"/>
                        <a:t> </a:t>
                      </a:r>
                      <a:r>
                        <a:rPr lang="pl-PL" sz="1500" dirty="0" err="1" smtClean="0"/>
                        <a:t>Positive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err="1" smtClean="0"/>
                        <a:t>False</a:t>
                      </a:r>
                      <a:r>
                        <a:rPr lang="pl-PL" sz="1500" dirty="0" smtClean="0"/>
                        <a:t> </a:t>
                      </a:r>
                      <a:r>
                        <a:rPr lang="pl-PL" sz="1500" dirty="0" err="1" smtClean="0"/>
                        <a:t>Positive</a:t>
                      </a:r>
                      <a:endParaRPr lang="en-GB" sz="1500" dirty="0"/>
                    </a:p>
                  </a:txBody>
                  <a:tcPr anchor="ctr"/>
                </a:tc>
              </a:tr>
              <a:tr h="6153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</a:t>
                      </a:r>
                      <a:endParaRPr lang="en-GB" sz="15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err="1" smtClean="0"/>
                        <a:t>False</a:t>
                      </a:r>
                      <a:r>
                        <a:rPr lang="pl-PL" sz="1500" dirty="0" smtClean="0"/>
                        <a:t> </a:t>
                      </a:r>
                      <a:r>
                        <a:rPr lang="pl-PL" sz="1500" dirty="0" err="1" smtClean="0"/>
                        <a:t>Negative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err="1" smtClean="0"/>
                        <a:t>True</a:t>
                      </a:r>
                      <a:r>
                        <a:rPr lang="pl-PL" sz="1500" dirty="0" smtClean="0"/>
                        <a:t> </a:t>
                      </a:r>
                      <a:r>
                        <a:rPr lang="pl-PL" sz="1500" dirty="0" err="1" smtClean="0"/>
                        <a:t>Negative</a:t>
                      </a:r>
                      <a:endParaRPr lang="en-GB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914400" y="4876800"/>
            <a:ext cx="3585592" cy="1648544"/>
          </a:xfrm>
        </p:spPr>
        <p:txBody>
          <a:bodyPr>
            <a:normAutofit/>
          </a:bodyPr>
          <a:lstStyle/>
          <a:p>
            <a:r>
              <a:rPr lang="en-GB" sz="1400" dirty="0" smtClean="0"/>
              <a:t>TP + FN = P (observed positive)</a:t>
            </a:r>
          </a:p>
          <a:p>
            <a:r>
              <a:rPr lang="en-GB" sz="1400" dirty="0" smtClean="0"/>
              <a:t>TN + FP = N (observed negative)</a:t>
            </a:r>
          </a:p>
          <a:p>
            <a:r>
              <a:rPr lang="en-GB" sz="1400" dirty="0" smtClean="0"/>
              <a:t>TP + FP = PP (predicted positive)</a:t>
            </a:r>
          </a:p>
          <a:p>
            <a:r>
              <a:rPr lang="en-GB" sz="1400" dirty="0" smtClean="0"/>
              <a:t>TN + FN = PN (predicted negative)</a:t>
            </a:r>
            <a:endParaRPr lang="pl-PL" sz="1400" dirty="0" smtClean="0"/>
          </a:p>
          <a:p>
            <a:pPr marL="0">
              <a:lnSpc>
                <a:spcPct val="150000"/>
              </a:lnSpc>
              <a:buNone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l-PL" dirty="0" err="1" smtClean="0"/>
              <a:t>Confusion</a:t>
            </a:r>
            <a:r>
              <a:rPr lang="pl-PL" dirty="0" smtClean="0"/>
              <a:t> </a:t>
            </a:r>
            <a:r>
              <a:rPr lang="pl-PL" dirty="0" err="1" smtClean="0"/>
              <a:t>matrix</a:t>
            </a:r>
            <a:endParaRPr lang="en-GB" dirty="0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9554" y="1628800"/>
          <a:ext cx="8064894" cy="4608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022"/>
                <a:gridCol w="667022"/>
                <a:gridCol w="1637234"/>
                <a:gridCol w="1697872"/>
                <a:gridCol w="1697872"/>
                <a:gridCol w="1697872"/>
              </a:tblGrid>
              <a:tr h="58052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l-PL" sz="1600" b="1" dirty="0" err="1" smtClean="0"/>
                        <a:t>Confusion</a:t>
                      </a:r>
                      <a:r>
                        <a:rPr lang="pl-PL" sz="1600" b="1" baseline="0" dirty="0" smtClean="0"/>
                        <a:t> </a:t>
                      </a:r>
                      <a:r>
                        <a:rPr lang="pl-PL" sz="1600" b="1" baseline="0" dirty="0" err="1" smtClean="0"/>
                        <a:t>matrix</a:t>
                      </a:r>
                      <a:endParaRPr lang="pl-PL" sz="1600" b="1" baseline="0" dirty="0" smtClean="0"/>
                    </a:p>
                    <a:p>
                      <a:pPr algn="ctr"/>
                      <a:endParaRPr lang="en-GB" sz="16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600" b="1" dirty="0" err="1" smtClean="0"/>
                        <a:t>Observed</a:t>
                      </a:r>
                      <a:endParaRPr lang="en-GB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anchor="ctr">
                    <a:noFill/>
                  </a:tcPr>
                </a:tc>
              </a:tr>
              <a:tr h="61740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</a:t>
                      </a:r>
                      <a:endParaRPr lang="en-GB" sz="1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</a:t>
                      </a:r>
                      <a:endParaRPr lang="en-GB" sz="1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anchor="ctr">
                    <a:noFill/>
                  </a:tcPr>
                </a:tc>
              </a:tr>
              <a:tr h="852646">
                <a:tc rowSpan="2">
                  <a:txBody>
                    <a:bodyPr/>
                    <a:lstStyle/>
                    <a:p>
                      <a:pPr algn="ctr"/>
                      <a:r>
                        <a:rPr lang="pl-PL" sz="1600" b="1" dirty="0" err="1" smtClean="0"/>
                        <a:t>Predicted</a:t>
                      </a:r>
                      <a:endParaRPr lang="en-GB" sz="1600" b="1" dirty="0"/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</a:t>
                      </a:r>
                      <a:endParaRPr lang="en-GB" sz="1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TP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FP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 smtClean="0"/>
                        <a:t>Positive Predictive Value</a:t>
                      </a:r>
                      <a:endParaRPr lang="en-GB" sz="1500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= TP</a:t>
                      </a:r>
                      <a:r>
                        <a:rPr lang="pl-PL" sz="1500" baseline="0" dirty="0" smtClean="0"/>
                        <a:t> / (</a:t>
                      </a:r>
                      <a:r>
                        <a:rPr lang="pl-PL" sz="1500" baseline="0" dirty="0" err="1" smtClean="0"/>
                        <a:t>TP</a:t>
                      </a:r>
                      <a:r>
                        <a:rPr lang="pl-PL" sz="1500" baseline="0" dirty="0" smtClean="0"/>
                        <a:t> + FP)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</a:tr>
              <a:tr h="85264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</a:t>
                      </a:r>
                      <a:endParaRPr lang="en-GB" sz="1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FN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TN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 smtClean="0"/>
                        <a:t>Negative Predictive Value</a:t>
                      </a:r>
                      <a:endParaRPr lang="en-GB" sz="1500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= TN</a:t>
                      </a:r>
                      <a:r>
                        <a:rPr lang="pl-PL" sz="1500" baseline="0" dirty="0" smtClean="0"/>
                        <a:t> / (FN + TN)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</a:tr>
              <a:tr h="852646">
                <a:tc rowSpan="2" gridSpan="2">
                  <a:txBody>
                    <a:bodyPr/>
                    <a:lstStyle/>
                    <a:p>
                      <a:pPr algn="ctr"/>
                      <a:endParaRPr lang="en-GB" sz="1500" b="1" dirty="0"/>
                    </a:p>
                  </a:txBody>
                  <a:tcPr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 smtClean="0"/>
                        <a:t>Sensitivity</a:t>
                      </a:r>
                      <a:r>
                        <a:rPr lang="pl-PL" sz="1500" i="1" baseline="0" dirty="0" smtClean="0"/>
                        <a:t> - czułość</a:t>
                      </a:r>
                      <a:endParaRPr lang="pl-PL" sz="1500" i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i="1" dirty="0" smtClean="0"/>
                        <a:t>Specificity</a:t>
                      </a:r>
                      <a:r>
                        <a:rPr lang="pl-PL" sz="1500" i="1" dirty="0" smtClean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i="1" dirty="0" err="1" smtClean="0"/>
                        <a:t>false</a:t>
                      </a:r>
                      <a:r>
                        <a:rPr lang="pl-PL" sz="1500" i="1" baseline="0" dirty="0" smtClean="0"/>
                        <a:t> alarm </a:t>
                      </a:r>
                      <a:r>
                        <a:rPr lang="pl-PL" sz="1500" i="1" baseline="0" dirty="0" err="1" smtClean="0"/>
                        <a:t>rate</a:t>
                      </a:r>
                      <a:endParaRPr lang="en-GB" sz="1500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i="1" dirty="0" err="1" smtClean="0"/>
                        <a:t>Accuracy</a:t>
                      </a:r>
                      <a:r>
                        <a:rPr lang="pl-PL" sz="1500" dirty="0" smtClean="0"/>
                        <a:t> =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/>
                        <a:t>(TP + TN) / </a:t>
                      </a:r>
                      <a:endParaRPr lang="pl-PL" sz="1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/>
                        <a:t>(TP + TN + FP + FN)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646">
                <a:tc gridSpan="2" v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vert="vert27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= TP / (</a:t>
                      </a:r>
                      <a:r>
                        <a:rPr lang="pl-PL" sz="1500" dirty="0" err="1" smtClean="0"/>
                        <a:t>TP</a:t>
                      </a:r>
                      <a:r>
                        <a:rPr lang="pl-PL" sz="1500" dirty="0" smtClean="0"/>
                        <a:t> + FN)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= TN / (FP</a:t>
                      </a:r>
                      <a:r>
                        <a:rPr lang="pl-PL" sz="1500" baseline="0" dirty="0" smtClean="0"/>
                        <a:t> + TN)</a:t>
                      </a:r>
                      <a:endParaRPr lang="en-GB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l-PL" dirty="0" err="1" smtClean="0"/>
              <a:t>Confusion</a:t>
            </a:r>
            <a:r>
              <a:rPr lang="pl-PL" dirty="0" smtClean="0"/>
              <a:t> </a:t>
            </a:r>
            <a:r>
              <a:rPr lang="pl-PL" dirty="0" err="1" smtClean="0"/>
              <a:t>matrix</a:t>
            </a:r>
            <a:endParaRPr lang="en-GB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sz="quarter" idx="1"/>
          </p:nvPr>
        </p:nvGraphicFramePr>
        <p:xfrm>
          <a:off x="251521" y="1412776"/>
          <a:ext cx="8640960" cy="492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8393"/>
                <a:gridCol w="2963336"/>
                <a:gridCol w="3499231"/>
              </a:tblGrid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Measure</a:t>
                      </a:r>
                    </a:p>
                  </a:txBody>
                  <a:tcPr marL="28575" marR="28575" marT="28575" marB="2857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Formula</a:t>
                      </a:r>
                    </a:p>
                  </a:txBody>
                  <a:tcPr marL="28575" marR="28575" marT="28575" marB="2857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Intuitive Meaning</a:t>
                      </a:r>
                    </a:p>
                  </a:txBody>
                  <a:tcPr marL="28575" marR="28575" marT="28575" marB="2857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Accuracy</a:t>
                      </a:r>
                      <a:r>
                        <a:rPr lang="pl-PL" sz="1500" b="1" dirty="0" smtClean="0"/>
                        <a:t> (PCC)</a:t>
                      </a:r>
                      <a:endParaRPr lang="en-GB" sz="1500" b="1" dirty="0"/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(TP + TN) / (TP + TN + FP + FN)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</a:t>
                      </a:r>
                      <a:r>
                        <a:rPr lang="en-GB" sz="1500" dirty="0" smtClean="0"/>
                        <a:t>he proportion of the total number of predictions that were correct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pl-PL" sz="1500" b="1" dirty="0" smtClean="0"/>
                        <a:t>Precision = </a:t>
                      </a:r>
                      <a:r>
                        <a:rPr lang="pl-PL" sz="1500" b="1" dirty="0" err="1" smtClean="0"/>
                        <a:t>Positive</a:t>
                      </a:r>
                      <a:r>
                        <a:rPr lang="pl-PL" sz="1500" b="1" dirty="0" smtClean="0"/>
                        <a:t> </a:t>
                      </a:r>
                      <a:r>
                        <a:rPr lang="pl-PL" sz="1500" b="1" dirty="0" err="1" smtClean="0"/>
                        <a:t>Predicted</a:t>
                      </a:r>
                      <a:r>
                        <a:rPr lang="pl-PL" sz="1500" b="1" dirty="0" smtClean="0"/>
                        <a:t> </a:t>
                      </a:r>
                      <a:r>
                        <a:rPr lang="pl-PL" sz="1500" b="1" dirty="0" err="1" smtClean="0"/>
                        <a:t>Value</a:t>
                      </a:r>
                      <a:r>
                        <a:rPr lang="pl-PL" sz="1500" b="1" dirty="0" smtClean="0"/>
                        <a:t> (PV+)</a:t>
                      </a:r>
                      <a:endParaRPr lang="en-GB" sz="1500" b="1" dirty="0"/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>
                          <a:solidFill>
                            <a:schemeClr val="tx1"/>
                          </a:solidFill>
                        </a:rPr>
                        <a:t>TP / (</a:t>
                      </a:r>
                      <a:r>
                        <a:rPr lang="pl-PL" sz="1500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pl-PL" sz="1500" dirty="0" smtClean="0">
                          <a:solidFill>
                            <a:schemeClr val="tx1"/>
                          </a:solidFill>
                        </a:rPr>
                        <a:t> + FP)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 proportion of positive cases that were correctly identified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Negative</a:t>
                      </a:r>
                      <a:r>
                        <a:rPr lang="pl-PL" sz="1500" b="1" dirty="0" smtClean="0"/>
                        <a:t> </a:t>
                      </a:r>
                      <a:r>
                        <a:rPr lang="pl-PL" sz="1500" b="1" dirty="0" err="1" smtClean="0"/>
                        <a:t>Predicted</a:t>
                      </a:r>
                      <a:r>
                        <a:rPr lang="pl-PL" sz="1500" b="1" baseline="0" dirty="0" smtClean="0"/>
                        <a:t> </a:t>
                      </a:r>
                      <a:r>
                        <a:rPr lang="pl-PL" sz="1500" b="1" baseline="0" dirty="0" err="1" smtClean="0"/>
                        <a:t>Value</a:t>
                      </a:r>
                      <a:r>
                        <a:rPr lang="pl-PL" sz="1500" b="1" baseline="0" dirty="0" smtClean="0"/>
                        <a:t> (PV-)</a:t>
                      </a:r>
                      <a:endParaRPr lang="en-GB" sz="1500" b="1" dirty="0"/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TN / (</a:t>
                      </a:r>
                      <a:r>
                        <a:rPr lang="pl-PL" sz="1500" dirty="0" err="1" smtClean="0"/>
                        <a:t>TN</a:t>
                      </a:r>
                      <a:r>
                        <a:rPr lang="pl-PL" sz="1500" dirty="0" smtClean="0"/>
                        <a:t> + FN)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 proportion of negative cases that were correctly identified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Specificity</a:t>
                      </a:r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TN / (TN + FP)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 proportion of actual negative cases which </a:t>
                      </a:r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 correctly identified. 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TP-rate</a:t>
                      </a:r>
                      <a:r>
                        <a:rPr lang="pl-PL" sz="1500" b="1" baseline="0" dirty="0" smtClean="0"/>
                        <a:t> / </a:t>
                      </a:r>
                      <a:r>
                        <a:rPr lang="en-GB" sz="1500" b="1" dirty="0" smtClean="0"/>
                        <a:t>Recall </a:t>
                      </a:r>
                      <a:r>
                        <a:rPr lang="en-GB" sz="1500" b="1" dirty="0"/>
                        <a:t>/ Sensitivity</a:t>
                      </a:r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TP / (TP + FN)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 proportion of actual positive cases which </a:t>
                      </a:r>
                      <a:r>
                        <a:rPr kumimoji="0" lang="pl-PL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kumimoji="0" lang="en-GB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 correctly identified. 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  <a:tr h="745080">
                <a:tc>
                  <a:txBody>
                    <a:bodyPr/>
                    <a:lstStyle/>
                    <a:p>
                      <a:pPr algn="ctr"/>
                      <a:r>
                        <a:rPr lang="pl-PL" sz="1500" b="1" dirty="0" err="1" smtClean="0"/>
                        <a:t>FP-rate</a:t>
                      </a:r>
                      <a:endParaRPr lang="en-GB" sz="1500" b="1" dirty="0"/>
                    </a:p>
                  </a:txBody>
                  <a:tcPr marL="28575" marR="28575" marT="28575" marB="285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smtClean="0"/>
                        <a:t>FP /  (TP + FN )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 err="1" smtClean="0"/>
                        <a:t>The</a:t>
                      </a:r>
                      <a:r>
                        <a:rPr lang="pl-PL" sz="1500" dirty="0" smtClean="0"/>
                        <a:t> </a:t>
                      </a:r>
                      <a:r>
                        <a:rPr lang="pl-PL" sz="1500" dirty="0" err="1" smtClean="0"/>
                        <a:t>proportion</a:t>
                      </a:r>
                      <a:r>
                        <a:rPr lang="pl-PL" sz="1500" dirty="0" smtClean="0"/>
                        <a:t> of </a:t>
                      </a:r>
                      <a:r>
                        <a:rPr lang="pl-PL" sz="1500" dirty="0" err="1" smtClean="0"/>
                        <a:t>positive</a:t>
                      </a:r>
                      <a:r>
                        <a:rPr lang="pl-PL" sz="1500" baseline="0" dirty="0" smtClean="0"/>
                        <a:t> </a:t>
                      </a:r>
                      <a:r>
                        <a:rPr lang="pl-PL" sz="1500" baseline="0" dirty="0" err="1" smtClean="0"/>
                        <a:t>cases</a:t>
                      </a:r>
                      <a:r>
                        <a:rPr lang="pl-PL" sz="1500" baseline="0" dirty="0" smtClean="0"/>
                        <a:t> </a:t>
                      </a:r>
                      <a:r>
                        <a:rPr lang="pl-PL" sz="1500" baseline="0" dirty="0" err="1" smtClean="0"/>
                        <a:t>that</a:t>
                      </a:r>
                      <a:r>
                        <a:rPr lang="pl-PL" sz="1500" baseline="0" dirty="0" smtClean="0"/>
                        <a:t> </a:t>
                      </a:r>
                      <a:r>
                        <a:rPr lang="pl-PL" sz="1500" baseline="0" dirty="0" err="1" smtClean="0"/>
                        <a:t>were</a:t>
                      </a:r>
                      <a:r>
                        <a:rPr lang="pl-PL" sz="1500" baseline="0" dirty="0" smtClean="0"/>
                        <a:t> not </a:t>
                      </a:r>
                      <a:r>
                        <a:rPr lang="pl-PL" sz="1500" baseline="0" dirty="0" err="1" smtClean="0"/>
                        <a:t>correctly</a:t>
                      </a:r>
                      <a:r>
                        <a:rPr lang="pl-PL" sz="1500" baseline="0" dirty="0" smtClean="0"/>
                        <a:t> </a:t>
                      </a:r>
                      <a:r>
                        <a:rPr lang="pl-PL" sz="1500" baseline="0" dirty="0" err="1" smtClean="0"/>
                        <a:t>identified</a:t>
                      </a:r>
                      <a:endParaRPr lang="en-GB" sz="1500" dirty="0"/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Percentage</a:t>
            </a:r>
            <a:r>
              <a:rPr lang="pl-PL" dirty="0" smtClean="0"/>
              <a:t> </a:t>
            </a:r>
            <a:r>
              <a:rPr lang="pl-PL" dirty="0" err="1" smtClean="0"/>
              <a:t>correctly</a:t>
            </a:r>
            <a:r>
              <a:rPr lang="pl-PL" dirty="0" smtClean="0"/>
              <a:t> </a:t>
            </a:r>
            <a:r>
              <a:rPr lang="pl-PL" dirty="0" err="1" smtClean="0"/>
              <a:t>classified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(PCC, </a:t>
            </a:r>
            <a:r>
              <a:rPr lang="pl-PL" dirty="0" err="1" smtClean="0"/>
              <a:t>Accuracy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sz="1600" dirty="0" err="1" smtClean="0"/>
              <a:t>It’s</a:t>
            </a:r>
            <a:r>
              <a:rPr lang="pl-PL" sz="1600" dirty="0" smtClean="0"/>
              <a:t> </a:t>
            </a:r>
            <a:r>
              <a:rPr lang="pl-PL" sz="1600" dirty="0" err="1" smtClean="0"/>
              <a:t>the</a:t>
            </a:r>
            <a:r>
              <a:rPr lang="pl-PL" sz="1600" dirty="0" smtClean="0"/>
              <a:t> most </a:t>
            </a:r>
            <a:r>
              <a:rPr lang="pl-PL" sz="1600" dirty="0" err="1" smtClean="0"/>
              <a:t>straightforward</a:t>
            </a:r>
            <a:r>
              <a:rPr lang="pl-PL" sz="1600" dirty="0" smtClean="0"/>
              <a:t> </a:t>
            </a:r>
            <a:r>
              <a:rPr lang="pl-PL" sz="1600" dirty="0" err="1" smtClean="0"/>
              <a:t>method</a:t>
            </a:r>
            <a:r>
              <a:rPr lang="pl-PL" sz="1600" dirty="0" smtClean="0"/>
              <a:t> for </a:t>
            </a:r>
            <a:r>
              <a:rPr lang="pl-PL" sz="1600" dirty="0" err="1" smtClean="0"/>
              <a:t>assessing</a:t>
            </a:r>
            <a:r>
              <a:rPr lang="pl-PL" sz="1600" dirty="0" smtClean="0"/>
              <a:t> </a:t>
            </a:r>
            <a:r>
              <a:rPr lang="pl-PL" sz="1600" dirty="0" err="1" smtClean="0"/>
              <a:t>how</a:t>
            </a:r>
            <a:r>
              <a:rPr lang="pl-PL" sz="1600" dirty="0" smtClean="0"/>
              <a:t> </a:t>
            </a:r>
            <a:r>
              <a:rPr lang="pl-PL" sz="1600" dirty="0" err="1" smtClean="0"/>
              <a:t>well</a:t>
            </a:r>
            <a:r>
              <a:rPr lang="pl-PL" sz="1600" dirty="0" smtClean="0"/>
              <a:t> </a:t>
            </a:r>
            <a:r>
              <a:rPr lang="pl-PL" sz="1600" dirty="0" err="1" smtClean="0"/>
              <a:t>the</a:t>
            </a:r>
            <a:r>
              <a:rPr lang="pl-PL" sz="1600" dirty="0" smtClean="0"/>
              <a:t> model </a:t>
            </a:r>
            <a:r>
              <a:rPr lang="pl-PL" sz="1600" dirty="0" err="1" smtClean="0"/>
              <a:t>predicts</a:t>
            </a:r>
            <a:r>
              <a:rPr lang="pl-PL" sz="1600" dirty="0" smtClean="0"/>
              <a:t> </a:t>
            </a:r>
            <a:r>
              <a:rPr lang="pl-PL" sz="1600" dirty="0" err="1" smtClean="0"/>
              <a:t>good/ba</a:t>
            </a:r>
            <a:r>
              <a:rPr lang="pl-PL" sz="1600" dirty="0" smtClean="0"/>
              <a:t>d </a:t>
            </a:r>
            <a:r>
              <a:rPr lang="pl-PL" sz="1600" dirty="0" err="1" smtClean="0"/>
              <a:t>behaviour</a:t>
            </a:r>
            <a:endParaRPr lang="pl-PL" sz="1600" dirty="0" smtClean="0"/>
          </a:p>
          <a:p>
            <a:pPr>
              <a:lnSpc>
                <a:spcPct val="150000"/>
              </a:lnSpc>
            </a:pPr>
            <a:r>
              <a:rPr lang="pl-PL" sz="1600" b="1" i="1" dirty="0" smtClean="0"/>
              <a:t>PCC </a:t>
            </a:r>
            <a:r>
              <a:rPr lang="pl-PL" sz="1600" b="1" dirty="0" smtClean="0"/>
              <a:t>= </a:t>
            </a:r>
            <a:r>
              <a:rPr lang="en-GB" sz="1600" b="1" dirty="0" smtClean="0"/>
              <a:t>(TP + TN) / (TP + TN + FP + FN)</a:t>
            </a:r>
            <a:endParaRPr lang="pl-PL" sz="1600" b="1" dirty="0" smtClean="0"/>
          </a:p>
          <a:p>
            <a:pPr>
              <a:lnSpc>
                <a:spcPct val="150000"/>
              </a:lnSpc>
            </a:pPr>
            <a:r>
              <a:rPr lang="pl-PL" sz="1600" dirty="0" err="1" smtClean="0"/>
              <a:t>If</a:t>
            </a:r>
            <a:r>
              <a:rPr lang="pl-PL" sz="1600" dirty="0" smtClean="0"/>
              <a:t> </a:t>
            </a:r>
            <a:r>
              <a:rPr lang="pl-PL" sz="1600" dirty="0" err="1" smtClean="0"/>
              <a:t>two</a:t>
            </a:r>
            <a:r>
              <a:rPr lang="pl-PL" sz="1600" dirty="0" smtClean="0"/>
              <a:t> </a:t>
            </a:r>
            <a:r>
              <a:rPr lang="pl-PL" sz="1600" dirty="0" err="1" smtClean="0"/>
              <a:t>competing</a:t>
            </a:r>
            <a:r>
              <a:rPr lang="pl-PL" sz="1600" dirty="0" smtClean="0"/>
              <a:t> </a:t>
            </a:r>
            <a:r>
              <a:rPr lang="pl-PL" sz="1600" dirty="0" err="1" smtClean="0"/>
              <a:t>scores</a:t>
            </a:r>
            <a:r>
              <a:rPr lang="pl-PL" sz="1600" dirty="0" smtClean="0"/>
              <a:t> </a:t>
            </a:r>
            <a:r>
              <a:rPr lang="pl-PL" sz="1600" dirty="0" err="1" smtClean="0"/>
              <a:t>are</a:t>
            </a:r>
            <a:r>
              <a:rPr lang="pl-PL" sz="1600" dirty="0" smtClean="0"/>
              <a:t> </a:t>
            </a:r>
            <a:r>
              <a:rPr lang="pl-PL" sz="1600" dirty="0" err="1" smtClean="0"/>
              <a:t>being</a:t>
            </a:r>
            <a:r>
              <a:rPr lang="pl-PL" sz="1600" dirty="0" smtClean="0"/>
              <a:t> </a:t>
            </a:r>
            <a:r>
              <a:rPr lang="pl-PL" sz="1600" dirty="0" err="1" smtClean="0"/>
              <a:t>compared</a:t>
            </a:r>
            <a:r>
              <a:rPr lang="pl-PL" sz="1600" dirty="0" smtClean="0"/>
              <a:t>, </a:t>
            </a:r>
            <a:r>
              <a:rPr lang="pl-PL" sz="1600" dirty="0" err="1" smtClean="0"/>
              <a:t>the</a:t>
            </a:r>
            <a:r>
              <a:rPr lang="pl-PL" sz="1600" dirty="0" smtClean="0"/>
              <a:t> one </a:t>
            </a:r>
            <a:r>
              <a:rPr lang="pl-PL" sz="1600" dirty="0" err="1" smtClean="0"/>
              <a:t>with</a:t>
            </a:r>
            <a:r>
              <a:rPr lang="pl-PL" sz="1600" dirty="0" smtClean="0"/>
              <a:t> </a:t>
            </a:r>
            <a:r>
              <a:rPr lang="pl-PL" sz="1600" dirty="0" err="1" smtClean="0"/>
              <a:t>the</a:t>
            </a:r>
            <a:r>
              <a:rPr lang="pl-PL" sz="1600" dirty="0" smtClean="0"/>
              <a:t> </a:t>
            </a:r>
            <a:r>
              <a:rPr lang="pl-PL" sz="1600" dirty="0" err="1" smtClean="0"/>
              <a:t>highest</a:t>
            </a:r>
            <a:r>
              <a:rPr lang="pl-PL" sz="1600" dirty="0" smtClean="0"/>
              <a:t> PCC </a:t>
            </a:r>
            <a:r>
              <a:rPr lang="pl-PL" sz="1600" dirty="0" err="1" smtClean="0"/>
              <a:t>is</a:t>
            </a:r>
            <a:r>
              <a:rPr lang="pl-PL" sz="1600" dirty="0" smtClean="0"/>
              <a:t> </a:t>
            </a:r>
            <a:r>
              <a:rPr lang="pl-PL" sz="1600" dirty="0" err="1" smtClean="0"/>
              <a:t>considered</a:t>
            </a:r>
            <a:r>
              <a:rPr lang="pl-PL" sz="1600" dirty="0" smtClean="0"/>
              <a:t> to be </a:t>
            </a:r>
            <a:r>
              <a:rPr lang="pl-PL" sz="1600" dirty="0" err="1" smtClean="0"/>
              <a:t>the</a:t>
            </a:r>
            <a:r>
              <a:rPr lang="pl-PL" sz="1600" dirty="0" smtClean="0"/>
              <a:t> </a:t>
            </a:r>
            <a:r>
              <a:rPr lang="pl-PL" sz="1600" dirty="0" err="1" smtClean="0"/>
              <a:t>best</a:t>
            </a:r>
            <a:r>
              <a:rPr lang="pl-PL" sz="1600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Brier</a:t>
            </a:r>
            <a:r>
              <a:rPr lang="pl-PL" dirty="0" smtClean="0"/>
              <a:t> </a:t>
            </a:r>
            <a:r>
              <a:rPr lang="pl-PL" dirty="0" err="1" smtClean="0"/>
              <a:t>Score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400" dirty="0" err="1" smtClean="0"/>
              <a:t>It</a:t>
            </a:r>
            <a:r>
              <a:rPr lang="pl-PL" sz="1400" dirty="0" smtClean="0"/>
              <a:t>’</a:t>
            </a:r>
            <a:r>
              <a:rPr lang="en-GB" sz="1400" dirty="0" smtClean="0"/>
              <a:t>s a </a:t>
            </a:r>
            <a:r>
              <a:rPr lang="pl-PL" sz="1400" dirty="0" err="1" smtClean="0"/>
              <a:t>proper</a:t>
            </a:r>
            <a:r>
              <a:rPr lang="pl-PL" sz="1400" dirty="0" smtClean="0"/>
              <a:t> </a:t>
            </a:r>
            <a:r>
              <a:rPr lang="pl-PL" sz="1400" dirty="0" err="1" smtClean="0"/>
              <a:t>score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en-GB" sz="1400" dirty="0" smtClean="0"/>
              <a:t> that measures the accuracy of probabilistic predictions</a:t>
            </a: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en-GB" sz="1400" dirty="0" smtClean="0"/>
              <a:t> </a:t>
            </a:r>
            <a:r>
              <a:rPr lang="pl-PL" sz="1400" dirty="0" err="1" smtClean="0"/>
              <a:t>Brier</a:t>
            </a:r>
            <a:r>
              <a:rPr lang="pl-PL" sz="1400" dirty="0" smtClean="0"/>
              <a:t> </a:t>
            </a:r>
            <a:r>
              <a:rPr lang="pl-PL" sz="1400" dirty="0" err="1" smtClean="0"/>
              <a:t>score</a:t>
            </a:r>
            <a:r>
              <a:rPr lang="pl-PL" sz="1400" dirty="0" smtClean="0"/>
              <a:t> (~</a:t>
            </a:r>
            <a:r>
              <a:rPr lang="pl-PL" sz="1400" dirty="0" err="1" smtClean="0"/>
              <a:t>Mean</a:t>
            </a:r>
            <a:r>
              <a:rPr lang="pl-PL" sz="1400" dirty="0" smtClean="0"/>
              <a:t> </a:t>
            </a:r>
            <a:r>
              <a:rPr lang="pl-PL" sz="1400" dirty="0" err="1" smtClean="0"/>
              <a:t>Square</a:t>
            </a:r>
            <a:r>
              <a:rPr lang="pl-PL" sz="1400" dirty="0" smtClean="0"/>
              <a:t> </a:t>
            </a:r>
            <a:r>
              <a:rPr lang="pl-PL" sz="1400" dirty="0" err="1" smtClean="0"/>
              <a:t>Error</a:t>
            </a:r>
            <a:r>
              <a:rPr lang="pl-PL" sz="1400" dirty="0" smtClean="0"/>
              <a:t>):</a:t>
            </a:r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endParaRPr lang="pl-PL" sz="1400" dirty="0" smtClean="0"/>
          </a:p>
          <a:p>
            <a:pPr>
              <a:lnSpc>
                <a:spcPct val="150000"/>
              </a:lnSpc>
            </a:pPr>
            <a:r>
              <a:rPr lang="pl-PL" sz="1400" b="1" dirty="0" err="1" smtClean="0"/>
              <a:t>Low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Brier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score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indicates</a:t>
            </a:r>
            <a:r>
              <a:rPr lang="pl-PL" sz="1400" b="1" dirty="0" smtClean="0"/>
              <a:t> a </a:t>
            </a:r>
            <a:r>
              <a:rPr lang="pl-PL" sz="1400" b="1" dirty="0" err="1" smtClean="0"/>
              <a:t>good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rating</a:t>
            </a:r>
            <a:r>
              <a:rPr lang="pl-PL" sz="1400" b="1" dirty="0" smtClean="0"/>
              <a:t> system</a:t>
            </a:r>
            <a:endParaRPr lang="en-GB" sz="1400" b="1" dirty="0" smtClean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492896"/>
            <a:ext cx="2112559" cy="936104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upa 21"/>
          <p:cNvGrpSpPr/>
          <p:nvPr/>
        </p:nvGrpSpPr>
        <p:grpSpPr>
          <a:xfrm>
            <a:off x="2123728" y="3854177"/>
            <a:ext cx="4514850" cy="942975"/>
            <a:chOff x="0" y="457200"/>
            <a:chExt cx="4514850" cy="942975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2333625" cy="314325"/>
            </a:xfrm>
            <a:prstGeom prst="rect">
              <a:avLst/>
            </a:prstGeom>
            <a:noFill/>
          </p:spPr>
        </p:pic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771525"/>
              <a:ext cx="4514850" cy="314325"/>
            </a:xfrm>
            <a:prstGeom prst="rect">
              <a:avLst/>
            </a:prstGeom>
            <a:noFill/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085850"/>
              <a:ext cx="3048000" cy="314325"/>
            </a:xfrm>
            <a:prstGeom prst="rect">
              <a:avLst/>
            </a:prstGeom>
            <a:noFill/>
          </p:spPr>
        </p:pic>
      </p:grp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Population</a:t>
            </a:r>
            <a:r>
              <a:rPr lang="pl-PL" dirty="0" smtClean="0"/>
              <a:t> </a:t>
            </a:r>
            <a:r>
              <a:rPr lang="pl-PL" dirty="0" err="1" smtClean="0"/>
              <a:t>Stability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r>
              <a:rPr lang="pl-PL" dirty="0" smtClean="0"/>
              <a:t> (PSI)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113A-C424-4FA9-98A4-16EB10FB3EB3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25216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</a:pPr>
            <a:r>
              <a:rPr lang="pl-PL" sz="1400" dirty="0" smtClean="0"/>
              <a:t>PSI </a:t>
            </a:r>
            <a:r>
              <a:rPr lang="en-GB" sz="1400" dirty="0" smtClean="0"/>
              <a:t>tells us how much the population has changed over time. The PSI can be applied at a score level, by binning the scores. This will tell us whether the population as a whole has shifted over time. Alternatively, the PSI can be applied at an individual variable level.</a:t>
            </a:r>
            <a:endParaRPr lang="pl-PL" sz="1400" dirty="0" smtClean="0"/>
          </a:p>
          <a:p>
            <a:pPr marL="360363" indent="-360363">
              <a:lnSpc>
                <a:spcPct val="150000"/>
              </a:lnSpc>
            </a:pPr>
            <a:endParaRPr lang="pl-PL" sz="500" dirty="0" smtClean="0"/>
          </a:p>
          <a:p>
            <a:pPr marL="360363" indent="-360363">
              <a:lnSpc>
                <a:spcPct val="150000"/>
              </a:lnSpc>
            </a:pPr>
            <a:r>
              <a:rPr lang="pl-PL" sz="1400" dirty="0" smtClean="0"/>
              <a:t>PSI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finding</a:t>
            </a:r>
            <a:r>
              <a:rPr lang="pl-PL" sz="1400" dirty="0" smtClean="0"/>
              <a:t> </a:t>
            </a:r>
            <a:r>
              <a:rPr lang="pl-PL" sz="1400" dirty="0" err="1" smtClean="0"/>
              <a:t>the</a:t>
            </a:r>
            <a:r>
              <a:rPr lang="pl-PL" sz="1400" dirty="0" smtClean="0"/>
              <a:t> </a:t>
            </a:r>
            <a:r>
              <a:rPr lang="en-GB" sz="1400" dirty="0" smtClean="0"/>
              <a:t>differences between </a:t>
            </a:r>
            <a:r>
              <a:rPr lang="en-GB" sz="1400" b="1" dirty="0" smtClean="0"/>
              <a:t>expected</a:t>
            </a:r>
            <a:r>
              <a:rPr lang="en-GB" sz="1400" dirty="0" smtClean="0"/>
              <a:t> and </a:t>
            </a:r>
            <a:r>
              <a:rPr lang="en-GB" sz="1400" b="1" dirty="0" smtClean="0"/>
              <a:t>actual</a:t>
            </a:r>
            <a:r>
              <a:rPr lang="en-GB" sz="1400" dirty="0" smtClean="0"/>
              <a:t> </a:t>
            </a:r>
            <a:r>
              <a:rPr lang="pl-PL" sz="1400" dirty="0" smtClean="0"/>
              <a:t> </a:t>
            </a:r>
            <a:r>
              <a:rPr lang="pl-PL" sz="1400" dirty="0" err="1" smtClean="0"/>
              <a:t>population</a:t>
            </a:r>
            <a:endParaRPr lang="en-GB" sz="1400" b="1" dirty="0" smtClean="0"/>
          </a:p>
          <a:p>
            <a:pPr marL="0">
              <a:lnSpc>
                <a:spcPct val="150000"/>
              </a:lnSpc>
              <a:buNone/>
            </a:pPr>
            <a:endParaRPr lang="pl-PL" sz="1600" dirty="0" smtClean="0"/>
          </a:p>
          <a:p>
            <a:pPr marL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 l="17803" t="38515" r="39403" b="26547"/>
          <a:stretch>
            <a:fillRect/>
          </a:stretch>
        </p:blipFill>
        <p:spPr bwMode="auto">
          <a:xfrm>
            <a:off x="4427984" y="4509120"/>
            <a:ext cx="43924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9" y="3336622"/>
            <a:ext cx="5040560" cy="668442"/>
          </a:xfrm>
          <a:prstGeom prst="rect">
            <a:avLst/>
          </a:prstGeom>
          <a:noFill/>
        </p:spPr>
      </p:pic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95536" y="4581128"/>
          <a:ext cx="3096344" cy="1296144"/>
        </p:xfrm>
        <a:graphic>
          <a:graphicData uri="http://schemas.openxmlformats.org/drawingml/2006/table">
            <a:tbl>
              <a:tblPr/>
              <a:tblGrid>
                <a:gridCol w="801383"/>
                <a:gridCol w="2294961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a:t>PSI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mbria Math"/>
                          <a:ea typeface="Times New Roman"/>
                          <a:cs typeface="Times New Roman"/>
                        </a:rPr>
                        <a:t>&lt;0,1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mbria Math"/>
                          <a:ea typeface="Times New Roman"/>
                          <a:cs typeface="Times New Roman"/>
                        </a:rPr>
                        <a:t>No meaningful changes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mbria Math"/>
                          <a:ea typeface="Times New Roman"/>
                          <a:cs typeface="Times New Roman"/>
                        </a:rPr>
                        <a:t>0,1-0,25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mbria Math"/>
                          <a:ea typeface="Times New Roman"/>
                          <a:cs typeface="Times New Roman"/>
                        </a:rPr>
                        <a:t>Slight insignificant changes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mbria Math"/>
                          <a:ea typeface="Times New Roman"/>
                          <a:cs typeface="Times New Roman"/>
                        </a:rPr>
                        <a:t>&gt;0,25</a:t>
                      </a:r>
                      <a:endParaRPr lang="en-GB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ambria Math"/>
                          <a:ea typeface="Times New Roman"/>
                          <a:cs typeface="Times New Roman"/>
                        </a:rPr>
                        <a:t>Significant changes</a:t>
                      </a:r>
                      <a:endParaRPr lang="en-GB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3779912" y="4797152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 smtClean="0">
                <a:solidFill>
                  <a:srgbClr val="008080"/>
                </a:solidFill>
                <a:latin typeface="Geometr212 BkCn BT" pitchFamily="34" charset="0"/>
                <a:ea typeface="Verdana" pitchFamily="34" charset="0"/>
                <a:cs typeface="Verdana" pitchFamily="34" charset="0"/>
              </a:rPr>
              <a:t>Number</a:t>
            </a:r>
            <a:r>
              <a:rPr lang="pl-PL" sz="1100" dirty="0" smtClean="0">
                <a:solidFill>
                  <a:srgbClr val="008080"/>
                </a:solidFill>
                <a:latin typeface="Geometr212 BkCn BT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pl-PL" sz="1100" dirty="0" err="1" smtClean="0">
                <a:solidFill>
                  <a:srgbClr val="008080"/>
                </a:solidFill>
                <a:latin typeface="Geometr212 BkCn BT" pitchFamily="34" charset="0"/>
                <a:ea typeface="Verdana" pitchFamily="34" charset="0"/>
                <a:cs typeface="Verdana" pitchFamily="34" charset="0"/>
              </a:rPr>
              <a:t>clients</a:t>
            </a:r>
            <a:endParaRPr lang="en-GB" sz="1100" dirty="0">
              <a:solidFill>
                <a:srgbClr val="008080"/>
              </a:solidFill>
              <a:latin typeface="Geometr212 BkCn BT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Niestandardowy 1">
      <a:dk1>
        <a:sysClr val="windowText" lastClr="000000"/>
      </a:dk1>
      <a:lt1>
        <a:sysClr val="window" lastClr="FFFFFF"/>
      </a:lt1>
      <a:dk2>
        <a:srgbClr val="002060"/>
      </a:dk2>
      <a:lt2>
        <a:srgbClr val="FEFAC9"/>
      </a:lt2>
      <a:accent1>
        <a:srgbClr val="0076B2"/>
      </a:accent1>
      <a:accent2>
        <a:srgbClr val="515151"/>
      </a:accent2>
      <a:accent3>
        <a:srgbClr val="F2F2F2"/>
      </a:accent3>
      <a:accent4>
        <a:srgbClr val="002060"/>
      </a:accent4>
      <a:accent5>
        <a:srgbClr val="DFCE04"/>
      </a:accent5>
      <a:accent6>
        <a:srgbClr val="FF99CC"/>
      </a:accent6>
      <a:hlink>
        <a:srgbClr val="000000"/>
      </a:hlink>
      <a:folHlink>
        <a:srgbClr val="EAC64C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785</TotalTime>
  <Words>1375</Words>
  <Application>Microsoft Office PowerPoint</Application>
  <PresentationFormat>Pokaz na ekranie (4:3)</PresentationFormat>
  <Paragraphs>228</Paragraphs>
  <Slides>22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Kapitał</vt:lpstr>
      <vt:lpstr>Mierniki predykcyjności i stabilności modelu</vt:lpstr>
      <vt:lpstr>Dwie drogi</vt:lpstr>
      <vt:lpstr>Rating Score distribution  for defaulters and non-defaulters</vt:lpstr>
      <vt:lpstr>Confusion matrix</vt:lpstr>
      <vt:lpstr>Confusion matrix</vt:lpstr>
      <vt:lpstr>Confusion matrix</vt:lpstr>
      <vt:lpstr>Percentage correctly classified  (PCC, Accuracy)</vt:lpstr>
      <vt:lpstr>Brier Score</vt:lpstr>
      <vt:lpstr>Population Stability Index (PSI)</vt:lpstr>
      <vt:lpstr>Kołmogorov-Smirnov statistic</vt:lpstr>
      <vt:lpstr>Kołmogorov-Smirnov statistic (2)</vt:lpstr>
      <vt:lpstr>Kołmogorov-Smirnov statistic (2)</vt:lpstr>
      <vt:lpstr>Lorenz Curve &amp; Gini Index</vt:lpstr>
      <vt:lpstr>ROC Curve</vt:lpstr>
      <vt:lpstr>ROC Curve</vt:lpstr>
      <vt:lpstr>KS statictic vs AUROC</vt:lpstr>
      <vt:lpstr>CAP curve</vt:lpstr>
      <vt:lpstr>CAP curve</vt:lpstr>
      <vt:lpstr>Krzywe koncentracji – CAP vs ROC</vt:lpstr>
      <vt:lpstr>Lift chart and Cumulative Gain</vt:lpstr>
      <vt:lpstr>Cumulative Gain</vt:lpstr>
      <vt:lpstr>Lift chart – shows the actual lift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Anna Wiertlewska</dc:creator>
  <cp:lastModifiedBy>Anna Wiertlewska</cp:lastModifiedBy>
  <cp:revision>203</cp:revision>
  <dcterms:created xsi:type="dcterms:W3CDTF">2014-01-09T21:33:04Z</dcterms:created>
  <dcterms:modified xsi:type="dcterms:W3CDTF">2014-01-10T21:54:56Z</dcterms:modified>
</cp:coreProperties>
</file>