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6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4" r:id="rId20"/>
    <p:sldId id="27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 Larysz" initials="TL" lastIdx="3" clrIdx="0">
    <p:extLst>
      <p:ext uri="{19B8F6BF-5375-455C-9EA6-DF929625EA0E}">
        <p15:presenceInfo xmlns:p15="http://schemas.microsoft.com/office/powerpoint/2012/main" userId="cfb6166071ab3b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137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62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00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44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8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77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4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5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04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2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2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922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86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3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01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5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B233-4789-43D5-B335-B775941096F3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1F3D63-3812-4E17-9858-6C8FE306B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3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07288-2DD6-A2C0-54E5-72890B59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1963994"/>
          </a:xfrm>
        </p:spPr>
        <p:txBody>
          <a:bodyPr/>
          <a:lstStyle/>
          <a:p>
            <a:pPr algn="ctr"/>
            <a:r>
              <a:rPr lang="pl-PL" sz="4000" b="1" dirty="0"/>
              <a:t>Zaawansowane struktury danych z wykorzystaniem algorytmu Dijkstry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BB91F8-896A-1917-D05E-B4F00D16C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Karol Arabasz, Tomasz Larysz</a:t>
            </a:r>
          </a:p>
        </p:txBody>
      </p:sp>
    </p:spTree>
    <p:extLst>
      <p:ext uri="{BB962C8B-B14F-4D97-AF65-F5344CB8AC3E}">
        <p14:creationId xmlns:p14="http://schemas.microsoft.com/office/powerpoint/2010/main" val="74223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89BE8-699D-A620-C860-49F96460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9764"/>
            <a:ext cx="8596668" cy="840636"/>
          </a:xfrm>
        </p:spPr>
        <p:txBody>
          <a:bodyPr>
            <a:normAutofit/>
          </a:bodyPr>
          <a:lstStyle/>
          <a:p>
            <a:r>
              <a:rPr lang="pl-PL" sz="4000" b="1" dirty="0"/>
              <a:t>Kopiec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77CCA-89B1-6115-6C54-550E8823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Kopiec to struktura danych oparta na drzewie binarnym, która spełnia tzw. właściwość kopca</a:t>
            </a:r>
          </a:p>
          <a:p>
            <a:r>
              <a:rPr lang="pl-PL" sz="2400" dirty="0"/>
              <a:t>Często implementowany jako kompletne drzewo binarne, co pozwala na jego efektywne przechowywanie w tablicach</a:t>
            </a:r>
          </a:p>
          <a:p>
            <a:r>
              <a:rPr lang="pl-PL" sz="2400" dirty="0"/>
              <a:t>Operacje takie jak dodawanie nowego elementu czy usuwanie elementu o najwyższym (lub najniższym) priorytecie można wykonywać w czasie logarytmicznym</a:t>
            </a:r>
          </a:p>
        </p:txBody>
      </p:sp>
    </p:spTree>
    <p:extLst>
      <p:ext uri="{BB962C8B-B14F-4D97-AF65-F5344CB8AC3E}">
        <p14:creationId xmlns:p14="http://schemas.microsoft.com/office/powerpoint/2010/main" val="145781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89BE8-699D-A620-C860-49F96460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9764"/>
            <a:ext cx="8596668" cy="840636"/>
          </a:xfrm>
        </p:spPr>
        <p:txBody>
          <a:bodyPr>
            <a:normAutofit/>
          </a:bodyPr>
          <a:lstStyle/>
          <a:p>
            <a:r>
              <a:rPr lang="pl-PL" sz="4000" b="1" dirty="0"/>
              <a:t>Kolejki priorytetowe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77CCA-89B1-6115-6C54-550E8823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Kolejka priorytetowa to specjalny rodzaj struktury danych, który umożliwia przechowywanie elementów wraz z ich priorytetami</a:t>
            </a:r>
          </a:p>
          <a:p>
            <a:r>
              <a:rPr lang="pl-PL" sz="2400" dirty="0"/>
              <a:t>Elementy w kolejce usuwane są nie tak jak w zwykłej kolejce FIFO lecz wynika to z priorytetu jaki mają nadany</a:t>
            </a:r>
          </a:p>
          <a:p>
            <a:r>
              <a:rPr lang="pl-PL" sz="2400" dirty="0"/>
              <a:t>Najszybsza implementacja korzysta z kopca</a:t>
            </a:r>
          </a:p>
        </p:txBody>
      </p:sp>
    </p:spTree>
    <p:extLst>
      <p:ext uri="{BB962C8B-B14F-4D97-AF65-F5344CB8AC3E}">
        <p14:creationId xmlns:p14="http://schemas.microsoft.com/office/powerpoint/2010/main" val="352546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/>
              <a:t>Implementacja kolejki priorytetowej w </a:t>
            </a:r>
            <a:r>
              <a:rPr lang="pl-PL" b="1" err="1"/>
              <a:t>Pythonie</a:t>
            </a:r>
            <a:endParaRPr lang="pl-PL" b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429031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W </a:t>
            </a:r>
            <a:r>
              <a:rPr lang="pl-PL" dirty="0" err="1"/>
              <a:t>pythonie</a:t>
            </a:r>
            <a:r>
              <a:rPr lang="pl-PL" dirty="0"/>
              <a:t> kolejkę priorytetową można zaimplementować za pomocą modułu </a:t>
            </a:r>
            <a:r>
              <a:rPr lang="pl-PL" dirty="0" err="1"/>
              <a:t>heapq</a:t>
            </a:r>
            <a:r>
              <a:rPr lang="pl-PL" dirty="0"/>
              <a:t>, tworzy kopiec w którym element z największym priorytetem jest na początku</a:t>
            </a:r>
          </a:p>
          <a:p>
            <a:r>
              <a:rPr lang="pl-PL" dirty="0"/>
              <a:t>Tworzona jest pusta lista która będzie traktowana jako kopiec,</a:t>
            </a:r>
          </a:p>
          <a:p>
            <a:r>
              <a:rPr lang="pl-PL" dirty="0"/>
              <a:t>Dodajemy elementy do kopca, </a:t>
            </a:r>
          </a:p>
          <a:p>
            <a:r>
              <a:rPr lang="pl-PL" dirty="0"/>
              <a:t>Dzięki zastosowaniu </a:t>
            </a:r>
            <a:r>
              <a:rPr lang="pl-PL" dirty="0" err="1"/>
              <a:t>heapq</a:t>
            </a:r>
            <a:r>
              <a:rPr lang="pl-PL" dirty="0"/>
              <a:t> elementy w liście utrzymywane są w taki sposób że element o najwyższym priorytecie jest zawsze na początku listy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 descr="Obraz zawierający tekst, Czcionka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4F78836-DB53-2A95-ACBF-1B81521F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5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FCDB4F-78C0-35D0-46A2-17CC7D0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Podstawowe operacje na kolejce priorytetowej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D6526C-CB8E-ACAA-2B28-FD7F9235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Dodanie elementu</a:t>
            </a:r>
          </a:p>
          <a:p>
            <a:endParaRPr lang="pl-PL" sz="2400" dirty="0"/>
          </a:p>
          <a:p>
            <a:r>
              <a:rPr lang="pl-PL" sz="2400" dirty="0"/>
              <a:t>Usuwanie elementu z największym priorytetem</a:t>
            </a:r>
          </a:p>
          <a:p>
            <a:endParaRPr lang="pl-PL" sz="2400" dirty="0"/>
          </a:p>
          <a:p>
            <a:r>
              <a:rPr lang="pl-PL" sz="2400" dirty="0"/>
              <a:t>Podgląd elementu z największym priorytetem</a:t>
            </a:r>
          </a:p>
        </p:txBody>
      </p:sp>
    </p:spTree>
    <p:extLst>
      <p:ext uri="{BB962C8B-B14F-4D97-AF65-F5344CB8AC3E}">
        <p14:creationId xmlns:p14="http://schemas.microsoft.com/office/powerpoint/2010/main" val="242843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F01AA-63FF-3D0F-57A2-DBFE4599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2498"/>
            <a:ext cx="8596668" cy="727901"/>
          </a:xfrm>
        </p:spPr>
        <p:txBody>
          <a:bodyPr>
            <a:normAutofit fontScale="90000"/>
          </a:bodyPr>
          <a:lstStyle/>
          <a:p>
            <a:r>
              <a:rPr lang="pl-PL" sz="4000" b="1" dirty="0"/>
              <a:t>Dodanie elementu</a:t>
            </a:r>
            <a:br>
              <a:rPr lang="pl-PL" sz="4000" b="1" dirty="0"/>
            </a:b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10FCEE-393F-E8B9-78AE-AF327380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Heappush</a:t>
            </a:r>
            <a:r>
              <a:rPr lang="pl-PL" sz="2800" dirty="0"/>
              <a:t> dodaje element do kolejki utrzymując właściwości kopca – najmniejsza wartość na górze 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DF0717B-016B-8CF8-99DD-1546723B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3" y="3621218"/>
            <a:ext cx="4543738" cy="221591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EDFB865-97E0-816A-B75B-67518429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10" y="4576504"/>
            <a:ext cx="3510975" cy="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50E40-8575-AAA9-1833-7D0EC48B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b="1" dirty="0"/>
              <a:t>Usuwanie elementu z największym priorytetem</a:t>
            </a:r>
            <a:br>
              <a:rPr lang="pl-PL" sz="4000" b="1" dirty="0"/>
            </a:b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7B22C4-6C7E-A1C6-BDCA-3B68F894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Heappop</a:t>
            </a:r>
            <a:r>
              <a:rPr lang="pl-PL" sz="2800" dirty="0"/>
              <a:t> usuwa element z największym priorytetem (najmniejsza wartość) czyli pierwszy w kopcu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D8FF60-A5CD-B23F-2A62-A36AF559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8" y="3842201"/>
            <a:ext cx="5243523" cy="219916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F06009E-61F7-1AEF-269E-FB50892E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77" y="4713258"/>
            <a:ext cx="465837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2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4F691-4CC0-AC08-7B22-CCC3E01D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b="1" dirty="0"/>
              <a:t>Podgląd elementu z największym priorytetem</a:t>
            </a:r>
            <a:br>
              <a:rPr lang="pl-PL" sz="4000" b="1" dirty="0"/>
            </a:b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16A809-4C8D-A9AC-01FB-FE86CDDD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W </a:t>
            </a:r>
            <a:r>
              <a:rPr lang="pl-PL" sz="2800" dirty="0" err="1"/>
              <a:t>heapq</a:t>
            </a:r>
            <a:r>
              <a:rPr lang="pl-PL" sz="2800" dirty="0"/>
              <a:t> nie ma specjalnej funkcji do sprawdzenia elementu z największym priorytetem ale można łatwo to sprawdzić wyświetlając 0 element listy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1016F50-1A70-9D42-A22F-15B03408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85" y="4114502"/>
            <a:ext cx="5258534" cy="213389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132262E-F43A-D4DB-9594-72285557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70" y="4943293"/>
            <a:ext cx="393437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8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9D4F85-C3F1-9E4C-5C75-EB22FA7E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Wykorzystanie kolejek priorytetowych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6D16DF-C101-CD3F-100B-CCCC6F78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Wiele algorytmów grafowych m.in. Wyszukiwanie najkrótszej ścieżki w grafie </a:t>
            </a:r>
          </a:p>
          <a:p>
            <a:endParaRPr lang="pl-PL" sz="2400" dirty="0"/>
          </a:p>
          <a:p>
            <a:r>
              <a:rPr lang="pl-PL" sz="2400" dirty="0"/>
              <a:t>Zarządzanie procesami, procesy o wyższym priorytecie wykonuje się pierwsze</a:t>
            </a:r>
          </a:p>
          <a:p>
            <a:endParaRPr lang="pl-PL" sz="2400" dirty="0"/>
          </a:p>
          <a:p>
            <a:r>
              <a:rPr lang="pl-PL" sz="2400" dirty="0"/>
              <a:t>Kompresja danych i symulacja zdarzeń</a:t>
            </a:r>
          </a:p>
        </p:txBody>
      </p:sp>
    </p:spTree>
    <p:extLst>
      <p:ext uri="{BB962C8B-B14F-4D97-AF65-F5344CB8AC3E}">
        <p14:creationId xmlns:p14="http://schemas.microsoft.com/office/powerpoint/2010/main" val="324629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18F60B-220A-32BB-5E5D-08C322A4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Kolejki priorytetowe - 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04FEB9-833A-EAE1-4F61-7215940C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Można szybko zaimplementować wykorzystując </a:t>
            </a:r>
            <a:r>
              <a:rPr lang="pl-PL" sz="2000" dirty="0" err="1"/>
              <a:t>heapq</a:t>
            </a:r>
            <a:r>
              <a:rPr lang="pl-PL" sz="2000" dirty="0"/>
              <a:t> w </a:t>
            </a:r>
            <a:r>
              <a:rPr lang="pl-PL" sz="2000" dirty="0" err="1"/>
              <a:t>Python</a:t>
            </a:r>
            <a:endParaRPr lang="pl-PL" sz="2000" dirty="0"/>
          </a:p>
          <a:p>
            <a:endParaRPr lang="pl-PL" sz="2000" dirty="0"/>
          </a:p>
          <a:p>
            <a:r>
              <a:rPr lang="pl-PL" sz="2000" dirty="0"/>
              <a:t>Najmniejsza wartość oznacza zerowe miejsce w liście czyli największy priorytet</a:t>
            </a:r>
          </a:p>
          <a:p>
            <a:endParaRPr lang="pl-PL" sz="2000" dirty="0"/>
          </a:p>
          <a:p>
            <a:r>
              <a:rPr lang="pl-PL" sz="2000" dirty="0"/>
              <a:t>Najważniejsze operacje to </a:t>
            </a:r>
            <a:r>
              <a:rPr lang="pl-PL" sz="2000" dirty="0" err="1"/>
              <a:t>heappush</a:t>
            </a:r>
            <a:r>
              <a:rPr lang="pl-PL" sz="2000" dirty="0"/>
              <a:t> – dodanie elementu, </a:t>
            </a:r>
            <a:r>
              <a:rPr lang="pl-PL" sz="2000" dirty="0" err="1"/>
              <a:t>heappop</a:t>
            </a:r>
            <a:r>
              <a:rPr lang="pl-PL" sz="2000" dirty="0"/>
              <a:t> – usunięcie elementu, </a:t>
            </a:r>
            <a:r>
              <a:rPr lang="pl-PL" sz="2000" dirty="0" err="1"/>
              <a:t>priority_queue</a:t>
            </a:r>
            <a:r>
              <a:rPr lang="pl-PL" sz="2000" dirty="0"/>
              <a:t>[0] – wyświetlenie elementu z największym priorytetem</a:t>
            </a:r>
          </a:p>
        </p:txBody>
      </p:sp>
    </p:spTree>
    <p:extLst>
      <p:ext uri="{BB962C8B-B14F-4D97-AF65-F5344CB8AC3E}">
        <p14:creationId xmlns:p14="http://schemas.microsoft.com/office/powerpoint/2010/main" val="33095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89BE8-699D-A620-C860-49F96460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9764"/>
            <a:ext cx="8596668" cy="840636"/>
          </a:xfrm>
        </p:spPr>
        <p:txBody>
          <a:bodyPr>
            <a:normAutofit/>
          </a:bodyPr>
          <a:lstStyle/>
          <a:p>
            <a:r>
              <a:rPr lang="pl-PL" sz="4000" b="1" dirty="0"/>
              <a:t>Algorytm Dijkstry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77CCA-89B1-6115-6C54-550E8823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Algorytm znajduje najkrótszą ścieżkę z wybranego wierzchołka do pozostałych wierzchołków</a:t>
            </a:r>
          </a:p>
          <a:p>
            <a:r>
              <a:rPr lang="pl-PL" sz="2400" dirty="0"/>
              <a:t>Iteracyjne wybieranie wierzchołka o najmniejszej znanej odległości i aktualizacja odległości do jego sąsiadów</a:t>
            </a:r>
          </a:p>
        </p:txBody>
      </p:sp>
    </p:spTree>
    <p:extLst>
      <p:ext uri="{BB962C8B-B14F-4D97-AF65-F5344CB8AC3E}">
        <p14:creationId xmlns:p14="http://schemas.microsoft.com/office/powerpoint/2010/main" val="283880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7272EE-0E29-676C-9213-724DB5F1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2722"/>
            <a:ext cx="8596668" cy="917677"/>
          </a:xfrm>
        </p:spPr>
        <p:txBody>
          <a:bodyPr>
            <a:normAutofit/>
          </a:bodyPr>
          <a:lstStyle/>
          <a:p>
            <a:r>
              <a:rPr lang="pl-PL" sz="4000" b="1" dirty="0"/>
              <a:t>O czym będziemy mówić?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8B5FA-1FB2-E00D-7EE0-A2E1C120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Co to zaawansowane struktury danych,</a:t>
            </a:r>
          </a:p>
          <a:p>
            <a:r>
              <a:rPr lang="pl-PL" sz="2400" dirty="0"/>
              <a:t>Listy sąsiedztwa,</a:t>
            </a:r>
          </a:p>
          <a:p>
            <a:r>
              <a:rPr lang="pl-PL" sz="2400" dirty="0"/>
              <a:t>Kolejki priorytetowe,</a:t>
            </a:r>
          </a:p>
          <a:p>
            <a:r>
              <a:rPr lang="pl-PL" sz="2400" dirty="0"/>
              <a:t>Zastosowanie zaawansowanych struktur danych </a:t>
            </a:r>
          </a:p>
        </p:txBody>
      </p:sp>
    </p:spTree>
    <p:extLst>
      <p:ext uri="{BB962C8B-B14F-4D97-AF65-F5344CB8AC3E}">
        <p14:creationId xmlns:p14="http://schemas.microsoft.com/office/powerpoint/2010/main" val="1247234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89BE8-699D-A620-C860-49F96460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6856"/>
            <a:ext cx="8596668" cy="1238657"/>
          </a:xfrm>
        </p:spPr>
        <p:txBody>
          <a:bodyPr>
            <a:noAutofit/>
          </a:bodyPr>
          <a:lstStyle/>
          <a:p>
            <a:r>
              <a:rPr lang="pl-PL" sz="4000" b="1" dirty="0"/>
              <a:t>Algorytm Dijkstry – wykorzystanie kolejki priorytetowej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77CCA-89B1-6115-6C54-550E8823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6391"/>
            <a:ext cx="8596668" cy="4132116"/>
          </a:xfrm>
        </p:spPr>
        <p:txBody>
          <a:bodyPr>
            <a:normAutofit/>
          </a:bodyPr>
          <a:lstStyle/>
          <a:p>
            <a:r>
              <a:rPr lang="pl-PL" sz="2400" dirty="0"/>
              <a:t>Algorytm musi wielokrotnie wybierać wierzchołek o najmniejszej odległości</a:t>
            </a:r>
          </a:p>
          <a:p>
            <a:r>
              <a:rPr lang="pl-PL" sz="2400" dirty="0"/>
              <a:t>Kolejne wierzchołki w grafie są dodawane do kolejki, gdzie priorytetem jest odległość (koszt) od węzła źródłowego</a:t>
            </a:r>
          </a:p>
          <a:p>
            <a:r>
              <a:rPr lang="pl-PL" sz="2400" dirty="0"/>
              <a:t>Operacje z użyciem kolejki priorytetowej są szybsze niż w przypadku prostego wyszukiwania, co przyspiesza działanie algorytmu</a:t>
            </a:r>
          </a:p>
        </p:txBody>
      </p:sp>
    </p:spTree>
    <p:extLst>
      <p:ext uri="{BB962C8B-B14F-4D97-AF65-F5344CB8AC3E}">
        <p14:creationId xmlns:p14="http://schemas.microsoft.com/office/powerpoint/2010/main" val="343321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120225-B9A0-C590-08A7-DDE8319F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/>
              <a:t>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DBED17-C5FF-5238-ED01-7937DB40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223"/>
            <a:ext cx="8596668" cy="4250140"/>
          </a:xfrm>
        </p:spPr>
        <p:txBody>
          <a:bodyPr>
            <a:noAutofit/>
          </a:bodyPr>
          <a:lstStyle/>
          <a:p>
            <a:r>
              <a:rPr lang="pl-PL" sz="2000" dirty="0"/>
              <a:t>1) Za pomocą </a:t>
            </a:r>
            <a:r>
              <a:rPr lang="pl-PL" sz="2000" dirty="0" err="1"/>
              <a:t>heapq</a:t>
            </a:r>
            <a:r>
              <a:rPr lang="pl-PL" sz="2000" dirty="0"/>
              <a:t> stwórz kolejkę priorytetową, w której dodasz kilka zadań zapisanych jako </a:t>
            </a:r>
            <a:r>
              <a:rPr lang="pl-PL" sz="2000" dirty="0" err="1"/>
              <a:t>krotki</a:t>
            </a:r>
            <a:r>
              <a:rPr lang="pl-PL" sz="2000" dirty="0"/>
              <a:t>: (priorytet, </a:t>
            </a:r>
            <a:r>
              <a:rPr lang="pl-PL" sz="2000" dirty="0" err="1"/>
              <a:t>nazwa_zadania</a:t>
            </a:r>
            <a:r>
              <a:rPr lang="pl-PL" sz="2000" dirty="0"/>
              <a:t>). Następnie wyciągaj zadania po kolei i wypisz w jakiej kolejności zostaną wykonane.</a:t>
            </a:r>
          </a:p>
          <a:p>
            <a:endParaRPr lang="pl-PL" sz="2000" dirty="0"/>
          </a:p>
          <a:p>
            <a:r>
              <a:rPr lang="pl-PL" sz="2000" dirty="0"/>
              <a:t>2) Korzystając z grafu zaimplementowanego przez klasę </a:t>
            </a:r>
            <a:r>
              <a:rPr lang="pl-PL" sz="2000" dirty="0" err="1"/>
              <a:t>Graph</a:t>
            </a:r>
            <a:r>
              <a:rPr lang="pl-PL" sz="2000" dirty="0"/>
              <a:t>, napisz funkcję, która dla podanego wierzchołka zwraca listę sąsiadów, do których prowadzi krawędź o wadze mniejszej niż 5.</a:t>
            </a:r>
          </a:p>
          <a:p>
            <a:endParaRPr lang="pl-PL" sz="2000" dirty="0"/>
          </a:p>
          <a:p>
            <a:r>
              <a:rPr lang="pl-PL" sz="2000" dirty="0"/>
              <a:t>3) Napisz metodę, która dla grafu reprezentowanego listą sąsiedztwa zwróci stopień danego wierzchołka (czyli liczbę sąsiadów).</a:t>
            </a:r>
          </a:p>
        </p:txBody>
      </p:sp>
    </p:spTree>
    <p:extLst>
      <p:ext uri="{BB962C8B-B14F-4D97-AF65-F5344CB8AC3E}">
        <p14:creationId xmlns:p14="http://schemas.microsoft.com/office/powerpoint/2010/main" val="83341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B907C2-D8F2-40A4-1979-E094A539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4712"/>
            <a:ext cx="8596668" cy="865688"/>
          </a:xfrm>
        </p:spPr>
        <p:txBody>
          <a:bodyPr>
            <a:normAutofit/>
          </a:bodyPr>
          <a:lstStyle/>
          <a:p>
            <a:r>
              <a:rPr lang="pl-PL" sz="4000" b="1" dirty="0"/>
              <a:t>Zaawansowane struktury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28F26D-DF47-E4A4-5AD3-5172D40B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Struktury danych to sposoby organizowania i przechowywania danych w pamięci komputera tak aby można było je efektywnie wykorzystywać</a:t>
            </a:r>
          </a:p>
          <a:p>
            <a:endParaRPr lang="pl-PL" sz="2400" dirty="0"/>
          </a:p>
          <a:p>
            <a:r>
              <a:rPr lang="pl-PL" sz="2400" dirty="0"/>
              <a:t>Pozwalają one na bardziej skomplikowane operacje lub przyśpieszają działanie algorytmów w porównaniu do prostych struktur typu tablica czy lista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3323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64BCD5-4609-7408-0ECE-95FD53C4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Przykłady zaawansowanych struktur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A9027C-AB00-3D3E-F7B3-74E69FE7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Kopce</a:t>
            </a:r>
          </a:p>
          <a:p>
            <a:r>
              <a:rPr lang="pl-PL" sz="2400" dirty="0"/>
              <a:t>Kolejki priorytetowe</a:t>
            </a:r>
          </a:p>
          <a:p>
            <a:r>
              <a:rPr lang="pl-PL" sz="2400" dirty="0"/>
              <a:t>Listy sąsiedztwa</a:t>
            </a:r>
          </a:p>
          <a:p>
            <a:r>
              <a:rPr lang="pl-PL" sz="2400" dirty="0" err="1"/>
              <a:t>Hash</a:t>
            </a:r>
            <a:r>
              <a:rPr lang="pl-PL" sz="2400" dirty="0"/>
              <a:t> mapy</a:t>
            </a:r>
          </a:p>
          <a:p>
            <a:r>
              <a:rPr lang="pl-PL" sz="2400" dirty="0"/>
              <a:t>Grafy</a:t>
            </a:r>
          </a:p>
        </p:txBody>
      </p:sp>
    </p:spTree>
    <p:extLst>
      <p:ext uri="{BB962C8B-B14F-4D97-AF65-F5344CB8AC3E}">
        <p14:creationId xmlns:p14="http://schemas.microsoft.com/office/powerpoint/2010/main" val="49924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89BE8-699D-A620-C860-49F96460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9764"/>
            <a:ext cx="8596668" cy="840636"/>
          </a:xfrm>
        </p:spPr>
        <p:txBody>
          <a:bodyPr>
            <a:normAutofit/>
          </a:bodyPr>
          <a:lstStyle/>
          <a:p>
            <a:r>
              <a:rPr lang="pl-PL" sz="4000" b="1" dirty="0"/>
              <a:t>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77CCA-89B1-6115-6C54-550E8823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Lista sąsiedztwa to sposób reprezentacji grafu, który wykorzystuje listy do przechowywania sąsiadów każdego wierzchołka</a:t>
            </a:r>
          </a:p>
          <a:p>
            <a:r>
              <a:rPr lang="pl-PL" sz="2400" dirty="0"/>
              <a:t>Dla grafów rzadkich (gdzie nie ma wielu krawędzi w stosunku do liczby wierzchołków) jest efektywniejszą reprezentacją od macierzy sąsiedztwa</a:t>
            </a:r>
          </a:p>
          <a:p>
            <a:r>
              <a:rPr lang="pl-PL" sz="2400" dirty="0"/>
              <a:t>Kolejne elementy list oznaczają kolejnych sąsiadów wierzchołka</a:t>
            </a:r>
          </a:p>
        </p:txBody>
      </p:sp>
    </p:spTree>
    <p:extLst>
      <p:ext uri="{BB962C8B-B14F-4D97-AF65-F5344CB8AC3E}">
        <p14:creationId xmlns:p14="http://schemas.microsoft.com/office/powerpoint/2010/main" val="164985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 dirty="0"/>
              <a:t>Implementacja 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03"/>
            <a:ext cx="8596668" cy="4290315"/>
          </a:xfrm>
        </p:spPr>
        <p:txBody>
          <a:bodyPr>
            <a:normAutofit/>
          </a:bodyPr>
          <a:lstStyle/>
          <a:p>
            <a:r>
              <a:rPr lang="pl-PL" sz="2400" dirty="0"/>
              <a:t>W </a:t>
            </a:r>
            <a:r>
              <a:rPr lang="pl-PL" sz="2400" dirty="0" err="1"/>
              <a:t>pythonie</a:t>
            </a:r>
            <a:r>
              <a:rPr lang="pl-PL" sz="2400" dirty="0"/>
              <a:t> listę sąsiedztwa można bardzo łatwo zaimplementować za pomocą listy lub słownika</a:t>
            </a:r>
          </a:p>
          <a:p>
            <a:r>
              <a:rPr lang="pl-PL" sz="2400" dirty="0"/>
              <a:t>Lista: wierzchołki mogą być oznaczone jako kolejne liczby, każdy wierzchołek (indeks) ma listę sąsiadów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3DF9B0-E004-4C3E-D225-07F08BA0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54" y="3361003"/>
            <a:ext cx="6973028" cy="25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8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 dirty="0"/>
              <a:t>Implementacja 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03"/>
            <a:ext cx="8596668" cy="4290315"/>
          </a:xfrm>
        </p:spPr>
        <p:txBody>
          <a:bodyPr>
            <a:normAutofit/>
          </a:bodyPr>
          <a:lstStyle/>
          <a:p>
            <a:r>
              <a:rPr lang="pl-PL" sz="2400" dirty="0"/>
              <a:t>Słownik: klucze to wierzchołki, wartości to listy sąsiadów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DAA6ADE-2B63-B8E1-B6BF-77999C85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91" y="3190852"/>
            <a:ext cx="8092753" cy="24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 dirty="0"/>
              <a:t>Implementacja 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03"/>
            <a:ext cx="8596668" cy="4290315"/>
          </a:xfrm>
        </p:spPr>
        <p:txBody>
          <a:bodyPr>
            <a:normAutofit/>
          </a:bodyPr>
          <a:lstStyle/>
          <a:p>
            <a:r>
              <a:rPr lang="pl-PL" sz="2400" dirty="0"/>
              <a:t>Nasza implementacja wykorzystuje </a:t>
            </a:r>
            <a:r>
              <a:rPr lang="pl-PL" sz="2400" dirty="0" err="1"/>
              <a:t>defaultdict</a:t>
            </a:r>
            <a:r>
              <a:rPr lang="pl-PL" sz="2400" dirty="0"/>
              <a:t>, który zapewnia domyślną wartość dla nieistniejących kluczy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838EBE4-F7E8-3E71-0011-1A69F339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51" y="2909450"/>
            <a:ext cx="6522707" cy="31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917B58-D722-7351-3B24-CE1877EE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b="1" dirty="0"/>
              <a:t>Implementacja listy sąsiedztwa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F2D5FB-573A-76D0-4020-A90F4D01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03"/>
            <a:ext cx="8596668" cy="4290315"/>
          </a:xfrm>
        </p:spPr>
        <p:txBody>
          <a:bodyPr>
            <a:normAutofit/>
          </a:bodyPr>
          <a:lstStyle/>
          <a:p>
            <a:r>
              <a:rPr lang="pl-PL" sz="2400" dirty="0"/>
              <a:t>Dla grafów ważonych korzystamy z krotek (</a:t>
            </a:r>
            <a:r>
              <a:rPr lang="pl-PL" sz="2400" dirty="0" err="1"/>
              <a:t>tuple</a:t>
            </a:r>
            <a:r>
              <a:rPr lang="pl-PL" sz="2400" dirty="0"/>
              <a:t>), wtedy każdy wierzchołek posiada listę par (wierzchołek, waga) swoich sąsiadów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49D95EA-874F-FB42-4B7B-D63DF989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32" y="3429000"/>
            <a:ext cx="7508472" cy="18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1100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696</Words>
  <Application>Microsoft Office PowerPoint</Application>
  <PresentationFormat>Panoramiczny</PresentationFormat>
  <Paragraphs>81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Faseta</vt:lpstr>
      <vt:lpstr>Zaawansowane struktury danych z wykorzystaniem algorytmu Dijkstry</vt:lpstr>
      <vt:lpstr>O czym będziemy mówić?</vt:lpstr>
      <vt:lpstr>Zaawansowane struktury danych</vt:lpstr>
      <vt:lpstr>Przykłady zaawansowanych struktur danych</vt:lpstr>
      <vt:lpstr>Listy sąsiedztwa</vt:lpstr>
      <vt:lpstr>Implementacja listy sąsiedztwa</vt:lpstr>
      <vt:lpstr>Implementacja listy sąsiedztwa</vt:lpstr>
      <vt:lpstr>Implementacja listy sąsiedztwa</vt:lpstr>
      <vt:lpstr>Implementacja listy sąsiedztwa</vt:lpstr>
      <vt:lpstr>Kopiec</vt:lpstr>
      <vt:lpstr>Kolejki priorytetowe</vt:lpstr>
      <vt:lpstr>Implementacja kolejki priorytetowej w Pythonie</vt:lpstr>
      <vt:lpstr>Podstawowe operacje na kolejce priorytetowej</vt:lpstr>
      <vt:lpstr>Dodanie elementu </vt:lpstr>
      <vt:lpstr>Usuwanie elementu z największym priorytetem </vt:lpstr>
      <vt:lpstr>Podgląd elementu z największym priorytetem </vt:lpstr>
      <vt:lpstr>Wykorzystanie kolejek priorytetowych</vt:lpstr>
      <vt:lpstr>Kolejki priorytetowe - podsumowanie</vt:lpstr>
      <vt:lpstr>Algorytm Dijkstry</vt:lpstr>
      <vt:lpstr>Algorytm Dijkstry – wykorzystanie kolejki priorytetowej</vt:lpstr>
      <vt:lpstr>Zadania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Zaawansowane struktury danych z wykorzystaniem algorytmu Dijkstry</dc:title>
  <dc:creator>karol arabasz</dc:creator>
  <cp:lastModifiedBy>Tomek Larysz</cp:lastModifiedBy>
  <cp:revision>22</cp:revision>
  <dcterms:created xsi:type="dcterms:W3CDTF">2025-04-28T11:02:53Z</dcterms:created>
  <dcterms:modified xsi:type="dcterms:W3CDTF">2025-05-13T14:33:39Z</dcterms:modified>
</cp:coreProperties>
</file>