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3" r:id="rId5"/>
    <p:sldId id="264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AC80AE-7BAF-4353-BDF4-EDCBCDF36947}">
  <a:tblStyle styleId="{F9AC80AE-7BAF-4353-BDF4-EDCBCDF369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8C24DB-9184-4B43-98E1-68442BCA9A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5863101" y="-9363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23225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393162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5963099" y="1353950"/>
            <a:ext cx="23256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CLUSTERING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326950" y="852800"/>
            <a:ext cx="115447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USO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5326950" y="1355462"/>
            <a:ext cx="3473100" cy="2432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tx1"/>
                </a:solidFill>
                <a:latin typeface="open sans" panose="020B0606030504020204" pitchFamily="34" charset="0"/>
              </a:rPr>
              <a:t>Agrupación de un conjunto de elementos en segmentos, grupos o clústeres, basado en la noción de cercanía o similitud entre sus elementos.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Clustering">
            <a:extLst>
              <a:ext uri="{FF2B5EF4-FFF2-40B4-BE49-F238E27FC236}">
                <a16:creationId xmlns:a16="http://schemas.microsoft.com/office/drawing/2014/main" id="{B1F8DE50-C1EC-4DF9-8AF7-F0AF0CB7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0" y="1527639"/>
            <a:ext cx="3635872" cy="18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oogle Shape;727;p49">
            <a:extLst>
              <a:ext uri="{FF2B5EF4-FFF2-40B4-BE49-F238E27FC236}">
                <a16:creationId xmlns:a16="http://schemas.microsoft.com/office/drawing/2014/main" id="{41B3D84F-0940-45EC-8117-590AA65269A9}"/>
              </a:ext>
            </a:extLst>
          </p:cNvPr>
          <p:cNvGrpSpPr/>
          <p:nvPr/>
        </p:nvGrpSpPr>
        <p:grpSpPr>
          <a:xfrm>
            <a:off x="6297149" y="749455"/>
            <a:ext cx="368551" cy="368551"/>
            <a:chOff x="2594325" y="1627175"/>
            <a:chExt cx="440850" cy="440850"/>
          </a:xfrm>
        </p:grpSpPr>
        <p:sp>
          <p:nvSpPr>
            <p:cNvPr id="11" name="Google Shape;728;p49">
              <a:extLst>
                <a:ext uri="{FF2B5EF4-FFF2-40B4-BE49-F238E27FC236}">
                  <a16:creationId xmlns:a16="http://schemas.microsoft.com/office/drawing/2014/main" id="{EFF4DBD9-E1BA-4CD5-AE28-6FC8C7C6FD73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729;p49">
              <a:extLst>
                <a:ext uri="{FF2B5EF4-FFF2-40B4-BE49-F238E27FC236}">
                  <a16:creationId xmlns:a16="http://schemas.microsoft.com/office/drawing/2014/main" id="{EF3413F8-0C7A-447C-BD8A-5CB50A7D29D8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730;p49">
              <a:extLst>
                <a:ext uri="{FF2B5EF4-FFF2-40B4-BE49-F238E27FC236}">
                  <a16:creationId xmlns:a16="http://schemas.microsoft.com/office/drawing/2014/main" id="{32B28A17-E2E5-4DF4-B810-E98230ADFA07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574315" y="700124"/>
            <a:ext cx="328536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METODOLOGÍA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517877" y="1394957"/>
            <a:ext cx="4631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s-MX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Existen adicionalmente algunos otros métodos de </a:t>
            </a:r>
            <a:r>
              <a:rPr lang="es-MX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clusterización de datos:</a:t>
            </a:r>
            <a:endParaRPr lang="es-CO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es-CO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Algoritmo de k-medias</a:t>
            </a:r>
            <a:endParaRPr lang="es-CO" dirty="0">
              <a:solidFill>
                <a:schemeClr val="tx1"/>
              </a:solidFill>
            </a:endParaRPr>
          </a:p>
          <a:p>
            <a:pPr fontAlgn="base"/>
            <a:r>
              <a:rPr lang="es-CO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Clustering jerárquico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727;p49">
            <a:extLst>
              <a:ext uri="{FF2B5EF4-FFF2-40B4-BE49-F238E27FC236}">
                <a16:creationId xmlns:a16="http://schemas.microsoft.com/office/drawing/2014/main" id="{55750F27-BADE-4974-B07B-E7AC0D66C865}"/>
              </a:ext>
            </a:extLst>
          </p:cNvPr>
          <p:cNvGrpSpPr/>
          <p:nvPr/>
        </p:nvGrpSpPr>
        <p:grpSpPr>
          <a:xfrm>
            <a:off x="3849300" y="655205"/>
            <a:ext cx="368551" cy="368551"/>
            <a:chOff x="2594325" y="1627175"/>
            <a:chExt cx="440850" cy="440850"/>
          </a:xfrm>
        </p:grpSpPr>
        <p:sp>
          <p:nvSpPr>
            <p:cNvPr id="10" name="Google Shape;728;p49">
              <a:extLst>
                <a:ext uri="{FF2B5EF4-FFF2-40B4-BE49-F238E27FC236}">
                  <a16:creationId xmlns:a16="http://schemas.microsoft.com/office/drawing/2014/main" id="{3ABCECAC-4CFD-44C1-9DB8-C4DCA2A4ECF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729;p49">
              <a:extLst>
                <a:ext uri="{FF2B5EF4-FFF2-40B4-BE49-F238E27FC236}">
                  <a16:creationId xmlns:a16="http://schemas.microsoft.com/office/drawing/2014/main" id="{377A9027-1220-4691-83D5-52E1F2DD4E33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730;p49">
              <a:extLst>
                <a:ext uri="{FF2B5EF4-FFF2-40B4-BE49-F238E27FC236}">
                  <a16:creationId xmlns:a16="http://schemas.microsoft.com/office/drawing/2014/main" id="{3E4A8A81-8784-492D-A697-EF1E54BF6557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" name="AutoShape 2" descr="Análisis de grupos - Wikipedia, la enciclopedia libre">
            <a:extLst>
              <a:ext uri="{FF2B5EF4-FFF2-40B4-BE49-F238E27FC236}">
                <a16:creationId xmlns:a16="http://schemas.microsoft.com/office/drawing/2014/main" id="{1E988F08-1403-4E6F-980E-606C55B794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0912" y="2419350"/>
            <a:ext cx="1683488" cy="168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8" name="Picture 4" descr="Intro Clustering">
            <a:extLst>
              <a:ext uri="{FF2B5EF4-FFF2-40B4-BE49-F238E27FC236}">
                <a16:creationId xmlns:a16="http://schemas.microsoft.com/office/drawing/2014/main" id="{F51E8231-51CA-4D9E-BF2F-A0EE3E881E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523875" y="802738"/>
            <a:ext cx="3102248" cy="38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855275" y="1502300"/>
            <a:ext cx="4684288" cy="26348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s-MX" dirty="0">
                <a:solidFill>
                  <a:srgbClr val="444444"/>
                </a:solidFill>
                <a:latin typeface="Georgia" panose="02040502050405020303" pitchFamily="18" charset="0"/>
              </a:rPr>
              <a:t>Es un tipo de aprendizaje automático no-supervisado.</a:t>
            </a:r>
          </a:p>
          <a:p>
            <a:pPr marL="342900" indent="-342900"/>
            <a:r>
              <a:rPr lang="es-MX" dirty="0">
                <a:solidFill>
                  <a:srgbClr val="444444"/>
                </a:solidFill>
                <a:latin typeface="Georgia" panose="02040502050405020303" pitchFamily="18" charset="0"/>
              </a:rPr>
              <a:t>A</a:t>
            </a: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grupa los objetos de un dataset según su </a:t>
            </a:r>
            <a:r>
              <a:rPr lang="es-MX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similaridad.</a:t>
            </a:r>
          </a:p>
          <a:p>
            <a:pPr marL="342900" indent="-342900"/>
            <a:r>
              <a:rPr lang="es-MX" dirty="0">
                <a:solidFill>
                  <a:srgbClr val="444444"/>
                </a:solidFill>
                <a:latin typeface="Georgia" panose="02040502050405020303" pitchFamily="18" charset="0"/>
              </a:rPr>
              <a:t>L</a:t>
            </a: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a noción de "clúster/agrupamiento" no puede ser definido con precisión.</a:t>
            </a:r>
          </a:p>
          <a:p>
            <a:pPr marL="342900" indent="-342900"/>
            <a:endParaRPr dirty="0"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CARACTERÍSTICAS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A9B7857-CAEE-40D5-8A56-F97C873C2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8" t="11005" r="9553" b="10689"/>
          <a:stretch/>
        </p:blipFill>
        <p:spPr>
          <a:xfrm rot="16200000">
            <a:off x="5624961" y="1411632"/>
            <a:ext cx="3467285" cy="2305871"/>
          </a:xfrm>
          <a:prstGeom prst="rect">
            <a:avLst/>
          </a:prstGeom>
        </p:spPr>
      </p:pic>
      <p:grpSp>
        <p:nvGrpSpPr>
          <p:cNvPr id="11" name="Google Shape;727;p49">
            <a:extLst>
              <a:ext uri="{FF2B5EF4-FFF2-40B4-BE49-F238E27FC236}">
                <a16:creationId xmlns:a16="http://schemas.microsoft.com/office/drawing/2014/main" id="{E84BED1C-8EE5-47E5-A99E-83261F2C52B1}"/>
              </a:ext>
            </a:extLst>
          </p:cNvPr>
          <p:cNvGrpSpPr/>
          <p:nvPr/>
        </p:nvGrpSpPr>
        <p:grpSpPr>
          <a:xfrm>
            <a:off x="4820850" y="803614"/>
            <a:ext cx="368551" cy="368551"/>
            <a:chOff x="2594325" y="1627175"/>
            <a:chExt cx="440850" cy="440850"/>
          </a:xfrm>
        </p:grpSpPr>
        <p:sp>
          <p:nvSpPr>
            <p:cNvPr id="12" name="Google Shape;728;p49">
              <a:extLst>
                <a:ext uri="{FF2B5EF4-FFF2-40B4-BE49-F238E27FC236}">
                  <a16:creationId xmlns:a16="http://schemas.microsoft.com/office/drawing/2014/main" id="{4144D223-8F08-42DA-82B1-FDDA4C3DC2A5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729;p49">
              <a:extLst>
                <a:ext uri="{FF2B5EF4-FFF2-40B4-BE49-F238E27FC236}">
                  <a16:creationId xmlns:a16="http://schemas.microsoft.com/office/drawing/2014/main" id="{55FE17FD-AF5D-4BF4-9E2B-75A7429AB804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730;p49">
              <a:extLst>
                <a:ext uri="{FF2B5EF4-FFF2-40B4-BE49-F238E27FC236}">
                  <a16:creationId xmlns:a16="http://schemas.microsoft.com/office/drawing/2014/main" id="{1245FEC2-15DB-4E1F-A945-CCF3216A5841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APLICACIÓN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" name="Google Shape;727;p49">
            <a:extLst>
              <a:ext uri="{FF2B5EF4-FFF2-40B4-BE49-F238E27FC236}">
                <a16:creationId xmlns:a16="http://schemas.microsoft.com/office/drawing/2014/main" id="{4706141E-D645-487E-878F-49FE477087C0}"/>
              </a:ext>
            </a:extLst>
          </p:cNvPr>
          <p:cNvGrpSpPr/>
          <p:nvPr/>
        </p:nvGrpSpPr>
        <p:grpSpPr>
          <a:xfrm>
            <a:off x="3525450" y="760301"/>
            <a:ext cx="368551" cy="368551"/>
            <a:chOff x="2594325" y="1627175"/>
            <a:chExt cx="440850" cy="440850"/>
          </a:xfrm>
        </p:grpSpPr>
        <p:sp>
          <p:nvSpPr>
            <p:cNvPr id="12" name="Google Shape;728;p49">
              <a:extLst>
                <a:ext uri="{FF2B5EF4-FFF2-40B4-BE49-F238E27FC236}">
                  <a16:creationId xmlns:a16="http://schemas.microsoft.com/office/drawing/2014/main" id="{889D07FD-BF02-4275-9F1F-8D90D712F5F8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729;p49">
              <a:extLst>
                <a:ext uri="{FF2B5EF4-FFF2-40B4-BE49-F238E27FC236}">
                  <a16:creationId xmlns:a16="http://schemas.microsoft.com/office/drawing/2014/main" id="{B3E20BF4-0033-4776-A076-6D604FF16A1D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730;p49">
              <a:extLst>
                <a:ext uri="{FF2B5EF4-FFF2-40B4-BE49-F238E27FC236}">
                  <a16:creationId xmlns:a16="http://schemas.microsoft.com/office/drawing/2014/main" id="{AF6B1A0E-80FA-4707-952B-D1C0B5B17D0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410E45-9E7A-4C25-8B51-45641455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2044125"/>
            <a:ext cx="2975917" cy="211855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 </a:t>
            </a:r>
            <a:r>
              <a:rPr lang="es-MX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biología</a:t>
            </a:r>
            <a:endParaRPr lang="es-MX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 m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</a:rPr>
              <a:t>edicina</a:t>
            </a:r>
            <a:r>
              <a:rPr lang="es-MX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 marketing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 teoría de la señal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 </a:t>
            </a:r>
            <a:r>
              <a:rPr lang="es-MX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biometría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50" name="Picture 2" descr="Clasificación vs. clusterización: una explicación práctica">
            <a:extLst>
              <a:ext uri="{FF2B5EF4-FFF2-40B4-BE49-F238E27FC236}">
                <a16:creationId xmlns:a16="http://schemas.microsoft.com/office/drawing/2014/main" id="{A422C819-4A47-41D2-B26D-49EE56D12A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50" y="1704814"/>
            <a:ext cx="5003789" cy="299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A4FF748-C616-4C92-9D8B-67507682A368}"/>
              </a:ext>
            </a:extLst>
          </p:cNvPr>
          <p:cNvSpPr txBox="1"/>
          <p:nvPr/>
        </p:nvSpPr>
        <p:spPr>
          <a:xfrm>
            <a:off x="855300" y="1355902"/>
            <a:ext cx="7327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Las técnicas de clustering encuentran aplicación en diversos ámbitos:</a:t>
            </a:r>
            <a:endParaRPr lang="es-MX" sz="1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106</Words>
  <Application>Microsoft Office PowerPoint</Application>
  <PresentationFormat>Presentación en pantalla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open sans</vt:lpstr>
      <vt:lpstr>Roboto Slab</vt:lpstr>
      <vt:lpstr>Georgia</vt:lpstr>
      <vt:lpstr>Arial</vt:lpstr>
      <vt:lpstr>open sans</vt:lpstr>
      <vt:lpstr>Roboto Light</vt:lpstr>
      <vt:lpstr>Calibri</vt:lpstr>
      <vt:lpstr>Minola template</vt:lpstr>
      <vt:lpstr>CORRELATION CLUSTERING</vt:lpstr>
      <vt:lpstr>USO</vt:lpstr>
      <vt:lpstr>METODOLOGÍA</vt:lpstr>
      <vt:lpstr>CARACTERÍSTICAS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CLUSTERING</dc:title>
  <dc:creator>Isabel</dc:creator>
  <cp:lastModifiedBy>Michelle Calderón</cp:lastModifiedBy>
  <cp:revision>2</cp:revision>
  <dcterms:modified xsi:type="dcterms:W3CDTF">2021-09-16T17:32:11Z</dcterms:modified>
</cp:coreProperties>
</file>