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5143500" cx="9144000"/>
  <p:notesSz cx="6858000" cy="9144000"/>
  <p:embeddedFontLst>
    <p:embeddedFont>
      <p:font typeface="Proxima Nova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ProximaNova-italic.fntdata"/><Relationship Id="rId72" Type="http://schemas.openxmlformats.org/officeDocument/2006/relationships/font" Target="fonts/ProximaNova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font" Target="fonts/ProximaNova-bold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ProximaNova-regular.fntdata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4676dd39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4676dd39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4676dd39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4676dd39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4676dd39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4676dd39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4676dd398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4676dd39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4676dd39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4676dd39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4676dd39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4676dd39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4676dd398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e4676dd39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4676dd39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4676dd39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4676dd39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4676dd39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4676dd398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4676dd398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44402725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44402725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4676dd39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4676dd39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4676dd398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4676dd398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4676dd398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e4676dd398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4676dd398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e4676dd398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4676dd398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e4676dd398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e4676dd398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e4676dd398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e4676dd398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e4676dd398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4676dd398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e4676dd398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e4676dd398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e4676dd398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e4676dd398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e4676dd398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4676dd3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4676dd3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e4676dd398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e4676dd398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e4676dd398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e4676dd398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e4676dd39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e4676dd39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e4676dd398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e4676dd398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e4676dd39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e4676dd39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e4676dd398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e4676dd398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e4676dd398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e4676dd398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e4676dd398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e4676dd398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e4676dd398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e4676dd398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e4676dd398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e4676dd398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4676dd39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4676dd39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e4676dd398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e4676dd398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e4676dd398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e4676dd398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e4676dd398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e4676dd398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e4676dd398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e4676dd398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e4676dd398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e4676dd398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e4676dd398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e4676dd398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e4676dd398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e4676dd398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e4676dd398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e4676dd398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e4676dd398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e4676dd398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e4676dd398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e4676dd398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4676dd39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4676dd39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e4676dd398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e4676dd398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e4676dd398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e4676dd398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e4676dd398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e4676dd398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e4676dd398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e4676dd398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e4676dd398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e4676dd398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e4676dd398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e4676dd398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e4676dd398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e4676dd398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e4676dd398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e4676dd398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e4676dd398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e4676dd398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e4676dd398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e4676dd398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4676dd39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4676dd39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e4676dd398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e4676dd398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e4676dd398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e4676dd398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e4676dd398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e4676dd398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e4676dd398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e4676dd398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e4676dd398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e4676dd398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e444027254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e444027254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4676dd39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4676dd39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4676dd39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4676dd39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676dd39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4676dd39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29.pn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26.png"/><Relationship Id="rId5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Relationship Id="rId4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Relationship Id="rId4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Relationship Id="rId4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Relationship Id="rId4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Relationship Id="rId4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Relationship Id="rId4" Type="http://schemas.openxmlformats.org/officeDocument/2006/relationships/image" Target="../media/image3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Relationship Id="rId4" Type="http://schemas.openxmlformats.org/officeDocument/2006/relationships/image" Target="../media/image3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Relationship Id="rId4" Type="http://schemas.openxmlformats.org/officeDocument/2006/relationships/image" Target="../media/image3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Relationship Id="rId4" Type="http://schemas.openxmlformats.org/officeDocument/2006/relationships/image" Target="../media/image4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Relationship Id="rId4" Type="http://schemas.openxmlformats.org/officeDocument/2006/relationships/image" Target="../media/image4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Relationship Id="rId4" Type="http://schemas.openxmlformats.org/officeDocument/2006/relationships/image" Target="../media/image4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Relationship Id="rId4" Type="http://schemas.openxmlformats.org/officeDocument/2006/relationships/image" Target="../media/image4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Relationship Id="rId4" Type="http://schemas.openxmlformats.org/officeDocument/2006/relationships/image" Target="../media/image4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Relationship Id="rId4" Type="http://schemas.openxmlformats.org/officeDocument/2006/relationships/image" Target="../media/image4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Relationship Id="rId4" Type="http://schemas.openxmlformats.org/officeDocument/2006/relationships/image" Target="../media/image4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png"/><Relationship Id="rId4" Type="http://schemas.openxmlformats.org/officeDocument/2006/relationships/image" Target="../media/image4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png"/><Relationship Id="rId4" Type="http://schemas.openxmlformats.org/officeDocument/2006/relationships/image" Target="../media/image4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.png"/><Relationship Id="rId4" Type="http://schemas.openxmlformats.org/officeDocument/2006/relationships/image" Target="../media/image4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462925"/>
            <a:ext cx="8123100" cy="12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Algoritmos e Programação de Computadores</a:t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320"/>
              <a:t>Aula 02 - Algoritmos</a:t>
            </a:r>
            <a:endParaRPr sz="43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5"/>
            <a:ext cx="81231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Dr. Rodolfo Carneiro Cavalcante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rodolfo.cavalcante@arapiraca.ufal.br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Universidade Federal de Alagoas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Campus de Arapiraca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175" y="221775"/>
            <a:ext cx="463882" cy="80647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6664450" y="221775"/>
            <a:ext cx="2271600" cy="80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900" y="336200"/>
            <a:ext cx="2097001" cy="62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425" y="1067150"/>
            <a:ext cx="7477125" cy="37909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325" y="1371950"/>
            <a:ext cx="74771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325" y="1371950"/>
            <a:ext cx="7477125" cy="34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5325" y="-57250"/>
            <a:ext cx="2628900" cy="228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675" y="1914875"/>
            <a:ext cx="7286625" cy="289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675" y="1257650"/>
            <a:ext cx="7286625" cy="36004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575" y="1962500"/>
            <a:ext cx="7286625" cy="289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575" y="1050575"/>
            <a:ext cx="728662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675" y="1267163"/>
            <a:ext cx="7286625" cy="35909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30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675" y="1267163"/>
            <a:ext cx="7286625" cy="35909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9" name="Google Shape;24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6900" y="-222625"/>
            <a:ext cx="2628900" cy="228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56" name="Google Shape;256;p31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1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600" y="1914875"/>
            <a:ext cx="728662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Aulas Anteriores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O que é um computador?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O que há dentro de um computador?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Qual o propósito de um sistema de computação?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Hardware e Software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Hoje: Algoritmos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32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675" y="1257650"/>
            <a:ext cx="7286625" cy="36004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3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1" name="Google Shape;281;p33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675" y="1914875"/>
            <a:ext cx="7286625" cy="289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88" name="Google Shape;2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89" name="Google Shape;289;p34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p34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088" y="1050575"/>
            <a:ext cx="7286625" cy="37909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99" name="Google Shape;29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00" name="Google Shape;300;p35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5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p35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088" y="1050575"/>
            <a:ext cx="7286625" cy="37909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5" name="Google Shape;30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350" y="159175"/>
            <a:ext cx="2628900" cy="228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311" name="Google Shape;31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12" name="Google Shape;312;p36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6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5" name="Google Shape;315;p36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575" y="1914875"/>
            <a:ext cx="728662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322" name="Google Shape;32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23" name="Google Shape;323;p37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7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37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988" y="1210025"/>
            <a:ext cx="7286625" cy="36004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333" name="Google Shape;33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8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988" y="1210025"/>
            <a:ext cx="7286625" cy="36004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9" name="Google Shape;33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550" y="285750"/>
            <a:ext cx="2628900" cy="228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345" name="Google Shape;34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46" name="Google Shape;346;p39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9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9" name="Google Shape;349;p39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025" y="1914875"/>
            <a:ext cx="721995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356" name="Google Shape;35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57" name="Google Shape;357;p40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0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0" name="Google Shape;360;p40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925" y="1914875"/>
            <a:ext cx="721995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367" name="Google Shape;36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68" name="Google Shape;368;p41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1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1" name="Google Shape;371;p41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025" y="1050575"/>
            <a:ext cx="72199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Problema da ordenação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chemeClr val="lt1"/>
                </a:solidFill>
              </a:rPr>
              <a:t>preciso colocar algumas pessoas em ordem crescente de acordo com a altura</a:t>
            </a:r>
            <a:endParaRPr i="1"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1336275" y="2634400"/>
            <a:ext cx="6711900" cy="222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013" y="2646200"/>
            <a:ext cx="7400925" cy="2200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378" name="Google Shape;37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79" name="Google Shape;379;p42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2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2" name="Google Shape;382;p42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025" y="1050575"/>
            <a:ext cx="7219950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7175" y="226700"/>
            <a:ext cx="26289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390" name="Google Shape;39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91" name="Google Shape;391;p43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3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4" name="Google Shape;394;p43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225" y="1914875"/>
            <a:ext cx="7391400" cy="289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401" name="Google Shape;40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402" name="Google Shape;402;p44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5" name="Google Shape;405;p44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300" y="1914875"/>
            <a:ext cx="73914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412" name="Google Shape;41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Um algoritmo é um conjunto de passos ou instruções para realizar a tarefa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Esse conjunto de instruções para resolver o problema é chamado algoritmo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É um procedimento, um processo, um conjunto de instruções para resolver o problema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Similar a receita de bolo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413" name="Google Shape;413;p45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5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6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421" name="Google Shape;421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Algoritmo de ordenação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422" name="Google Shape;422;p46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6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5" name="Google Shape;425;p46"/>
          <p:cNvSpPr/>
          <p:nvPr/>
        </p:nvSpPr>
        <p:spPr>
          <a:xfrm>
            <a:off x="973575" y="2147600"/>
            <a:ext cx="6862800" cy="1250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para cada</a:t>
            </a:r>
            <a:r>
              <a:rPr b="1"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pessoa na lista: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procure a menor pessoa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coloque ela na i-ésima posição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7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431" name="Google Shape;43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Novo problema: buscar uma palavra em um dicionário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Como resolver com algoritmos?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432" name="Google Shape;432;p47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7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8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440" name="Google Shape;44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buscar palavra “algoritmo”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projete a solução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441" name="Google Shape;441;p48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2" name="Google Shape;44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44" name="Google Shape;44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4147" y="0"/>
            <a:ext cx="270985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9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450" name="Google Shape;45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buscar palavra “algoritmo”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solução 1: verificar palavra por palavra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em sequência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451" name="Google Shape;451;p49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9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54" name="Google Shape;45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4147" y="0"/>
            <a:ext cx="270985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0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460" name="Google Shape;46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buscar palavra “algoritmo”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algoritmo = acalmar?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0000"/>
                </a:solidFill>
              </a:rPr>
              <a:t>não</a:t>
            </a:r>
            <a:endParaRPr sz="2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461" name="Google Shape;461;p50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0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64" name="Google Shape;46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693" y="0"/>
            <a:ext cx="26942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470" name="Google Shape;47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buscar palavra “algoritmo”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algoritmo = </a:t>
            </a:r>
            <a:r>
              <a:rPr lang="pt-BR" sz="2200">
                <a:solidFill>
                  <a:schemeClr val="lt1"/>
                </a:solidFill>
              </a:rPr>
              <a:t>ajuste</a:t>
            </a:r>
            <a:r>
              <a:rPr lang="pt-BR" sz="2200">
                <a:solidFill>
                  <a:schemeClr val="lt1"/>
                </a:solidFill>
              </a:rPr>
              <a:t>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0000"/>
                </a:solidFill>
              </a:rPr>
              <a:t>não</a:t>
            </a:r>
            <a:endParaRPr sz="2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471" name="Google Shape;471;p51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2" name="Google Shape;47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1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74" name="Google Shape;47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693" y="0"/>
            <a:ext cx="26942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Problema da ordenação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Regras: Só consigo comparar duas pessoas por vez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Cada elemento está em uma posição de memória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480" name="Google Shape;480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buscar palavra “algoritmo”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algoritmo = </a:t>
            </a:r>
            <a:r>
              <a:rPr lang="pt-BR" sz="2200">
                <a:solidFill>
                  <a:schemeClr val="lt1"/>
                </a:solidFill>
              </a:rPr>
              <a:t>alecrim</a:t>
            </a:r>
            <a:r>
              <a:rPr lang="pt-BR" sz="2200">
                <a:solidFill>
                  <a:schemeClr val="lt1"/>
                </a:solidFill>
              </a:rPr>
              <a:t>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0000"/>
                </a:solidFill>
              </a:rPr>
              <a:t>não</a:t>
            </a:r>
            <a:endParaRPr sz="2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481" name="Google Shape;481;p52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2" name="Google Shape;48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52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84" name="Google Shape;48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693" y="0"/>
            <a:ext cx="26942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3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490" name="Google Shape;49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buscar palavra “algoritmo”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algoritmo = </a:t>
            </a:r>
            <a:r>
              <a:rPr lang="pt-BR" sz="2200">
                <a:solidFill>
                  <a:schemeClr val="lt1"/>
                </a:solidFill>
              </a:rPr>
              <a:t>alegria</a:t>
            </a:r>
            <a:r>
              <a:rPr lang="pt-BR" sz="2200">
                <a:solidFill>
                  <a:schemeClr val="lt1"/>
                </a:solidFill>
              </a:rPr>
              <a:t>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0000"/>
                </a:solidFill>
              </a:rPr>
              <a:t>não</a:t>
            </a:r>
            <a:endParaRPr sz="2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491" name="Google Shape;491;p53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2" name="Google Shape;49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3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94" name="Google Shape;49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693" y="0"/>
            <a:ext cx="26942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4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500" name="Google Shape;50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buscar palavra “algoritmo”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algoritmo = </a:t>
            </a:r>
            <a:r>
              <a:rPr lang="pt-BR" sz="2200">
                <a:solidFill>
                  <a:schemeClr val="lt1"/>
                </a:solidFill>
              </a:rPr>
              <a:t>alfabeto</a:t>
            </a:r>
            <a:r>
              <a:rPr lang="pt-BR" sz="2200">
                <a:solidFill>
                  <a:schemeClr val="lt1"/>
                </a:solidFill>
              </a:rPr>
              <a:t>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0000"/>
                </a:solidFill>
              </a:rPr>
              <a:t>não</a:t>
            </a:r>
            <a:endParaRPr sz="2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501" name="Google Shape;501;p54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2" name="Google Shape;50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04" name="Google Shape;50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693" y="0"/>
            <a:ext cx="26942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510" name="Google Shape;51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buscar palavra “algoritmo”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algoritmo = </a:t>
            </a:r>
            <a:r>
              <a:rPr lang="pt-BR" sz="2200">
                <a:solidFill>
                  <a:schemeClr val="lt1"/>
                </a:solidFill>
              </a:rPr>
              <a:t>alface</a:t>
            </a:r>
            <a:r>
              <a:rPr lang="pt-BR" sz="2200">
                <a:solidFill>
                  <a:schemeClr val="lt1"/>
                </a:solidFill>
              </a:rPr>
              <a:t>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0000"/>
                </a:solidFill>
              </a:rPr>
              <a:t>não</a:t>
            </a:r>
            <a:endParaRPr sz="2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511" name="Google Shape;511;p55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2" name="Google Shape;51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55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14" name="Google Shape;51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693" y="0"/>
            <a:ext cx="26942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6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520" name="Google Shape;520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buscar palavra “algoritmo”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algoritmo = algarismo?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0000"/>
                </a:solidFill>
              </a:rPr>
              <a:t>não</a:t>
            </a:r>
            <a:endParaRPr sz="2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521" name="Google Shape;521;p56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2" name="Google Shape;52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6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24" name="Google Shape;52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693" y="0"/>
            <a:ext cx="26942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7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530" name="Google Shape;53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buscar palavra “algoritmo”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algoritmo = algarismo?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0000"/>
                </a:solidFill>
              </a:rPr>
              <a:t>não</a:t>
            </a:r>
            <a:endParaRPr sz="2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531" name="Google Shape;531;p57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2" name="Google Shape;53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7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34" name="Google Shape;53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693" y="0"/>
            <a:ext cx="26942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8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540" name="Google Shape;540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buscar palavra “algoritmo”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algoritmo = algema?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0000"/>
                </a:solidFill>
              </a:rPr>
              <a:t>não</a:t>
            </a:r>
            <a:endParaRPr sz="2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541" name="Google Shape;541;p58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2" name="Google Shape;54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58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44" name="Google Shape;54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693" y="0"/>
            <a:ext cx="26942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550" name="Google Shape;550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buscar palavra “algoritmo”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algoritmo = algoritmo?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FA8DC"/>
                </a:solidFill>
              </a:rPr>
              <a:t>SIM!</a:t>
            </a:r>
            <a:endParaRPr sz="2200">
              <a:solidFill>
                <a:srgbClr val="6FA8D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551" name="Google Shape;551;p59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2" name="Google Shape;55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59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4" name="Google Shape;55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693" y="0"/>
            <a:ext cx="26942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0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560" name="Google Shape;560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Algoritmo buscar palavra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561" name="Google Shape;561;p60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2" name="Google Shape;56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60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4" name="Google Shape;564;p60"/>
          <p:cNvSpPr/>
          <p:nvPr/>
        </p:nvSpPr>
        <p:spPr>
          <a:xfrm>
            <a:off x="973575" y="1765800"/>
            <a:ext cx="6862800" cy="1546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enquanto </a:t>
            </a:r>
            <a:r>
              <a:rPr b="1"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ainda há palavras e não achou: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compare palavra buscada com palavra da lista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 </a:t>
            </a:r>
            <a:r>
              <a:rPr b="1"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palavra-chave igual a palavra da lista: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retorne </a:t>
            </a:r>
            <a:r>
              <a:rPr b="1"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 palavra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1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570" name="Google Shape;570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Algoritmo buscar palavra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571" name="Google Shape;571;p61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2" name="Google Shape;57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61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4" name="Google Shape;574;p61"/>
          <p:cNvSpPr/>
          <p:nvPr/>
        </p:nvSpPr>
        <p:spPr>
          <a:xfrm>
            <a:off x="973575" y="1765800"/>
            <a:ext cx="6862800" cy="2090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enquanto </a:t>
            </a:r>
            <a:r>
              <a:rPr b="1"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ainda há palavras e não achou: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compare palavra buscada com palavra da lista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 </a:t>
            </a:r>
            <a:r>
              <a:rPr b="1"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palavra-chave igual a palavra da lista: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retorne </a:t>
            </a:r>
            <a:r>
              <a:rPr b="1"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 palavra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 </a:t>
            </a:r>
            <a:r>
              <a:rPr b="1"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chegou ao final da lista: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retorne </a:t>
            </a:r>
            <a:r>
              <a:rPr b="1"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que palavra não existe 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Problema da ordenação: projetar solução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buscar o menor e colocar na primeira posição, o segundo menor na segunda…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410425" y="2571750"/>
            <a:ext cx="8409000" cy="228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525" y="2571738"/>
            <a:ext cx="7400925" cy="22002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2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580" name="Google Shape;580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Nem sempre existe apenas uma solução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Pode haver uma solução mais inteligente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Para este caso, existe outra solução?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581" name="Google Shape;581;p62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2" name="Google Shape;58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62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3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589" name="Google Shape;589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 se eu buscar sempre na metade da lista?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algoritmo = algema?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0000"/>
                </a:solidFill>
              </a:rPr>
              <a:t>não</a:t>
            </a:r>
            <a:endParaRPr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590" name="Google Shape;590;p63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1" name="Google Shape;59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63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93" name="Google Shape;59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693" y="0"/>
            <a:ext cx="26942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4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599" name="Google Shape;599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 se eu buscar sempre na metade da lista?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algoritmo = algema?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0000"/>
                </a:solidFill>
              </a:rPr>
              <a:t>não</a:t>
            </a:r>
            <a:endParaRPr sz="2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mas fica antes ou depois?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600" name="Google Shape;600;p64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1" name="Google Shape;60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6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03" name="Google Shape;60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693" y="0"/>
            <a:ext cx="26942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5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609" name="Google Shape;609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 se eu buscar sempre na metade da lista?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algoritmo = algema?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0000"/>
                </a:solidFill>
              </a:rPr>
              <a:t>não</a:t>
            </a:r>
            <a:endParaRPr sz="2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mas fica antes ou depois?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depois!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610" name="Google Shape;610;p65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1" name="Google Shape;61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5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3" name="Google Shape;61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693" y="0"/>
            <a:ext cx="26942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6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619" name="Google Shape;619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 se eu buscar sempre na metade da lista?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algoritmo = altura?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0000"/>
                </a:solidFill>
              </a:rPr>
              <a:t>não</a:t>
            </a:r>
            <a:endParaRPr sz="2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mas fica antes ou depois?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620" name="Google Shape;620;p66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1" name="Google Shape;62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66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3" name="Google Shape;62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693" y="0"/>
            <a:ext cx="26942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7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629" name="Google Shape;629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 se eu buscar sempre na metade da lista?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algoritmo = altura?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0000"/>
                </a:solidFill>
              </a:rPr>
              <a:t>não</a:t>
            </a:r>
            <a:endParaRPr sz="2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mas fica antes ou depois?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antes!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630" name="Google Shape;630;p67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1" name="Google Shape;63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67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3" name="Google Shape;63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4047" y="0"/>
            <a:ext cx="270985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8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639" name="Google Shape;639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 se eu buscar sempre na metade da lista?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algoritmo = alimento?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0000"/>
                </a:solidFill>
              </a:rPr>
              <a:t>não</a:t>
            </a:r>
            <a:endParaRPr sz="2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mas fica antes ou depois?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640" name="Google Shape;640;p68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1" name="Google Shape;64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68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43" name="Google Shape;64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793" y="0"/>
            <a:ext cx="26942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9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649" name="Google Shape;649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 se eu buscar sempre na metade da lista?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algoritmo = alimento?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0000"/>
                </a:solidFill>
              </a:rPr>
              <a:t>não</a:t>
            </a:r>
            <a:endParaRPr sz="2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mas fica antes ou depois?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antes!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650" name="Google Shape;650;p69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1" name="Google Shape;65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69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3" name="Google Shape;65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693" y="0"/>
            <a:ext cx="26942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0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659" name="Google Shape;659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 se eu buscar sempre na metade da lista?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algoritmo = algoritmo?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</a:rPr>
              <a:t>SIM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660" name="Google Shape;660;p70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1" name="Google Shape;66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70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3" name="Google Shape;66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693" y="0"/>
            <a:ext cx="26942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1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669" name="Google Shape;669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Algoritmo buscar palavra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670" name="Google Shape;670;p71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1" name="Google Shape;67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71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3" name="Google Shape;673;p71"/>
          <p:cNvSpPr/>
          <p:nvPr/>
        </p:nvSpPr>
        <p:spPr>
          <a:xfrm>
            <a:off x="973575" y="1765800"/>
            <a:ext cx="7273200" cy="2930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enquanto </a:t>
            </a:r>
            <a:r>
              <a:rPr b="1"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ainda há palavras e não achou: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 </a:t>
            </a:r>
            <a:r>
              <a:rPr b="1"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palavra-chave igual palavra no meio da lista: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retorne </a:t>
            </a:r>
            <a:r>
              <a:rPr b="1"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palavra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senão</a:t>
            </a:r>
            <a:r>
              <a:rPr b="1"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 </a:t>
            </a:r>
            <a:r>
              <a:rPr b="1"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palavra-chave antes: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exclua metade posterior da lista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senão</a:t>
            </a:r>
            <a:r>
              <a:rPr b="1"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exclua metade anterior da lista          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525" y="1914875"/>
            <a:ext cx="7400925" cy="289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2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679" name="Google Shape;679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Quantas comparações cada solução realizou para encontrar a palavra?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Quem é mais rápido?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680" name="Google Shape;680;p72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72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3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688" name="Google Shape;688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Quantas comparações cada solução realizou para encontrar a palavra?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algoritmo 1: 8 comparações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algoritmo 2: 4 comparações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Quem é mais rápido?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no geral, o algoritmo 2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689" name="Google Shape;689;p73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0" name="Google Shape;69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73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4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697" name="Google Shape;697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Um bom programador não é aquele que saber resolver problemas, apenas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Mas que consegue resolver problemas com menos esforço (para o computador)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Basicamente, esta é a tarefa do programador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Interpreto o problema e suas restrições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Penso no algoritmo que resolve o problema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Codifico esta solução em uma linguagem de programação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698" name="Google Shape;698;p74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9" name="Google Shape;69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7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5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706" name="Google Shape;706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Como isso vira um software de verdade?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Um software é um conjunto de problemas resolvidos e codificados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Um sistema de caixa de supermercado precisa encontrar a soma dos itens comprados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O sistema do cinema precisa calcular o preço das entradas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O sistema acadêmico precisa decidir se você foi aprovado ou não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707" name="Google Shape;707;p75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8" name="Google Shape;70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75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6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715" name="Google Shape;715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Como isso vira um software de verdade?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 junção dos blocos de problemas resolvidos, codificados em uma linguagem de programação se torna software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Assunto para próximas aulas...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716" name="Google Shape;716;p76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7" name="Google Shape;71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76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7"/>
          <p:cNvSpPr txBox="1"/>
          <p:nvPr>
            <p:ph type="ctrTitle"/>
          </p:nvPr>
        </p:nvSpPr>
        <p:spPr>
          <a:xfrm>
            <a:off x="510450" y="1462925"/>
            <a:ext cx="8123100" cy="12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Algoritmos e Programação de Computadores</a:t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320"/>
              <a:t>Aula 02 - Algoritmos</a:t>
            </a:r>
            <a:endParaRPr sz="4320"/>
          </a:p>
        </p:txBody>
      </p:sp>
      <p:sp>
        <p:nvSpPr>
          <p:cNvPr id="724" name="Google Shape;724;p77"/>
          <p:cNvSpPr txBox="1"/>
          <p:nvPr>
            <p:ph idx="1" type="subTitle"/>
          </p:nvPr>
        </p:nvSpPr>
        <p:spPr>
          <a:xfrm>
            <a:off x="510450" y="3182325"/>
            <a:ext cx="81231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Dr. Rodolfo Carneiro Cavalcante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rodolfo.cavalcante@arapiraca.ufal.br</a:t>
            </a:r>
            <a:endParaRPr/>
          </a:p>
        </p:txBody>
      </p:sp>
      <p:pic>
        <p:nvPicPr>
          <p:cNvPr id="725" name="Google Shape;72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175" y="221775"/>
            <a:ext cx="463882" cy="806477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77"/>
          <p:cNvSpPr/>
          <p:nvPr/>
        </p:nvSpPr>
        <p:spPr>
          <a:xfrm>
            <a:off x="6664450" y="221775"/>
            <a:ext cx="2271600" cy="80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7" name="Google Shape;72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900" y="336200"/>
            <a:ext cx="2097001" cy="622549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77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338" y="1081088"/>
            <a:ext cx="7400925" cy="35909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338" y="1081088"/>
            <a:ext cx="7400925" cy="35909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9700" y="285750"/>
            <a:ext cx="2628900" cy="228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Algoritmo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410425" y="1034000"/>
            <a:ext cx="8409000" cy="38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038" y="1962500"/>
            <a:ext cx="7477125" cy="289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