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</p:sldIdLst>
  <p:sldSz cy="5143500" cx="9144000"/>
  <p:notesSz cx="6858000" cy="9144000"/>
  <p:embeddedFontLst>
    <p:embeddedFont>
      <p:font typeface="Proxima Nova"/>
      <p:regular r:id="rId42"/>
      <p:bold r:id="rId43"/>
      <p:italic r:id="rId44"/>
      <p:boldItalic r:id="rId4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font" Target="fonts/ProximaNova-regular.fntdata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44" Type="http://schemas.openxmlformats.org/officeDocument/2006/relationships/font" Target="fonts/ProximaNova-italic.fntdata"/><Relationship Id="rId21" Type="http://schemas.openxmlformats.org/officeDocument/2006/relationships/slide" Target="slides/slide16.xml"/><Relationship Id="rId43" Type="http://schemas.openxmlformats.org/officeDocument/2006/relationships/font" Target="fonts/ProximaNova-bold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45" Type="http://schemas.openxmlformats.org/officeDocument/2006/relationships/font" Target="fonts/ProximaNova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e4d1770d5d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e4d1770d5d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e4d1770d5d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e4d1770d5d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e4d1770d5d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e4d1770d5d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e4d1770d5d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e4d1770d5d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e4d1770d5d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e4d1770d5d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e4d1770d5d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e4d1770d5d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e4d1770d5d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e4d1770d5d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e4d1770d5d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1e4d1770d5d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e4d1770d5d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1e4d1770d5d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e4d1770d5d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1e4d1770d5d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e46bf671d6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e46bf671d6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e4d1770d5d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1e4d1770d5d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e4d1770d5d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1e4d1770d5d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e4d1770d5d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1e4d1770d5d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1e4d1770d5d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1e4d1770d5d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1e4d1770d5d_0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1e4d1770d5d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e4d1770d5d_0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e4d1770d5d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1e4d1770d5d_0_2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1e4d1770d5d_0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1e4d1770d5d_0_2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1e4d1770d5d_0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1e4d1770d5d_0_2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1e4d1770d5d_0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1e4d1770d5d_0_2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1e4d1770d5d_0_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e4d1770d5d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e4d1770d5d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1e4d1770d5d_0_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1e4d1770d5d_0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1e4d1770d5d_0_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1e4d1770d5d_0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1e4d1770d5d_0_2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1e4d1770d5d_0_2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259cbfd1865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259cbfd186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259cbfd1865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259cbfd1865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259cbfd1865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259cbfd1865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1e444027254_0_5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1e444027254_0_5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e4d1770d5d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e4d1770d5d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e4d1770d5d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e4d1770d5d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e4d1770d5d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e4d1770d5d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e4d1770d5d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e4d1770d5d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e4d1770d5d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e4d1770d5d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e4d1770d5d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e4d1770d5d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462925"/>
            <a:ext cx="8123100" cy="123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1220"/>
              <a:t>Algoritmos e Programação de Computadores</a:t>
            </a:r>
            <a:endParaRPr sz="12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4320"/>
              <a:t>Aula 04 - Estruturas de Decisão</a:t>
            </a:r>
            <a:endParaRPr sz="4320"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25"/>
            <a:ext cx="8123100" cy="114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Prof. Dr. Rodolfo Carneiro Cavalcante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rodolfo.cavalcante@arapiraca.ufal.br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Universidade Federal de Alagoas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Campus de Arapiraca</a:t>
            </a:r>
            <a:endParaRPr/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48175" y="221775"/>
            <a:ext cx="463882" cy="806477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3"/>
          <p:cNvSpPr/>
          <p:nvPr/>
        </p:nvSpPr>
        <p:spPr>
          <a:xfrm>
            <a:off x="6664450" y="221775"/>
            <a:ext cx="2271600" cy="806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3" name="Google Shape;63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62900" y="336200"/>
            <a:ext cx="2097001" cy="622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/>
          <p:nvPr>
            <p:ph type="title"/>
          </p:nvPr>
        </p:nvSpPr>
        <p:spPr>
          <a:xfrm>
            <a:off x="311700" y="226700"/>
            <a:ext cx="8520600" cy="66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3220">
                <a:solidFill>
                  <a:schemeClr val="lt1"/>
                </a:solidFill>
              </a:rPr>
              <a:t>Lógica</a:t>
            </a:r>
            <a:endParaRPr sz="342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3220">
              <a:solidFill>
                <a:schemeClr val="lt1"/>
              </a:solidFill>
            </a:endParaRPr>
          </a:p>
        </p:txBody>
      </p:sp>
      <p:sp>
        <p:nvSpPr>
          <p:cNvPr id="142" name="Google Shape;142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lt1"/>
                </a:solidFill>
              </a:rPr>
              <a:t>Disjunção de fatos</a:t>
            </a:r>
            <a:endParaRPr sz="2200">
              <a:solidFill>
                <a:schemeClr val="lt1"/>
              </a:solidFill>
            </a:endParaRPr>
          </a:p>
          <a:p>
            <a:pPr indent="-36830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200"/>
              <a:buChar char="●"/>
            </a:pPr>
            <a:r>
              <a:rPr lang="pt-BR" sz="2200">
                <a:solidFill>
                  <a:schemeClr val="lt1"/>
                </a:solidFill>
              </a:rPr>
              <a:t>Exemplo: Regra no brinquedo de um parque de diversões</a:t>
            </a:r>
            <a:endParaRPr sz="2200">
              <a:solidFill>
                <a:schemeClr val="lt1"/>
              </a:solidFill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○"/>
            </a:pPr>
            <a:r>
              <a:rPr lang="pt-BR" sz="2200">
                <a:solidFill>
                  <a:schemeClr val="lt1"/>
                </a:solidFill>
              </a:rPr>
              <a:t>Para brincar é preciso ter mais de 10 anos OU mais de 1,20m de altura</a:t>
            </a:r>
            <a:endParaRPr sz="2200">
              <a:solidFill>
                <a:schemeClr val="lt1"/>
              </a:solidFill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○"/>
            </a:pPr>
            <a:r>
              <a:rPr lang="pt-BR" sz="2200">
                <a:solidFill>
                  <a:schemeClr val="lt1"/>
                </a:solidFill>
              </a:rPr>
              <a:t>Ana tem 9 anos e 1,25m de altura</a:t>
            </a:r>
            <a:endParaRPr sz="2200">
              <a:solidFill>
                <a:schemeClr val="lt1"/>
              </a:solidFill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○"/>
            </a:pPr>
            <a:r>
              <a:rPr lang="pt-BR" sz="2200">
                <a:solidFill>
                  <a:schemeClr val="lt1"/>
                </a:solidFill>
              </a:rPr>
              <a:t>Ana agora pode brincar</a:t>
            </a:r>
            <a:endParaRPr sz="2200">
              <a:solidFill>
                <a:schemeClr val="lt1"/>
              </a:solidFill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○"/>
            </a:pPr>
            <a:r>
              <a:rPr lang="pt-BR" sz="2200">
                <a:solidFill>
                  <a:schemeClr val="lt1"/>
                </a:solidFill>
              </a:rPr>
              <a:t>X é falso, mas Y é verdadeiro</a:t>
            </a:r>
            <a:endParaRPr sz="2200">
              <a:solidFill>
                <a:schemeClr val="lt1"/>
              </a:solidFill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○"/>
            </a:pPr>
            <a:r>
              <a:rPr lang="pt-BR" sz="2200">
                <a:solidFill>
                  <a:schemeClr val="lt1"/>
                </a:solidFill>
              </a:rPr>
              <a:t>Logo, disjunção verdadeira</a:t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</p:txBody>
      </p:sp>
      <p:sp>
        <p:nvSpPr>
          <p:cNvPr id="143" name="Google Shape;143;p22"/>
          <p:cNvSpPr/>
          <p:nvPr/>
        </p:nvSpPr>
        <p:spPr>
          <a:xfrm>
            <a:off x="348875" y="907475"/>
            <a:ext cx="4345200" cy="25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4" name="Google Shape;14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8221" y="159175"/>
            <a:ext cx="784075" cy="874825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2"/>
          <p:cNvSpPr txBox="1"/>
          <p:nvPr/>
        </p:nvSpPr>
        <p:spPr>
          <a:xfrm>
            <a:off x="-100" y="4810478"/>
            <a:ext cx="9144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6AA84F"/>
                </a:solidFill>
                <a:latin typeface="Proxima Nova"/>
                <a:ea typeface="Proxima Nova"/>
                <a:cs typeface="Proxima Nova"/>
                <a:sym typeface="Proxima Nova"/>
              </a:rPr>
              <a:t>Curso de Ciência da Computação - UFAL Arapiraca - Prof. Dr. Rodolfo Carneiro</a:t>
            </a:r>
            <a:endParaRPr sz="1000">
              <a:solidFill>
                <a:srgbClr val="6AA84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3"/>
          <p:cNvSpPr txBox="1"/>
          <p:nvPr>
            <p:ph type="title"/>
          </p:nvPr>
        </p:nvSpPr>
        <p:spPr>
          <a:xfrm>
            <a:off x="311700" y="226700"/>
            <a:ext cx="8520600" cy="66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3220">
                <a:solidFill>
                  <a:schemeClr val="lt1"/>
                </a:solidFill>
              </a:rPr>
              <a:t>Lógica</a:t>
            </a:r>
            <a:endParaRPr sz="342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3220">
              <a:solidFill>
                <a:schemeClr val="lt1"/>
              </a:solidFill>
            </a:endParaRPr>
          </a:p>
        </p:txBody>
      </p:sp>
      <p:sp>
        <p:nvSpPr>
          <p:cNvPr id="151" name="Google Shape;151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lt1"/>
                </a:solidFill>
              </a:rPr>
              <a:t>Disjunção de fatos</a:t>
            </a:r>
            <a:endParaRPr sz="2200">
              <a:solidFill>
                <a:schemeClr val="lt1"/>
              </a:solidFill>
            </a:endParaRPr>
          </a:p>
          <a:p>
            <a:pPr indent="-36830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200"/>
              <a:buChar char="●"/>
            </a:pPr>
            <a:r>
              <a:rPr lang="pt-BR" sz="2200">
                <a:solidFill>
                  <a:schemeClr val="lt1"/>
                </a:solidFill>
              </a:rPr>
              <a:t>A disjunção de dois ou mais fatos é verdadeira se pelo menos um dos fatos for verdadeiro</a:t>
            </a:r>
            <a:endParaRPr sz="2200">
              <a:solidFill>
                <a:schemeClr val="lt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●"/>
            </a:pPr>
            <a:r>
              <a:rPr lang="pt-BR" sz="2200">
                <a:solidFill>
                  <a:schemeClr val="lt1"/>
                </a:solidFill>
              </a:rPr>
              <a:t>A disjunção é falsa quando todos os fatos são falsos</a:t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</p:txBody>
      </p:sp>
      <p:sp>
        <p:nvSpPr>
          <p:cNvPr id="152" name="Google Shape;152;p23"/>
          <p:cNvSpPr/>
          <p:nvPr/>
        </p:nvSpPr>
        <p:spPr>
          <a:xfrm>
            <a:off x="348875" y="907475"/>
            <a:ext cx="4345200" cy="25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3" name="Google Shape;15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8221" y="159175"/>
            <a:ext cx="784075" cy="874825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3"/>
          <p:cNvSpPr txBox="1"/>
          <p:nvPr/>
        </p:nvSpPr>
        <p:spPr>
          <a:xfrm>
            <a:off x="-100" y="4810478"/>
            <a:ext cx="9144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6AA84F"/>
                </a:solidFill>
                <a:latin typeface="Proxima Nova"/>
                <a:ea typeface="Proxima Nova"/>
                <a:cs typeface="Proxima Nova"/>
                <a:sym typeface="Proxima Nova"/>
              </a:rPr>
              <a:t>Curso de Ciência da Computação - UFAL Arapiraca - Prof. Dr. Rodolfo Carneiro</a:t>
            </a:r>
            <a:endParaRPr sz="1000">
              <a:solidFill>
                <a:srgbClr val="6AA84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55" name="Google Shape;15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66575" y="3156625"/>
            <a:ext cx="3254800" cy="191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4"/>
          <p:cNvSpPr txBox="1"/>
          <p:nvPr>
            <p:ph type="title"/>
          </p:nvPr>
        </p:nvSpPr>
        <p:spPr>
          <a:xfrm>
            <a:off x="311700" y="226700"/>
            <a:ext cx="8520600" cy="66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3220">
                <a:solidFill>
                  <a:schemeClr val="lt1"/>
                </a:solidFill>
              </a:rPr>
              <a:t>Lógica</a:t>
            </a:r>
            <a:endParaRPr sz="342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3220">
              <a:solidFill>
                <a:schemeClr val="lt1"/>
              </a:solidFill>
            </a:endParaRPr>
          </a:p>
        </p:txBody>
      </p:sp>
      <p:sp>
        <p:nvSpPr>
          <p:cNvPr id="161" name="Google Shape;161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lt1"/>
                </a:solidFill>
              </a:rPr>
              <a:t>Exercitando</a:t>
            </a:r>
            <a:endParaRPr sz="2200">
              <a:solidFill>
                <a:schemeClr val="lt1"/>
              </a:solidFill>
            </a:endParaRPr>
          </a:p>
          <a:p>
            <a:pPr indent="-36830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200"/>
              <a:buChar char="●"/>
            </a:pPr>
            <a:r>
              <a:rPr lang="pt-BR" sz="2200">
                <a:solidFill>
                  <a:schemeClr val="lt1"/>
                </a:solidFill>
              </a:rPr>
              <a:t>Seja X = 1, A = 3, B = 5, C = 8, D = 7</a:t>
            </a:r>
            <a:endParaRPr sz="2200">
              <a:solidFill>
                <a:schemeClr val="lt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●"/>
            </a:pPr>
            <a:r>
              <a:rPr lang="pt-BR" sz="2200">
                <a:solidFill>
                  <a:schemeClr val="lt1"/>
                </a:solidFill>
              </a:rPr>
              <a:t>!(X&gt;3) é verdadeiro ou falso?</a:t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</p:txBody>
      </p:sp>
      <p:sp>
        <p:nvSpPr>
          <p:cNvPr id="162" name="Google Shape;162;p24"/>
          <p:cNvSpPr/>
          <p:nvPr/>
        </p:nvSpPr>
        <p:spPr>
          <a:xfrm>
            <a:off x="348875" y="907475"/>
            <a:ext cx="4345200" cy="25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3" name="Google Shape;16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8221" y="159175"/>
            <a:ext cx="784075" cy="874825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4"/>
          <p:cNvSpPr txBox="1"/>
          <p:nvPr/>
        </p:nvSpPr>
        <p:spPr>
          <a:xfrm>
            <a:off x="-100" y="4810478"/>
            <a:ext cx="9144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6AA84F"/>
                </a:solidFill>
                <a:latin typeface="Proxima Nova"/>
                <a:ea typeface="Proxima Nova"/>
                <a:cs typeface="Proxima Nova"/>
                <a:sym typeface="Proxima Nova"/>
              </a:rPr>
              <a:t>Curso de Ciência da Computação - UFAL Arapiraca - Prof. Dr. Rodolfo Carneiro</a:t>
            </a:r>
            <a:endParaRPr sz="1000">
              <a:solidFill>
                <a:srgbClr val="6AA84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5"/>
          <p:cNvSpPr txBox="1"/>
          <p:nvPr>
            <p:ph type="title"/>
          </p:nvPr>
        </p:nvSpPr>
        <p:spPr>
          <a:xfrm>
            <a:off x="311700" y="226700"/>
            <a:ext cx="8520600" cy="66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3220">
                <a:solidFill>
                  <a:schemeClr val="lt1"/>
                </a:solidFill>
              </a:rPr>
              <a:t>Lógica</a:t>
            </a:r>
            <a:endParaRPr sz="342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3220">
              <a:solidFill>
                <a:schemeClr val="lt1"/>
              </a:solidFill>
            </a:endParaRPr>
          </a:p>
        </p:txBody>
      </p:sp>
      <p:sp>
        <p:nvSpPr>
          <p:cNvPr id="170" name="Google Shape;170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lt1"/>
                </a:solidFill>
              </a:rPr>
              <a:t>Exercitando</a:t>
            </a:r>
            <a:endParaRPr sz="2200">
              <a:solidFill>
                <a:schemeClr val="lt1"/>
              </a:solidFill>
            </a:endParaRPr>
          </a:p>
          <a:p>
            <a:pPr indent="-36830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200"/>
              <a:buChar char="●"/>
            </a:pPr>
            <a:r>
              <a:rPr lang="pt-BR" sz="2200">
                <a:solidFill>
                  <a:schemeClr val="lt1"/>
                </a:solidFill>
              </a:rPr>
              <a:t>Seja X = 1, A = 3, B = 5, C = 8, D = 7</a:t>
            </a:r>
            <a:endParaRPr sz="2200">
              <a:solidFill>
                <a:schemeClr val="lt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●"/>
            </a:pPr>
            <a:r>
              <a:rPr lang="pt-BR" sz="2200">
                <a:solidFill>
                  <a:schemeClr val="lt1"/>
                </a:solidFill>
              </a:rPr>
              <a:t>!(X&gt;3) é verdadeiro ou falso?</a:t>
            </a:r>
            <a:endParaRPr sz="2200">
              <a:solidFill>
                <a:schemeClr val="lt1"/>
              </a:solidFill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○"/>
            </a:pPr>
            <a:r>
              <a:rPr lang="pt-BR" sz="2200">
                <a:solidFill>
                  <a:schemeClr val="lt1"/>
                </a:solidFill>
              </a:rPr>
              <a:t>!(1&gt;3)</a:t>
            </a:r>
            <a:endParaRPr sz="2200">
              <a:solidFill>
                <a:schemeClr val="lt1"/>
              </a:solidFill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○"/>
            </a:pPr>
            <a:r>
              <a:rPr lang="pt-BR" sz="2200">
                <a:solidFill>
                  <a:schemeClr val="lt1"/>
                </a:solidFill>
              </a:rPr>
              <a:t>!F</a:t>
            </a:r>
            <a:endParaRPr sz="2200">
              <a:solidFill>
                <a:schemeClr val="lt1"/>
              </a:solidFill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○"/>
            </a:pPr>
            <a:r>
              <a:rPr lang="pt-BR" sz="2200">
                <a:solidFill>
                  <a:schemeClr val="lt1"/>
                </a:solidFill>
              </a:rPr>
              <a:t>V</a:t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</p:txBody>
      </p:sp>
      <p:sp>
        <p:nvSpPr>
          <p:cNvPr id="171" name="Google Shape;171;p25"/>
          <p:cNvSpPr/>
          <p:nvPr/>
        </p:nvSpPr>
        <p:spPr>
          <a:xfrm>
            <a:off x="348875" y="907475"/>
            <a:ext cx="4345200" cy="25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2" name="Google Shape;17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8221" y="159175"/>
            <a:ext cx="784075" cy="874825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5"/>
          <p:cNvSpPr txBox="1"/>
          <p:nvPr/>
        </p:nvSpPr>
        <p:spPr>
          <a:xfrm>
            <a:off x="-100" y="4810478"/>
            <a:ext cx="9144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6AA84F"/>
                </a:solidFill>
                <a:latin typeface="Proxima Nova"/>
                <a:ea typeface="Proxima Nova"/>
                <a:cs typeface="Proxima Nova"/>
                <a:sym typeface="Proxima Nova"/>
              </a:rPr>
              <a:t>Curso de Ciência da Computação - UFAL Arapiraca - Prof. Dr. Rodolfo Carneiro</a:t>
            </a:r>
            <a:endParaRPr sz="1000">
              <a:solidFill>
                <a:srgbClr val="6AA84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6"/>
          <p:cNvSpPr txBox="1"/>
          <p:nvPr>
            <p:ph type="title"/>
          </p:nvPr>
        </p:nvSpPr>
        <p:spPr>
          <a:xfrm>
            <a:off x="311700" y="226700"/>
            <a:ext cx="8520600" cy="66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3220">
                <a:solidFill>
                  <a:schemeClr val="lt1"/>
                </a:solidFill>
              </a:rPr>
              <a:t>Lógica</a:t>
            </a:r>
            <a:endParaRPr sz="342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3220">
              <a:solidFill>
                <a:schemeClr val="lt1"/>
              </a:solidFill>
            </a:endParaRPr>
          </a:p>
        </p:txBody>
      </p:sp>
      <p:sp>
        <p:nvSpPr>
          <p:cNvPr id="179" name="Google Shape;179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lt1"/>
                </a:solidFill>
              </a:rPr>
              <a:t>Exercitando</a:t>
            </a:r>
            <a:endParaRPr sz="2200">
              <a:solidFill>
                <a:schemeClr val="lt1"/>
              </a:solidFill>
            </a:endParaRPr>
          </a:p>
          <a:p>
            <a:pPr indent="-36830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200"/>
              <a:buChar char="●"/>
            </a:pPr>
            <a:r>
              <a:rPr lang="pt-BR" sz="2200">
                <a:solidFill>
                  <a:schemeClr val="lt1"/>
                </a:solidFill>
              </a:rPr>
              <a:t>Seja X = 1, A = 3, B = 5, C = 8, D = 7</a:t>
            </a:r>
            <a:endParaRPr sz="2200">
              <a:solidFill>
                <a:schemeClr val="lt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●"/>
            </a:pPr>
            <a:r>
              <a:rPr lang="pt-BR" sz="2200">
                <a:solidFill>
                  <a:schemeClr val="lt1"/>
                </a:solidFill>
              </a:rPr>
              <a:t>(X &lt; 1) and (B &gt; D) é verdadeiro ou falso?</a:t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</p:txBody>
      </p:sp>
      <p:sp>
        <p:nvSpPr>
          <p:cNvPr id="180" name="Google Shape;180;p26"/>
          <p:cNvSpPr/>
          <p:nvPr/>
        </p:nvSpPr>
        <p:spPr>
          <a:xfrm>
            <a:off x="348875" y="907475"/>
            <a:ext cx="4345200" cy="25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1" name="Google Shape;18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8221" y="159175"/>
            <a:ext cx="784075" cy="874825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6"/>
          <p:cNvSpPr txBox="1"/>
          <p:nvPr/>
        </p:nvSpPr>
        <p:spPr>
          <a:xfrm>
            <a:off x="-100" y="4810478"/>
            <a:ext cx="9144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6AA84F"/>
                </a:solidFill>
                <a:latin typeface="Proxima Nova"/>
                <a:ea typeface="Proxima Nova"/>
                <a:cs typeface="Proxima Nova"/>
                <a:sym typeface="Proxima Nova"/>
              </a:rPr>
              <a:t>Curso de Ciência da Computação - UFAL Arapiraca - Prof. Dr. Rodolfo Carneiro</a:t>
            </a:r>
            <a:endParaRPr sz="1000">
              <a:solidFill>
                <a:srgbClr val="6AA84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7"/>
          <p:cNvSpPr txBox="1"/>
          <p:nvPr>
            <p:ph type="title"/>
          </p:nvPr>
        </p:nvSpPr>
        <p:spPr>
          <a:xfrm>
            <a:off x="311700" y="226700"/>
            <a:ext cx="8520600" cy="66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3220">
                <a:solidFill>
                  <a:schemeClr val="lt1"/>
                </a:solidFill>
              </a:rPr>
              <a:t>Lógica</a:t>
            </a:r>
            <a:endParaRPr sz="342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3220">
              <a:solidFill>
                <a:schemeClr val="lt1"/>
              </a:solidFill>
            </a:endParaRPr>
          </a:p>
        </p:txBody>
      </p:sp>
      <p:sp>
        <p:nvSpPr>
          <p:cNvPr id="188" name="Google Shape;188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lt1"/>
                </a:solidFill>
              </a:rPr>
              <a:t>Exercitando</a:t>
            </a:r>
            <a:endParaRPr sz="2200">
              <a:solidFill>
                <a:schemeClr val="lt1"/>
              </a:solidFill>
            </a:endParaRPr>
          </a:p>
          <a:p>
            <a:pPr indent="-36830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200"/>
              <a:buChar char="●"/>
            </a:pPr>
            <a:r>
              <a:rPr lang="pt-BR" sz="2200">
                <a:solidFill>
                  <a:schemeClr val="lt1"/>
                </a:solidFill>
              </a:rPr>
              <a:t>Seja X = 1, A = 3, B = 5, C = 8, D = 7</a:t>
            </a:r>
            <a:endParaRPr sz="2200">
              <a:solidFill>
                <a:schemeClr val="lt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●"/>
            </a:pPr>
            <a:r>
              <a:rPr lang="pt-BR" sz="2200">
                <a:solidFill>
                  <a:schemeClr val="lt1"/>
                </a:solidFill>
              </a:rPr>
              <a:t>(X &lt; 1) and (B &gt; D) é verdadeiro ou falso?</a:t>
            </a:r>
            <a:endParaRPr sz="2200">
              <a:solidFill>
                <a:schemeClr val="lt1"/>
              </a:solidFill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○"/>
            </a:pPr>
            <a:r>
              <a:rPr lang="pt-BR" sz="2200">
                <a:solidFill>
                  <a:schemeClr val="lt1"/>
                </a:solidFill>
              </a:rPr>
              <a:t>(1 &lt; 1) and (5 &gt; 7)</a:t>
            </a:r>
            <a:endParaRPr sz="2200">
              <a:solidFill>
                <a:schemeClr val="lt1"/>
              </a:solidFill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○"/>
            </a:pPr>
            <a:r>
              <a:rPr lang="pt-BR" sz="2200">
                <a:solidFill>
                  <a:schemeClr val="lt1"/>
                </a:solidFill>
              </a:rPr>
              <a:t>F and F</a:t>
            </a:r>
            <a:endParaRPr sz="2200">
              <a:solidFill>
                <a:schemeClr val="lt1"/>
              </a:solidFill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○"/>
            </a:pPr>
            <a:r>
              <a:rPr lang="pt-BR" sz="2200">
                <a:solidFill>
                  <a:schemeClr val="lt1"/>
                </a:solidFill>
              </a:rPr>
              <a:t>F</a:t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</p:txBody>
      </p:sp>
      <p:sp>
        <p:nvSpPr>
          <p:cNvPr id="189" name="Google Shape;189;p27"/>
          <p:cNvSpPr/>
          <p:nvPr/>
        </p:nvSpPr>
        <p:spPr>
          <a:xfrm>
            <a:off x="348875" y="907475"/>
            <a:ext cx="4345200" cy="25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0" name="Google Shape;19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8221" y="159175"/>
            <a:ext cx="784075" cy="874825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27"/>
          <p:cNvSpPr txBox="1"/>
          <p:nvPr/>
        </p:nvSpPr>
        <p:spPr>
          <a:xfrm>
            <a:off x="-100" y="4810478"/>
            <a:ext cx="9144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6AA84F"/>
                </a:solidFill>
                <a:latin typeface="Proxima Nova"/>
                <a:ea typeface="Proxima Nova"/>
                <a:cs typeface="Proxima Nova"/>
                <a:sym typeface="Proxima Nova"/>
              </a:rPr>
              <a:t>Curso de Ciência da Computação - UFAL Arapiraca - Prof. Dr. Rodolfo Carneiro</a:t>
            </a:r>
            <a:endParaRPr sz="1000">
              <a:solidFill>
                <a:srgbClr val="6AA84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8"/>
          <p:cNvSpPr txBox="1"/>
          <p:nvPr>
            <p:ph type="title"/>
          </p:nvPr>
        </p:nvSpPr>
        <p:spPr>
          <a:xfrm>
            <a:off x="311700" y="226700"/>
            <a:ext cx="8520600" cy="66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3220">
                <a:solidFill>
                  <a:schemeClr val="lt1"/>
                </a:solidFill>
              </a:rPr>
              <a:t>Lógica</a:t>
            </a:r>
            <a:endParaRPr sz="342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3220">
              <a:solidFill>
                <a:schemeClr val="lt1"/>
              </a:solidFill>
            </a:endParaRPr>
          </a:p>
        </p:txBody>
      </p:sp>
      <p:sp>
        <p:nvSpPr>
          <p:cNvPr id="197" name="Google Shape;197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lt1"/>
                </a:solidFill>
              </a:rPr>
              <a:t>Exercitando</a:t>
            </a:r>
            <a:endParaRPr sz="2200">
              <a:solidFill>
                <a:schemeClr val="lt1"/>
              </a:solidFill>
            </a:endParaRPr>
          </a:p>
          <a:p>
            <a:pPr indent="-36830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200"/>
              <a:buChar char="●"/>
            </a:pPr>
            <a:r>
              <a:rPr lang="pt-BR" sz="2200">
                <a:solidFill>
                  <a:schemeClr val="lt1"/>
                </a:solidFill>
              </a:rPr>
              <a:t>Seja X = 1, A = 3, B = 5, C = 8, D = 7</a:t>
            </a:r>
            <a:endParaRPr sz="2200">
              <a:solidFill>
                <a:schemeClr val="lt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●"/>
            </a:pPr>
            <a:r>
              <a:rPr lang="pt-BR" sz="2200">
                <a:solidFill>
                  <a:schemeClr val="lt1"/>
                </a:solidFill>
              </a:rPr>
              <a:t>!(D &gt; 0) or (C &gt; 5) é verdadeiro ou falso?</a:t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</p:txBody>
      </p:sp>
      <p:sp>
        <p:nvSpPr>
          <p:cNvPr id="198" name="Google Shape;198;p28"/>
          <p:cNvSpPr/>
          <p:nvPr/>
        </p:nvSpPr>
        <p:spPr>
          <a:xfrm>
            <a:off x="348875" y="907475"/>
            <a:ext cx="4345200" cy="25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9" name="Google Shape;19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8221" y="159175"/>
            <a:ext cx="784075" cy="874825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8"/>
          <p:cNvSpPr txBox="1"/>
          <p:nvPr/>
        </p:nvSpPr>
        <p:spPr>
          <a:xfrm>
            <a:off x="-100" y="4810478"/>
            <a:ext cx="9144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6AA84F"/>
                </a:solidFill>
                <a:latin typeface="Proxima Nova"/>
                <a:ea typeface="Proxima Nova"/>
                <a:cs typeface="Proxima Nova"/>
                <a:sym typeface="Proxima Nova"/>
              </a:rPr>
              <a:t>Curso de Ciência da Computação - UFAL Arapiraca - Prof. Dr. Rodolfo Carneiro</a:t>
            </a:r>
            <a:endParaRPr sz="1000">
              <a:solidFill>
                <a:srgbClr val="6AA84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9"/>
          <p:cNvSpPr txBox="1"/>
          <p:nvPr>
            <p:ph type="title"/>
          </p:nvPr>
        </p:nvSpPr>
        <p:spPr>
          <a:xfrm>
            <a:off x="311700" y="226700"/>
            <a:ext cx="8520600" cy="66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3220">
                <a:solidFill>
                  <a:schemeClr val="lt1"/>
                </a:solidFill>
              </a:rPr>
              <a:t>Lógica</a:t>
            </a:r>
            <a:endParaRPr sz="342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3220">
              <a:solidFill>
                <a:schemeClr val="lt1"/>
              </a:solidFill>
            </a:endParaRPr>
          </a:p>
        </p:txBody>
      </p:sp>
      <p:sp>
        <p:nvSpPr>
          <p:cNvPr id="206" name="Google Shape;206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lt1"/>
                </a:solidFill>
              </a:rPr>
              <a:t>Exercitando</a:t>
            </a:r>
            <a:endParaRPr sz="2200">
              <a:solidFill>
                <a:schemeClr val="lt1"/>
              </a:solidFill>
            </a:endParaRPr>
          </a:p>
          <a:p>
            <a:pPr indent="-36830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200"/>
              <a:buChar char="●"/>
            </a:pPr>
            <a:r>
              <a:rPr lang="pt-BR" sz="2200">
                <a:solidFill>
                  <a:schemeClr val="lt1"/>
                </a:solidFill>
              </a:rPr>
              <a:t>Seja X = 1, A = 3, B = 5, C = 8, D = 7</a:t>
            </a:r>
            <a:endParaRPr sz="2200">
              <a:solidFill>
                <a:schemeClr val="lt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●"/>
            </a:pPr>
            <a:r>
              <a:rPr lang="pt-BR" sz="2200">
                <a:solidFill>
                  <a:schemeClr val="lt1"/>
                </a:solidFill>
              </a:rPr>
              <a:t>!(D &gt; 0) or (C &gt; 5) é verdadeiro ou falso?</a:t>
            </a:r>
            <a:endParaRPr sz="2200">
              <a:solidFill>
                <a:schemeClr val="lt1"/>
              </a:solidFill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○"/>
            </a:pPr>
            <a:r>
              <a:rPr lang="pt-BR" sz="2200">
                <a:solidFill>
                  <a:schemeClr val="lt1"/>
                </a:solidFill>
              </a:rPr>
              <a:t>!(7 &gt; 0) or (8 &gt; 5)</a:t>
            </a:r>
            <a:endParaRPr sz="2200">
              <a:solidFill>
                <a:schemeClr val="lt1"/>
              </a:solidFill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○"/>
            </a:pPr>
            <a:r>
              <a:rPr lang="pt-BR" sz="2200">
                <a:solidFill>
                  <a:schemeClr val="lt1"/>
                </a:solidFill>
              </a:rPr>
              <a:t>!V or V</a:t>
            </a:r>
            <a:endParaRPr sz="2200">
              <a:solidFill>
                <a:schemeClr val="lt1"/>
              </a:solidFill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○"/>
            </a:pPr>
            <a:r>
              <a:rPr lang="pt-BR" sz="2200">
                <a:solidFill>
                  <a:schemeClr val="lt1"/>
                </a:solidFill>
              </a:rPr>
              <a:t>F or V</a:t>
            </a:r>
            <a:endParaRPr sz="2200">
              <a:solidFill>
                <a:schemeClr val="lt1"/>
              </a:solidFill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○"/>
            </a:pPr>
            <a:r>
              <a:rPr lang="pt-BR" sz="2200">
                <a:solidFill>
                  <a:schemeClr val="lt1"/>
                </a:solidFill>
              </a:rPr>
              <a:t>V</a:t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</p:txBody>
      </p:sp>
      <p:sp>
        <p:nvSpPr>
          <p:cNvPr id="207" name="Google Shape;207;p29"/>
          <p:cNvSpPr/>
          <p:nvPr/>
        </p:nvSpPr>
        <p:spPr>
          <a:xfrm>
            <a:off x="348875" y="907475"/>
            <a:ext cx="4345200" cy="25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8" name="Google Shape;20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8221" y="159175"/>
            <a:ext cx="784075" cy="874825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29"/>
          <p:cNvSpPr txBox="1"/>
          <p:nvPr/>
        </p:nvSpPr>
        <p:spPr>
          <a:xfrm>
            <a:off x="-100" y="4810478"/>
            <a:ext cx="9144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6AA84F"/>
                </a:solidFill>
                <a:latin typeface="Proxima Nova"/>
                <a:ea typeface="Proxima Nova"/>
                <a:cs typeface="Proxima Nova"/>
                <a:sym typeface="Proxima Nova"/>
              </a:rPr>
              <a:t>Curso de Ciência da Computação - UFAL Arapiraca - Prof. Dr. Rodolfo Carneiro</a:t>
            </a:r>
            <a:endParaRPr sz="1000">
              <a:solidFill>
                <a:srgbClr val="6AA84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0"/>
          <p:cNvSpPr txBox="1"/>
          <p:nvPr>
            <p:ph type="title"/>
          </p:nvPr>
        </p:nvSpPr>
        <p:spPr>
          <a:xfrm>
            <a:off x="311700" y="226700"/>
            <a:ext cx="8520600" cy="66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3220">
                <a:solidFill>
                  <a:schemeClr val="lt1"/>
                </a:solidFill>
              </a:rPr>
              <a:t>Estruturas de Decisão</a:t>
            </a:r>
            <a:endParaRPr sz="342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3220">
              <a:solidFill>
                <a:schemeClr val="lt1"/>
              </a:solidFill>
            </a:endParaRPr>
          </a:p>
        </p:txBody>
      </p:sp>
      <p:sp>
        <p:nvSpPr>
          <p:cNvPr id="215" name="Google Shape;215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●"/>
            </a:pPr>
            <a:r>
              <a:rPr lang="pt-BR" sz="2200">
                <a:solidFill>
                  <a:schemeClr val="lt1"/>
                </a:solidFill>
              </a:rPr>
              <a:t>Se fato A acontecer, então B acontece</a:t>
            </a:r>
            <a:endParaRPr sz="2200">
              <a:solidFill>
                <a:schemeClr val="lt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●"/>
            </a:pPr>
            <a:r>
              <a:rPr lang="pt-BR" sz="2200">
                <a:solidFill>
                  <a:schemeClr val="lt1"/>
                </a:solidFill>
              </a:rPr>
              <a:t>Ex: regra de aprovação na disciplina</a:t>
            </a:r>
            <a:endParaRPr sz="2200">
              <a:solidFill>
                <a:schemeClr val="lt1"/>
              </a:solidFill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○"/>
            </a:pPr>
            <a:r>
              <a:rPr lang="pt-BR" sz="2200">
                <a:solidFill>
                  <a:schemeClr val="lt1"/>
                </a:solidFill>
              </a:rPr>
              <a:t>Se nota &gt;=7 então Aprovado</a:t>
            </a:r>
            <a:endParaRPr sz="22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</p:txBody>
      </p:sp>
      <p:sp>
        <p:nvSpPr>
          <p:cNvPr id="216" name="Google Shape;216;p30"/>
          <p:cNvSpPr/>
          <p:nvPr/>
        </p:nvSpPr>
        <p:spPr>
          <a:xfrm>
            <a:off x="348875" y="907475"/>
            <a:ext cx="4345200" cy="25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7" name="Google Shape;21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8221" y="159175"/>
            <a:ext cx="784075" cy="874825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30"/>
          <p:cNvSpPr txBox="1"/>
          <p:nvPr/>
        </p:nvSpPr>
        <p:spPr>
          <a:xfrm>
            <a:off x="-100" y="4810478"/>
            <a:ext cx="9144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6AA84F"/>
                </a:solidFill>
                <a:latin typeface="Proxima Nova"/>
                <a:ea typeface="Proxima Nova"/>
                <a:cs typeface="Proxima Nova"/>
                <a:sym typeface="Proxima Nova"/>
              </a:rPr>
              <a:t>Curso de Ciência da Computação - UFAL Arapiraca - Prof. Dr. Rodolfo Carneiro</a:t>
            </a:r>
            <a:endParaRPr sz="1000">
              <a:solidFill>
                <a:srgbClr val="6AA84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19" name="Google Shape;219;p30"/>
          <p:cNvSpPr/>
          <p:nvPr/>
        </p:nvSpPr>
        <p:spPr>
          <a:xfrm>
            <a:off x="577325" y="2467575"/>
            <a:ext cx="7812300" cy="12291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nota = 8</a:t>
            </a:r>
            <a:endParaRPr sz="1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if nota &gt;= 7:</a:t>
            </a:r>
            <a:endParaRPr sz="1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	print('Aluno aprovado')</a:t>
            </a:r>
            <a:endParaRPr sz="1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1"/>
          <p:cNvSpPr txBox="1"/>
          <p:nvPr>
            <p:ph type="title"/>
          </p:nvPr>
        </p:nvSpPr>
        <p:spPr>
          <a:xfrm>
            <a:off x="311700" y="226700"/>
            <a:ext cx="8520600" cy="66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3220">
                <a:solidFill>
                  <a:schemeClr val="lt1"/>
                </a:solidFill>
              </a:rPr>
              <a:t>Estruturas de Decisão</a:t>
            </a:r>
            <a:endParaRPr sz="342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3220">
              <a:solidFill>
                <a:schemeClr val="lt1"/>
              </a:solidFill>
            </a:endParaRPr>
          </a:p>
        </p:txBody>
      </p:sp>
      <p:sp>
        <p:nvSpPr>
          <p:cNvPr id="225" name="Google Shape;225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●"/>
            </a:pPr>
            <a:r>
              <a:rPr lang="pt-BR" sz="2200">
                <a:solidFill>
                  <a:schemeClr val="lt1"/>
                </a:solidFill>
              </a:rPr>
              <a:t>Se fato A acontecer, então B acontece</a:t>
            </a:r>
            <a:endParaRPr sz="2200">
              <a:solidFill>
                <a:schemeClr val="lt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●"/>
            </a:pPr>
            <a:r>
              <a:rPr lang="pt-BR" sz="2200">
                <a:solidFill>
                  <a:schemeClr val="lt1"/>
                </a:solidFill>
              </a:rPr>
              <a:t>Ex: regra de aprovação na disciplina</a:t>
            </a:r>
            <a:endParaRPr sz="2200">
              <a:solidFill>
                <a:schemeClr val="lt1"/>
              </a:solidFill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○"/>
            </a:pPr>
            <a:r>
              <a:rPr lang="pt-BR" sz="2200">
                <a:solidFill>
                  <a:schemeClr val="lt1"/>
                </a:solidFill>
              </a:rPr>
              <a:t>Se nota &gt;=7 então aprovado</a:t>
            </a:r>
            <a:endParaRPr sz="2200">
              <a:solidFill>
                <a:schemeClr val="lt1"/>
              </a:solidFill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○"/>
            </a:pPr>
            <a:r>
              <a:rPr lang="pt-BR" sz="2200">
                <a:solidFill>
                  <a:schemeClr val="lt1"/>
                </a:solidFill>
              </a:rPr>
              <a:t>Senão, reprovado</a:t>
            </a:r>
            <a:endParaRPr sz="22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</p:txBody>
      </p:sp>
      <p:sp>
        <p:nvSpPr>
          <p:cNvPr id="226" name="Google Shape;226;p31"/>
          <p:cNvSpPr/>
          <p:nvPr/>
        </p:nvSpPr>
        <p:spPr>
          <a:xfrm>
            <a:off x="348875" y="907475"/>
            <a:ext cx="4345200" cy="25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7" name="Google Shape;22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8221" y="159175"/>
            <a:ext cx="784075" cy="874825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31"/>
          <p:cNvSpPr txBox="1"/>
          <p:nvPr/>
        </p:nvSpPr>
        <p:spPr>
          <a:xfrm>
            <a:off x="-100" y="4810478"/>
            <a:ext cx="9144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6AA84F"/>
                </a:solidFill>
                <a:latin typeface="Proxima Nova"/>
                <a:ea typeface="Proxima Nova"/>
                <a:cs typeface="Proxima Nova"/>
                <a:sym typeface="Proxima Nova"/>
              </a:rPr>
              <a:t>Curso de Ciência da Computação - UFAL Arapiraca - Prof. Dr. Rodolfo Carneiro</a:t>
            </a:r>
            <a:endParaRPr sz="1000">
              <a:solidFill>
                <a:srgbClr val="6AA84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29" name="Google Shape;229;p31"/>
          <p:cNvSpPr/>
          <p:nvPr/>
        </p:nvSpPr>
        <p:spPr>
          <a:xfrm>
            <a:off x="586625" y="2957825"/>
            <a:ext cx="7812300" cy="17352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nota = 8</a:t>
            </a:r>
            <a:endParaRPr sz="1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if nota &gt;= 7:</a:t>
            </a:r>
            <a:endParaRPr sz="1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	print('Aluno aprovado')</a:t>
            </a:r>
            <a:endParaRPr sz="1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else:</a:t>
            </a:r>
            <a:endParaRPr sz="1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	print('Aluno reprovado')</a:t>
            </a:r>
            <a:endParaRPr sz="1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226700"/>
            <a:ext cx="8520600" cy="66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3220">
                <a:solidFill>
                  <a:schemeClr val="lt1"/>
                </a:solidFill>
              </a:rPr>
              <a:t>Condições</a:t>
            </a:r>
            <a:endParaRPr sz="3420">
              <a:solidFill>
                <a:schemeClr val="lt1"/>
              </a:solidFill>
            </a:endParaRPr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●"/>
            </a:pPr>
            <a:r>
              <a:rPr lang="pt-BR" sz="2200">
                <a:solidFill>
                  <a:schemeClr val="lt1"/>
                </a:solidFill>
              </a:rPr>
              <a:t>Uma tarefa muito importante dos algoritmos é tomar decisões</a:t>
            </a:r>
            <a:endParaRPr sz="2200">
              <a:solidFill>
                <a:schemeClr val="lt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●"/>
            </a:pPr>
            <a:r>
              <a:rPr lang="pt-BR" sz="2200">
                <a:solidFill>
                  <a:schemeClr val="lt1"/>
                </a:solidFill>
              </a:rPr>
              <a:t>Decisões fazem parte da execução dos programas</a:t>
            </a:r>
            <a:endParaRPr sz="2200">
              <a:solidFill>
                <a:schemeClr val="lt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●"/>
            </a:pPr>
            <a:r>
              <a:rPr lang="pt-BR" sz="2200">
                <a:solidFill>
                  <a:schemeClr val="lt1"/>
                </a:solidFill>
              </a:rPr>
              <a:t>Decidir como deve se comportar de acordo com a entrada</a:t>
            </a:r>
            <a:endParaRPr sz="2200">
              <a:solidFill>
                <a:schemeClr val="lt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●"/>
            </a:pPr>
            <a:r>
              <a:rPr lang="pt-BR" sz="2200">
                <a:solidFill>
                  <a:schemeClr val="lt1"/>
                </a:solidFill>
              </a:rPr>
              <a:t>Implementadas como:</a:t>
            </a:r>
            <a:endParaRPr sz="2200">
              <a:solidFill>
                <a:schemeClr val="lt1"/>
              </a:solidFill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○"/>
            </a:pPr>
            <a:r>
              <a:rPr lang="pt-BR" sz="2200">
                <a:solidFill>
                  <a:schemeClr val="lt1"/>
                </a:solidFill>
              </a:rPr>
              <a:t>Se isso, então faça aquilo. Senão faça aquilo outro</a:t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</p:txBody>
      </p:sp>
      <p:sp>
        <p:nvSpPr>
          <p:cNvPr id="70" name="Google Shape;70;p14"/>
          <p:cNvSpPr/>
          <p:nvPr/>
        </p:nvSpPr>
        <p:spPr>
          <a:xfrm>
            <a:off x="348875" y="907475"/>
            <a:ext cx="4345200" cy="25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1" name="Google Shape;7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8221" y="159175"/>
            <a:ext cx="784075" cy="874825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4"/>
          <p:cNvSpPr txBox="1"/>
          <p:nvPr/>
        </p:nvSpPr>
        <p:spPr>
          <a:xfrm>
            <a:off x="-100" y="4810478"/>
            <a:ext cx="9144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6AA84F"/>
                </a:solidFill>
                <a:latin typeface="Proxima Nova"/>
                <a:ea typeface="Proxima Nova"/>
                <a:cs typeface="Proxima Nova"/>
                <a:sym typeface="Proxima Nova"/>
              </a:rPr>
              <a:t>Curso de Ciência da Computação - UFAL Arapiraca - Prof. Dr. Rodolfo Carneiro</a:t>
            </a:r>
            <a:endParaRPr sz="1000">
              <a:solidFill>
                <a:srgbClr val="6AA84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2"/>
          <p:cNvSpPr txBox="1"/>
          <p:nvPr>
            <p:ph type="title"/>
          </p:nvPr>
        </p:nvSpPr>
        <p:spPr>
          <a:xfrm>
            <a:off x="311700" y="226700"/>
            <a:ext cx="8520600" cy="66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3220">
                <a:solidFill>
                  <a:schemeClr val="lt1"/>
                </a:solidFill>
              </a:rPr>
              <a:t>Estruturas de Decisão</a:t>
            </a:r>
            <a:endParaRPr sz="342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3220">
              <a:solidFill>
                <a:schemeClr val="lt1"/>
              </a:solidFill>
            </a:endParaRPr>
          </a:p>
        </p:txBody>
      </p:sp>
      <p:sp>
        <p:nvSpPr>
          <p:cNvPr id="235" name="Google Shape;235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●"/>
            </a:pPr>
            <a:r>
              <a:rPr lang="pt-BR" sz="2200">
                <a:solidFill>
                  <a:schemeClr val="lt1"/>
                </a:solidFill>
              </a:rPr>
              <a:t>Se fato A acontecer, então B acontece</a:t>
            </a:r>
            <a:endParaRPr sz="2200">
              <a:solidFill>
                <a:schemeClr val="lt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●"/>
            </a:pPr>
            <a:r>
              <a:rPr lang="pt-BR" sz="2200">
                <a:solidFill>
                  <a:schemeClr val="lt1"/>
                </a:solidFill>
              </a:rPr>
              <a:t>Ex: regra de aprovação na disciplina</a:t>
            </a:r>
            <a:endParaRPr sz="2200">
              <a:solidFill>
                <a:schemeClr val="lt1"/>
              </a:solidFill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○"/>
            </a:pPr>
            <a:r>
              <a:rPr lang="pt-BR" sz="2200">
                <a:solidFill>
                  <a:schemeClr val="lt1"/>
                </a:solidFill>
              </a:rPr>
              <a:t>Se nota &gt;=7 então aprovado</a:t>
            </a:r>
            <a:endParaRPr sz="2200">
              <a:solidFill>
                <a:schemeClr val="lt1"/>
              </a:solidFill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○"/>
            </a:pPr>
            <a:r>
              <a:rPr lang="pt-BR" sz="2200">
                <a:solidFill>
                  <a:schemeClr val="lt1"/>
                </a:solidFill>
              </a:rPr>
              <a:t>Senão, reprovado</a:t>
            </a:r>
            <a:endParaRPr sz="22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</p:txBody>
      </p:sp>
      <p:sp>
        <p:nvSpPr>
          <p:cNvPr id="236" name="Google Shape;236;p32"/>
          <p:cNvSpPr/>
          <p:nvPr/>
        </p:nvSpPr>
        <p:spPr>
          <a:xfrm>
            <a:off x="348875" y="907475"/>
            <a:ext cx="4345200" cy="25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7" name="Google Shape;23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8221" y="159175"/>
            <a:ext cx="784075" cy="874825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32"/>
          <p:cNvSpPr txBox="1"/>
          <p:nvPr/>
        </p:nvSpPr>
        <p:spPr>
          <a:xfrm>
            <a:off x="-100" y="4810478"/>
            <a:ext cx="9144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6AA84F"/>
                </a:solidFill>
                <a:latin typeface="Proxima Nova"/>
                <a:ea typeface="Proxima Nova"/>
                <a:cs typeface="Proxima Nova"/>
                <a:sym typeface="Proxima Nova"/>
              </a:rPr>
              <a:t>Curso de Ciência da Computação - UFAL Arapiraca - Prof. Dr. Rodolfo Carneiro</a:t>
            </a:r>
            <a:endParaRPr sz="1000">
              <a:solidFill>
                <a:srgbClr val="6AA84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39" name="Google Shape;239;p32"/>
          <p:cNvSpPr/>
          <p:nvPr/>
        </p:nvSpPr>
        <p:spPr>
          <a:xfrm>
            <a:off x="586625" y="2957825"/>
            <a:ext cx="7812300" cy="17352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nota = </a:t>
            </a:r>
            <a:r>
              <a:rPr lang="pt-BR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float(input('Digite nota do aluno: '))</a:t>
            </a:r>
            <a:endParaRPr sz="1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if nota &gt;= 7:</a:t>
            </a:r>
            <a:endParaRPr sz="1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	print('Aluno aprovado')</a:t>
            </a:r>
            <a:endParaRPr sz="1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else:</a:t>
            </a:r>
            <a:endParaRPr sz="1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	print('Aluno reprovado')</a:t>
            </a:r>
            <a:endParaRPr sz="1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3"/>
          <p:cNvSpPr txBox="1"/>
          <p:nvPr>
            <p:ph type="title"/>
          </p:nvPr>
        </p:nvSpPr>
        <p:spPr>
          <a:xfrm>
            <a:off x="311700" y="226700"/>
            <a:ext cx="8520600" cy="66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3220">
                <a:solidFill>
                  <a:schemeClr val="lt1"/>
                </a:solidFill>
              </a:rPr>
              <a:t>Estruturas de Decisão</a:t>
            </a:r>
            <a:endParaRPr sz="342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3220">
              <a:solidFill>
                <a:schemeClr val="lt1"/>
              </a:solidFill>
            </a:endParaRPr>
          </a:p>
        </p:txBody>
      </p:sp>
      <p:sp>
        <p:nvSpPr>
          <p:cNvPr id="245" name="Google Shape;245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lt1"/>
                </a:solidFill>
              </a:rPr>
              <a:t>Exercitando</a:t>
            </a:r>
            <a:endParaRPr sz="2200">
              <a:solidFill>
                <a:schemeClr val="lt1"/>
              </a:solidFill>
            </a:endParaRPr>
          </a:p>
          <a:p>
            <a:pPr indent="-36830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200"/>
              <a:buChar char="●"/>
            </a:pPr>
            <a:r>
              <a:rPr lang="pt-BR" sz="2200">
                <a:solidFill>
                  <a:schemeClr val="lt1"/>
                </a:solidFill>
              </a:rPr>
              <a:t>Construa um algoritmo que recebe um inteiro e decida se esse valor é par ou ímpar</a:t>
            </a:r>
            <a:endParaRPr sz="2200">
              <a:solidFill>
                <a:schemeClr val="lt1"/>
              </a:solidFill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○"/>
            </a:pPr>
            <a:r>
              <a:rPr lang="pt-BR" sz="2200">
                <a:solidFill>
                  <a:schemeClr val="lt1"/>
                </a:solidFill>
              </a:rPr>
              <a:t>Dica: o operador ‘%’ calcula o resto da divisão</a:t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</p:txBody>
      </p:sp>
      <p:sp>
        <p:nvSpPr>
          <p:cNvPr id="246" name="Google Shape;246;p33"/>
          <p:cNvSpPr/>
          <p:nvPr/>
        </p:nvSpPr>
        <p:spPr>
          <a:xfrm>
            <a:off x="348875" y="907475"/>
            <a:ext cx="4345200" cy="25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7" name="Google Shape;24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8221" y="159175"/>
            <a:ext cx="784075" cy="874825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33"/>
          <p:cNvSpPr txBox="1"/>
          <p:nvPr/>
        </p:nvSpPr>
        <p:spPr>
          <a:xfrm>
            <a:off x="-100" y="4810478"/>
            <a:ext cx="9144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6AA84F"/>
                </a:solidFill>
                <a:latin typeface="Proxima Nova"/>
                <a:ea typeface="Proxima Nova"/>
                <a:cs typeface="Proxima Nova"/>
                <a:sym typeface="Proxima Nova"/>
              </a:rPr>
              <a:t>Curso de Ciência da Computação - UFAL Arapiraca - Prof. Dr. Rodolfo Carneiro</a:t>
            </a:r>
            <a:endParaRPr sz="1000">
              <a:solidFill>
                <a:srgbClr val="6AA84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4"/>
          <p:cNvSpPr txBox="1"/>
          <p:nvPr>
            <p:ph type="title"/>
          </p:nvPr>
        </p:nvSpPr>
        <p:spPr>
          <a:xfrm>
            <a:off x="311700" y="226700"/>
            <a:ext cx="8520600" cy="66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3220">
                <a:solidFill>
                  <a:schemeClr val="lt1"/>
                </a:solidFill>
              </a:rPr>
              <a:t>Estruturas de Decisão</a:t>
            </a:r>
            <a:endParaRPr sz="342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3220">
              <a:solidFill>
                <a:schemeClr val="lt1"/>
              </a:solidFill>
            </a:endParaRPr>
          </a:p>
        </p:txBody>
      </p:sp>
      <p:sp>
        <p:nvSpPr>
          <p:cNvPr id="254" name="Google Shape;254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lt1"/>
                </a:solidFill>
              </a:rPr>
              <a:t>Exercitando</a:t>
            </a:r>
            <a:endParaRPr sz="2200">
              <a:solidFill>
                <a:schemeClr val="lt1"/>
              </a:solidFill>
            </a:endParaRPr>
          </a:p>
          <a:p>
            <a:pPr indent="-36830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200"/>
              <a:buChar char="●"/>
            </a:pPr>
            <a:r>
              <a:rPr lang="pt-BR" sz="2200">
                <a:solidFill>
                  <a:schemeClr val="lt1"/>
                </a:solidFill>
              </a:rPr>
              <a:t>Construa um algoritmo que recebe um inteiro e decida se esse valor é par ou ímpar</a:t>
            </a:r>
            <a:endParaRPr sz="2200">
              <a:solidFill>
                <a:schemeClr val="lt1"/>
              </a:solidFill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○"/>
            </a:pPr>
            <a:r>
              <a:rPr lang="pt-BR" sz="2200">
                <a:solidFill>
                  <a:schemeClr val="lt1"/>
                </a:solidFill>
              </a:rPr>
              <a:t>Dica: o operador ‘%’ calcula o resto da divisão</a:t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</p:txBody>
      </p:sp>
      <p:sp>
        <p:nvSpPr>
          <p:cNvPr id="255" name="Google Shape;255;p34"/>
          <p:cNvSpPr/>
          <p:nvPr/>
        </p:nvSpPr>
        <p:spPr>
          <a:xfrm>
            <a:off x="348875" y="907475"/>
            <a:ext cx="4345200" cy="25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6" name="Google Shape;25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8221" y="159175"/>
            <a:ext cx="784075" cy="874825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34"/>
          <p:cNvSpPr txBox="1"/>
          <p:nvPr/>
        </p:nvSpPr>
        <p:spPr>
          <a:xfrm>
            <a:off x="-100" y="4810478"/>
            <a:ext cx="9144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6AA84F"/>
                </a:solidFill>
                <a:latin typeface="Proxima Nova"/>
                <a:ea typeface="Proxima Nova"/>
                <a:cs typeface="Proxima Nova"/>
                <a:sym typeface="Proxima Nova"/>
              </a:rPr>
              <a:t>Curso de Ciência da Computação - UFAL Arapiraca - Prof. Dr. Rodolfo Carneiro</a:t>
            </a:r>
            <a:endParaRPr sz="1000">
              <a:solidFill>
                <a:srgbClr val="6AA84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58" name="Google Shape;258;p34"/>
          <p:cNvSpPr/>
          <p:nvPr/>
        </p:nvSpPr>
        <p:spPr>
          <a:xfrm>
            <a:off x="586625" y="2957825"/>
            <a:ext cx="7812300" cy="17352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num = int(input('digite o numero: '))</a:t>
            </a:r>
            <a:endParaRPr sz="1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if num % 2 == 0:</a:t>
            </a:r>
            <a:endParaRPr sz="1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	print ('é par')</a:t>
            </a:r>
            <a:endParaRPr sz="1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else:</a:t>
            </a:r>
            <a:endParaRPr sz="1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	print ('é impar')</a:t>
            </a:r>
            <a:endParaRPr sz="1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5"/>
          <p:cNvSpPr txBox="1"/>
          <p:nvPr>
            <p:ph type="title"/>
          </p:nvPr>
        </p:nvSpPr>
        <p:spPr>
          <a:xfrm>
            <a:off x="311700" y="226700"/>
            <a:ext cx="8520600" cy="66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3220">
                <a:solidFill>
                  <a:schemeClr val="lt1"/>
                </a:solidFill>
              </a:rPr>
              <a:t>Estruturas de Decisão</a:t>
            </a:r>
            <a:endParaRPr sz="342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3220">
              <a:solidFill>
                <a:schemeClr val="lt1"/>
              </a:solidFill>
            </a:endParaRPr>
          </a:p>
        </p:txBody>
      </p:sp>
      <p:sp>
        <p:nvSpPr>
          <p:cNvPr id="264" name="Google Shape;264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●"/>
            </a:pPr>
            <a:r>
              <a:rPr lang="pt-BR" sz="2200">
                <a:solidFill>
                  <a:schemeClr val="lt1"/>
                </a:solidFill>
              </a:rPr>
              <a:t>Às</a:t>
            </a:r>
            <a:r>
              <a:rPr lang="pt-BR" sz="2200">
                <a:solidFill>
                  <a:schemeClr val="lt1"/>
                </a:solidFill>
              </a:rPr>
              <a:t> vezes existem mais de duas possibilidades em uma decisão</a:t>
            </a:r>
            <a:endParaRPr sz="2200">
              <a:solidFill>
                <a:schemeClr val="lt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●"/>
            </a:pPr>
            <a:r>
              <a:rPr lang="pt-BR" sz="2200">
                <a:solidFill>
                  <a:schemeClr val="lt1"/>
                </a:solidFill>
              </a:rPr>
              <a:t>Podemos construir uma condicional encadeada</a:t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</p:txBody>
      </p:sp>
      <p:sp>
        <p:nvSpPr>
          <p:cNvPr id="265" name="Google Shape;265;p35"/>
          <p:cNvSpPr/>
          <p:nvPr/>
        </p:nvSpPr>
        <p:spPr>
          <a:xfrm>
            <a:off x="348875" y="907475"/>
            <a:ext cx="4345200" cy="25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6" name="Google Shape;26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8221" y="159175"/>
            <a:ext cx="784075" cy="874825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35"/>
          <p:cNvSpPr txBox="1"/>
          <p:nvPr/>
        </p:nvSpPr>
        <p:spPr>
          <a:xfrm>
            <a:off x="-100" y="4810478"/>
            <a:ext cx="9144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6AA84F"/>
                </a:solidFill>
                <a:latin typeface="Proxima Nova"/>
                <a:ea typeface="Proxima Nova"/>
                <a:cs typeface="Proxima Nova"/>
                <a:sym typeface="Proxima Nova"/>
              </a:rPr>
              <a:t>Curso de Ciência da Computação - UFAL Arapiraca - Prof. Dr. Rodolfo Carneiro</a:t>
            </a:r>
            <a:endParaRPr sz="1000">
              <a:solidFill>
                <a:srgbClr val="6AA84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68" name="Google Shape;268;p35"/>
          <p:cNvSpPr/>
          <p:nvPr/>
        </p:nvSpPr>
        <p:spPr>
          <a:xfrm>
            <a:off x="586625" y="2272025"/>
            <a:ext cx="7812300" cy="24210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if condicao:</a:t>
            </a:r>
            <a:endParaRPr sz="1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	comandos</a:t>
            </a:r>
            <a:endParaRPr sz="1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elif condicao:</a:t>
            </a:r>
            <a:endParaRPr sz="1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	comandos</a:t>
            </a:r>
            <a:endParaRPr sz="1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elif condicao:</a:t>
            </a:r>
            <a:endParaRPr sz="1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	comandos</a:t>
            </a:r>
            <a:endParaRPr sz="1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else:</a:t>
            </a:r>
            <a:endParaRPr sz="1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	comandos</a:t>
            </a:r>
            <a:endParaRPr sz="1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6"/>
          <p:cNvSpPr txBox="1"/>
          <p:nvPr>
            <p:ph type="title"/>
          </p:nvPr>
        </p:nvSpPr>
        <p:spPr>
          <a:xfrm>
            <a:off x="311700" y="226700"/>
            <a:ext cx="8520600" cy="66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3220">
                <a:solidFill>
                  <a:schemeClr val="lt1"/>
                </a:solidFill>
              </a:rPr>
              <a:t>Estruturas de Decisão</a:t>
            </a:r>
            <a:endParaRPr sz="342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3220">
              <a:solidFill>
                <a:schemeClr val="lt1"/>
              </a:solidFill>
            </a:endParaRPr>
          </a:p>
        </p:txBody>
      </p:sp>
      <p:sp>
        <p:nvSpPr>
          <p:cNvPr id="274" name="Google Shape;274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lt1"/>
                </a:solidFill>
              </a:rPr>
              <a:t>Exercitando</a:t>
            </a:r>
            <a:endParaRPr sz="2200">
              <a:solidFill>
                <a:schemeClr val="lt1"/>
              </a:solidFill>
            </a:endParaRPr>
          </a:p>
          <a:p>
            <a:pPr indent="-36830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200"/>
              <a:buChar char="●"/>
            </a:pPr>
            <a:r>
              <a:rPr lang="pt-BR" sz="2200">
                <a:solidFill>
                  <a:schemeClr val="lt1"/>
                </a:solidFill>
              </a:rPr>
              <a:t>Faça um programa que a nota de um aluno e imprime o conceito que ele recebeu, de acordo com a tabela a seguir.</a:t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</p:txBody>
      </p:sp>
      <p:sp>
        <p:nvSpPr>
          <p:cNvPr id="275" name="Google Shape;275;p36"/>
          <p:cNvSpPr/>
          <p:nvPr/>
        </p:nvSpPr>
        <p:spPr>
          <a:xfrm>
            <a:off x="348875" y="907475"/>
            <a:ext cx="4345200" cy="25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6" name="Google Shape;276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8221" y="159175"/>
            <a:ext cx="784075" cy="874825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36"/>
          <p:cNvSpPr txBox="1"/>
          <p:nvPr/>
        </p:nvSpPr>
        <p:spPr>
          <a:xfrm>
            <a:off x="-100" y="4810478"/>
            <a:ext cx="9144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6AA84F"/>
                </a:solidFill>
                <a:latin typeface="Proxima Nova"/>
                <a:ea typeface="Proxima Nova"/>
                <a:cs typeface="Proxima Nova"/>
                <a:sym typeface="Proxima Nova"/>
              </a:rPr>
              <a:t>Curso de Ciência da Computação - UFAL Arapiraca - Prof. Dr. Rodolfo Carneiro</a:t>
            </a:r>
            <a:endParaRPr sz="1000">
              <a:solidFill>
                <a:srgbClr val="6AA84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78" name="Google Shape;278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81600" y="2631975"/>
            <a:ext cx="3780800" cy="237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7"/>
          <p:cNvSpPr txBox="1"/>
          <p:nvPr>
            <p:ph type="title"/>
          </p:nvPr>
        </p:nvSpPr>
        <p:spPr>
          <a:xfrm>
            <a:off x="311800" y="221025"/>
            <a:ext cx="8520600" cy="66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3220">
                <a:solidFill>
                  <a:schemeClr val="lt1"/>
                </a:solidFill>
              </a:rPr>
              <a:t>Estruturas de Decisão</a:t>
            </a:r>
            <a:endParaRPr sz="342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3220">
              <a:solidFill>
                <a:schemeClr val="lt1"/>
              </a:solidFill>
            </a:endParaRPr>
          </a:p>
        </p:txBody>
      </p:sp>
      <p:sp>
        <p:nvSpPr>
          <p:cNvPr id="284" name="Google Shape;284;p37"/>
          <p:cNvSpPr txBox="1"/>
          <p:nvPr>
            <p:ph idx="1" type="body"/>
          </p:nvPr>
        </p:nvSpPr>
        <p:spPr>
          <a:xfrm>
            <a:off x="311800" y="11468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</p:txBody>
      </p:sp>
      <p:sp>
        <p:nvSpPr>
          <p:cNvPr id="285" name="Google Shape;285;p37"/>
          <p:cNvSpPr/>
          <p:nvPr/>
        </p:nvSpPr>
        <p:spPr>
          <a:xfrm>
            <a:off x="348975" y="901800"/>
            <a:ext cx="4345200" cy="25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86" name="Google Shape;286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8321" y="153500"/>
            <a:ext cx="784075" cy="874825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37"/>
          <p:cNvSpPr txBox="1"/>
          <p:nvPr/>
        </p:nvSpPr>
        <p:spPr>
          <a:xfrm>
            <a:off x="0" y="4804803"/>
            <a:ext cx="9144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6AA84F"/>
                </a:solidFill>
                <a:latin typeface="Proxima Nova"/>
                <a:ea typeface="Proxima Nova"/>
                <a:cs typeface="Proxima Nova"/>
                <a:sym typeface="Proxima Nova"/>
              </a:rPr>
              <a:t>Curso de Ciência da Computação - UFAL Arapiraca - Prof. Dr. Rodolfo Carneiro</a:t>
            </a:r>
            <a:endParaRPr sz="1000">
              <a:solidFill>
                <a:srgbClr val="6AA84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88" name="Google Shape;288;p37"/>
          <p:cNvSpPr/>
          <p:nvPr/>
        </p:nvSpPr>
        <p:spPr>
          <a:xfrm>
            <a:off x="665950" y="1146800"/>
            <a:ext cx="7812300" cy="38772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nota = float(input('digite a nota: '))</a:t>
            </a:r>
            <a:endParaRPr sz="1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if(nota&gt;=9):</a:t>
            </a:r>
            <a:endParaRPr sz="1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	conceito = 'A'</a:t>
            </a:r>
            <a:endParaRPr sz="1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elif(nota&gt;=8 and nota&lt;9):</a:t>
            </a:r>
            <a:endParaRPr sz="1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	conceito = 'B'</a:t>
            </a:r>
            <a:endParaRPr sz="1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elif(nota&gt;=7 and nota&lt;8):</a:t>
            </a:r>
            <a:endParaRPr sz="1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	conceito = 'C'</a:t>
            </a:r>
            <a:endParaRPr sz="1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elif(nota&gt;=6 and nota&lt;7):</a:t>
            </a:r>
            <a:endParaRPr sz="1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	conceito = 'D'</a:t>
            </a:r>
            <a:endParaRPr sz="1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else:</a:t>
            </a:r>
            <a:endParaRPr sz="1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	conceito = 'E'</a:t>
            </a:r>
            <a:endParaRPr sz="1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print('Conceito: ',conceito)</a:t>
            </a:r>
            <a:endParaRPr sz="1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8"/>
          <p:cNvSpPr txBox="1"/>
          <p:nvPr>
            <p:ph type="title"/>
          </p:nvPr>
        </p:nvSpPr>
        <p:spPr>
          <a:xfrm>
            <a:off x="311800" y="221025"/>
            <a:ext cx="8520600" cy="66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3220">
                <a:solidFill>
                  <a:schemeClr val="lt1"/>
                </a:solidFill>
              </a:rPr>
              <a:t>Estruturas de Decisão</a:t>
            </a:r>
            <a:endParaRPr sz="342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3220">
              <a:solidFill>
                <a:schemeClr val="lt1"/>
              </a:solidFill>
            </a:endParaRPr>
          </a:p>
        </p:txBody>
      </p:sp>
      <p:sp>
        <p:nvSpPr>
          <p:cNvPr id="294" name="Google Shape;294;p38"/>
          <p:cNvSpPr txBox="1"/>
          <p:nvPr>
            <p:ph idx="1" type="body"/>
          </p:nvPr>
        </p:nvSpPr>
        <p:spPr>
          <a:xfrm>
            <a:off x="311800" y="11468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lt1"/>
                </a:solidFill>
              </a:rPr>
              <a:t>Cuidados</a:t>
            </a:r>
            <a:endParaRPr sz="2200">
              <a:solidFill>
                <a:schemeClr val="lt1"/>
              </a:solidFill>
            </a:endParaRPr>
          </a:p>
          <a:p>
            <a:pPr indent="-36830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200"/>
              <a:buChar char="●"/>
            </a:pPr>
            <a:r>
              <a:rPr lang="pt-BR" sz="2200">
                <a:solidFill>
                  <a:schemeClr val="lt1"/>
                </a:solidFill>
              </a:rPr>
              <a:t>Verificar se as condições cobrem todas as possibilidades</a:t>
            </a:r>
            <a:endParaRPr sz="2200">
              <a:solidFill>
                <a:schemeClr val="lt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●"/>
            </a:pPr>
            <a:r>
              <a:rPr lang="pt-BR" sz="2200">
                <a:solidFill>
                  <a:schemeClr val="lt1"/>
                </a:solidFill>
              </a:rPr>
              <a:t>Erro comum é não cobrir todas as possibilidades para a condição</a:t>
            </a:r>
            <a:endParaRPr sz="2200">
              <a:solidFill>
                <a:schemeClr val="lt1"/>
              </a:solidFill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○"/>
            </a:pPr>
            <a:r>
              <a:rPr lang="pt-BR" sz="2200">
                <a:solidFill>
                  <a:schemeClr val="lt1"/>
                </a:solidFill>
              </a:rPr>
              <a:t>O programa não irá tratar a possibilidade não prevista</a:t>
            </a:r>
            <a:endParaRPr sz="2200">
              <a:solidFill>
                <a:schemeClr val="lt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●"/>
            </a:pPr>
            <a:r>
              <a:rPr lang="pt-BR" sz="2200">
                <a:solidFill>
                  <a:schemeClr val="lt1"/>
                </a:solidFill>
              </a:rPr>
              <a:t>Ex:</a:t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</p:txBody>
      </p:sp>
      <p:sp>
        <p:nvSpPr>
          <p:cNvPr id="295" name="Google Shape;295;p38"/>
          <p:cNvSpPr/>
          <p:nvPr/>
        </p:nvSpPr>
        <p:spPr>
          <a:xfrm>
            <a:off x="348975" y="901800"/>
            <a:ext cx="4345200" cy="25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96" name="Google Shape;296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8321" y="153500"/>
            <a:ext cx="784075" cy="874825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p38"/>
          <p:cNvSpPr txBox="1"/>
          <p:nvPr/>
        </p:nvSpPr>
        <p:spPr>
          <a:xfrm>
            <a:off x="0" y="4804803"/>
            <a:ext cx="9144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6AA84F"/>
                </a:solidFill>
                <a:latin typeface="Proxima Nova"/>
                <a:ea typeface="Proxima Nova"/>
                <a:cs typeface="Proxima Nova"/>
                <a:sym typeface="Proxima Nova"/>
              </a:rPr>
              <a:t>Curso de Ciência da Computação - UFAL Arapiraca - Prof. Dr. Rodolfo Carneiro</a:t>
            </a:r>
            <a:endParaRPr sz="1000">
              <a:solidFill>
                <a:srgbClr val="6AA84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98" name="Google Shape;298;p38"/>
          <p:cNvSpPr/>
          <p:nvPr/>
        </p:nvSpPr>
        <p:spPr>
          <a:xfrm>
            <a:off x="665950" y="3752600"/>
            <a:ext cx="7812300" cy="12198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if idade &gt; 7:</a:t>
            </a:r>
            <a:endParaRPr sz="1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valor = 5.0</a:t>
            </a:r>
            <a:endParaRPr sz="1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elif idade &lt; 7:</a:t>
            </a:r>
            <a:endParaRPr sz="1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valor = 2.5</a:t>
            </a:r>
            <a:endParaRPr sz="1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9"/>
          <p:cNvSpPr txBox="1"/>
          <p:nvPr>
            <p:ph type="title"/>
          </p:nvPr>
        </p:nvSpPr>
        <p:spPr>
          <a:xfrm>
            <a:off x="311800" y="221025"/>
            <a:ext cx="8520600" cy="66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3220">
                <a:solidFill>
                  <a:schemeClr val="lt1"/>
                </a:solidFill>
              </a:rPr>
              <a:t>Estruturas de Decisão</a:t>
            </a:r>
            <a:endParaRPr sz="342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3220">
              <a:solidFill>
                <a:schemeClr val="lt1"/>
              </a:solidFill>
            </a:endParaRPr>
          </a:p>
        </p:txBody>
      </p:sp>
      <p:sp>
        <p:nvSpPr>
          <p:cNvPr id="304" name="Google Shape;304;p39"/>
          <p:cNvSpPr txBox="1"/>
          <p:nvPr>
            <p:ph idx="1" type="body"/>
          </p:nvPr>
        </p:nvSpPr>
        <p:spPr>
          <a:xfrm>
            <a:off x="311800" y="11468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lt1"/>
                </a:solidFill>
              </a:rPr>
              <a:t>Cuidados</a:t>
            </a:r>
            <a:endParaRPr sz="2200">
              <a:solidFill>
                <a:schemeClr val="lt1"/>
              </a:solidFill>
            </a:endParaRPr>
          </a:p>
          <a:p>
            <a:pPr indent="-36830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200"/>
              <a:buChar char="●"/>
            </a:pPr>
            <a:r>
              <a:rPr lang="pt-BR" sz="2200">
                <a:solidFill>
                  <a:schemeClr val="lt1"/>
                </a:solidFill>
              </a:rPr>
              <a:t>Verificar se a lógica da expressão está correta</a:t>
            </a:r>
            <a:endParaRPr sz="2200">
              <a:solidFill>
                <a:schemeClr val="lt1"/>
              </a:solidFill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○"/>
            </a:pPr>
            <a:r>
              <a:rPr lang="pt-BR" sz="2200">
                <a:solidFill>
                  <a:schemeClr val="lt1"/>
                </a:solidFill>
              </a:rPr>
              <a:t>Lógica do negócio</a:t>
            </a:r>
            <a:endParaRPr sz="2200">
              <a:solidFill>
                <a:schemeClr val="lt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●"/>
            </a:pPr>
            <a:r>
              <a:rPr lang="pt-BR" sz="2200">
                <a:solidFill>
                  <a:schemeClr val="lt1"/>
                </a:solidFill>
              </a:rPr>
              <a:t>Observe o uso dos operadores and e or e a semântica da condição</a:t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</p:txBody>
      </p:sp>
      <p:sp>
        <p:nvSpPr>
          <p:cNvPr id="305" name="Google Shape;305;p39"/>
          <p:cNvSpPr/>
          <p:nvPr/>
        </p:nvSpPr>
        <p:spPr>
          <a:xfrm>
            <a:off x="348975" y="901800"/>
            <a:ext cx="4345200" cy="25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06" name="Google Shape;306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8321" y="153500"/>
            <a:ext cx="784075" cy="874825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p39"/>
          <p:cNvSpPr txBox="1"/>
          <p:nvPr/>
        </p:nvSpPr>
        <p:spPr>
          <a:xfrm>
            <a:off x="0" y="4804803"/>
            <a:ext cx="9144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6AA84F"/>
                </a:solidFill>
                <a:latin typeface="Proxima Nova"/>
                <a:ea typeface="Proxima Nova"/>
                <a:cs typeface="Proxima Nova"/>
                <a:sym typeface="Proxima Nova"/>
              </a:rPr>
              <a:t>Curso de Ciência da Computação - UFAL Arapiraca - Prof. Dr. Rodolfo Carneiro</a:t>
            </a:r>
            <a:endParaRPr sz="1000">
              <a:solidFill>
                <a:srgbClr val="6AA84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0"/>
          <p:cNvSpPr txBox="1"/>
          <p:nvPr>
            <p:ph type="title"/>
          </p:nvPr>
        </p:nvSpPr>
        <p:spPr>
          <a:xfrm>
            <a:off x="311800" y="221025"/>
            <a:ext cx="8520600" cy="66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3220">
                <a:solidFill>
                  <a:schemeClr val="lt1"/>
                </a:solidFill>
              </a:rPr>
              <a:t>Estruturas de Decisão</a:t>
            </a:r>
            <a:endParaRPr sz="342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3220">
              <a:solidFill>
                <a:schemeClr val="lt1"/>
              </a:solidFill>
            </a:endParaRPr>
          </a:p>
        </p:txBody>
      </p:sp>
      <p:sp>
        <p:nvSpPr>
          <p:cNvPr id="313" name="Google Shape;313;p40"/>
          <p:cNvSpPr txBox="1"/>
          <p:nvPr>
            <p:ph idx="1" type="body"/>
          </p:nvPr>
        </p:nvSpPr>
        <p:spPr>
          <a:xfrm>
            <a:off x="311800" y="11468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lt1"/>
                </a:solidFill>
              </a:rPr>
              <a:t>Exercícios</a:t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lt1"/>
                </a:solidFill>
              </a:rPr>
              <a:t>1. Faça um programa que leia dois números A e B e imprima o maior deles</a:t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</p:txBody>
      </p:sp>
      <p:sp>
        <p:nvSpPr>
          <p:cNvPr id="314" name="Google Shape;314;p40"/>
          <p:cNvSpPr/>
          <p:nvPr/>
        </p:nvSpPr>
        <p:spPr>
          <a:xfrm>
            <a:off x="348975" y="901800"/>
            <a:ext cx="4345200" cy="25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15" name="Google Shape;315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8321" y="153500"/>
            <a:ext cx="784075" cy="874825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40"/>
          <p:cNvSpPr txBox="1"/>
          <p:nvPr/>
        </p:nvSpPr>
        <p:spPr>
          <a:xfrm>
            <a:off x="0" y="4804803"/>
            <a:ext cx="9144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6AA84F"/>
                </a:solidFill>
                <a:latin typeface="Proxima Nova"/>
                <a:ea typeface="Proxima Nova"/>
                <a:cs typeface="Proxima Nova"/>
                <a:sym typeface="Proxima Nova"/>
              </a:rPr>
              <a:t>Curso de Ciência da Computação - UFAL Arapiraca - Prof. Dr. Rodolfo Carneiro</a:t>
            </a:r>
            <a:endParaRPr sz="1000">
              <a:solidFill>
                <a:srgbClr val="6AA84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1"/>
          <p:cNvSpPr txBox="1"/>
          <p:nvPr>
            <p:ph type="title"/>
          </p:nvPr>
        </p:nvSpPr>
        <p:spPr>
          <a:xfrm>
            <a:off x="311800" y="221025"/>
            <a:ext cx="8520600" cy="66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3220">
                <a:solidFill>
                  <a:schemeClr val="lt1"/>
                </a:solidFill>
              </a:rPr>
              <a:t>Estruturas de Decisão</a:t>
            </a:r>
            <a:endParaRPr sz="342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3220">
              <a:solidFill>
                <a:schemeClr val="lt1"/>
              </a:solidFill>
            </a:endParaRPr>
          </a:p>
        </p:txBody>
      </p:sp>
      <p:sp>
        <p:nvSpPr>
          <p:cNvPr id="322" name="Google Shape;322;p41"/>
          <p:cNvSpPr txBox="1"/>
          <p:nvPr>
            <p:ph idx="1" type="body"/>
          </p:nvPr>
        </p:nvSpPr>
        <p:spPr>
          <a:xfrm>
            <a:off x="311800" y="11468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lt1"/>
                </a:solidFill>
              </a:rPr>
              <a:t>Exercícios</a:t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lt1"/>
                </a:solidFill>
              </a:rPr>
              <a:t>2. Faça um programa que leia a idade de uma pessoa e imprima sua categoria:</a:t>
            </a:r>
            <a:endParaRPr sz="2200">
              <a:solidFill>
                <a:schemeClr val="lt1"/>
              </a:solidFill>
            </a:endParaRPr>
          </a:p>
          <a:p>
            <a:pPr indent="-36830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200"/>
              <a:buChar char="●"/>
            </a:pPr>
            <a:r>
              <a:rPr lang="pt-BR" sz="2200">
                <a:solidFill>
                  <a:schemeClr val="lt1"/>
                </a:solidFill>
              </a:rPr>
              <a:t>Criança, se menor de 14 anos</a:t>
            </a:r>
            <a:endParaRPr sz="2200">
              <a:solidFill>
                <a:schemeClr val="lt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●"/>
            </a:pPr>
            <a:r>
              <a:rPr lang="pt-BR" sz="2200">
                <a:solidFill>
                  <a:schemeClr val="lt1"/>
                </a:solidFill>
              </a:rPr>
              <a:t>Adolescente, se entre 14 e 17 anos</a:t>
            </a:r>
            <a:endParaRPr sz="2200">
              <a:solidFill>
                <a:schemeClr val="lt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●"/>
            </a:pPr>
            <a:r>
              <a:rPr lang="pt-BR" sz="2200">
                <a:solidFill>
                  <a:schemeClr val="lt1"/>
                </a:solidFill>
              </a:rPr>
              <a:t>Adulto, se entre 18 e 59 anos</a:t>
            </a:r>
            <a:endParaRPr sz="2200">
              <a:solidFill>
                <a:schemeClr val="lt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●"/>
            </a:pPr>
            <a:r>
              <a:rPr lang="pt-BR" sz="2200">
                <a:solidFill>
                  <a:schemeClr val="lt1"/>
                </a:solidFill>
              </a:rPr>
              <a:t>Idoso, se maior que 60 anos</a:t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</p:txBody>
      </p:sp>
      <p:sp>
        <p:nvSpPr>
          <p:cNvPr id="323" name="Google Shape;323;p41"/>
          <p:cNvSpPr/>
          <p:nvPr/>
        </p:nvSpPr>
        <p:spPr>
          <a:xfrm>
            <a:off x="348975" y="901800"/>
            <a:ext cx="4345200" cy="25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24" name="Google Shape;324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8321" y="153500"/>
            <a:ext cx="784075" cy="874825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p41"/>
          <p:cNvSpPr txBox="1"/>
          <p:nvPr/>
        </p:nvSpPr>
        <p:spPr>
          <a:xfrm>
            <a:off x="0" y="4804803"/>
            <a:ext cx="9144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6AA84F"/>
                </a:solidFill>
                <a:latin typeface="Proxima Nova"/>
                <a:ea typeface="Proxima Nova"/>
                <a:cs typeface="Proxima Nova"/>
                <a:sym typeface="Proxima Nova"/>
              </a:rPr>
              <a:t>Curso de Ciência da Computação - UFAL Arapiraca - Prof. Dr. Rodolfo Carneiro</a:t>
            </a:r>
            <a:endParaRPr sz="1000">
              <a:solidFill>
                <a:srgbClr val="6AA84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311700" y="226700"/>
            <a:ext cx="8520600" cy="66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3220">
                <a:solidFill>
                  <a:schemeClr val="lt1"/>
                </a:solidFill>
              </a:rPr>
              <a:t>Condições</a:t>
            </a:r>
            <a:endParaRPr sz="3420">
              <a:solidFill>
                <a:schemeClr val="lt1"/>
              </a:solidFill>
            </a:endParaRPr>
          </a:p>
        </p:txBody>
      </p:sp>
      <p:sp>
        <p:nvSpPr>
          <p:cNvPr id="78" name="Google Shape;7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●"/>
            </a:pPr>
            <a:r>
              <a:rPr lang="pt-BR" sz="2200">
                <a:solidFill>
                  <a:schemeClr val="lt1"/>
                </a:solidFill>
              </a:rPr>
              <a:t>Uma condição é uma expressão “booleana”</a:t>
            </a:r>
            <a:endParaRPr sz="2200">
              <a:solidFill>
                <a:schemeClr val="lt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●"/>
            </a:pPr>
            <a:r>
              <a:rPr lang="pt-BR" sz="2200">
                <a:solidFill>
                  <a:schemeClr val="lt1"/>
                </a:solidFill>
              </a:rPr>
              <a:t>O resultado é um valor lógico verdadeiro ou falso</a:t>
            </a:r>
            <a:endParaRPr sz="2200">
              <a:solidFill>
                <a:schemeClr val="lt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●"/>
            </a:pPr>
            <a:r>
              <a:rPr lang="pt-BR" sz="2200">
                <a:solidFill>
                  <a:schemeClr val="lt1"/>
                </a:solidFill>
              </a:rPr>
              <a:t>Necessidade de estudar lógica</a:t>
            </a:r>
            <a:endParaRPr sz="2200">
              <a:solidFill>
                <a:schemeClr val="lt1"/>
              </a:solidFill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○"/>
            </a:pPr>
            <a:r>
              <a:rPr lang="pt-BR" sz="2200">
                <a:solidFill>
                  <a:schemeClr val="lt1"/>
                </a:solidFill>
              </a:rPr>
              <a:t>Lógica proposicional</a:t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</p:txBody>
      </p:sp>
      <p:sp>
        <p:nvSpPr>
          <p:cNvPr id="79" name="Google Shape;79;p15"/>
          <p:cNvSpPr/>
          <p:nvPr/>
        </p:nvSpPr>
        <p:spPr>
          <a:xfrm>
            <a:off x="348875" y="907475"/>
            <a:ext cx="4345200" cy="25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8221" y="159175"/>
            <a:ext cx="784075" cy="874825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5"/>
          <p:cNvSpPr txBox="1"/>
          <p:nvPr/>
        </p:nvSpPr>
        <p:spPr>
          <a:xfrm>
            <a:off x="-100" y="4810478"/>
            <a:ext cx="9144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6AA84F"/>
                </a:solidFill>
                <a:latin typeface="Proxima Nova"/>
                <a:ea typeface="Proxima Nova"/>
                <a:cs typeface="Proxima Nova"/>
                <a:sym typeface="Proxima Nova"/>
              </a:rPr>
              <a:t>Curso de Ciência da Computação - UFAL Arapiraca - Prof. Dr. Rodolfo Carneiro</a:t>
            </a:r>
            <a:endParaRPr sz="1000">
              <a:solidFill>
                <a:srgbClr val="6AA84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42"/>
          <p:cNvSpPr txBox="1"/>
          <p:nvPr>
            <p:ph type="title"/>
          </p:nvPr>
        </p:nvSpPr>
        <p:spPr>
          <a:xfrm>
            <a:off x="311800" y="221025"/>
            <a:ext cx="8520600" cy="66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3220">
                <a:solidFill>
                  <a:schemeClr val="lt1"/>
                </a:solidFill>
              </a:rPr>
              <a:t>Estruturas de Decisão</a:t>
            </a:r>
            <a:endParaRPr sz="342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3220">
              <a:solidFill>
                <a:schemeClr val="lt1"/>
              </a:solidFill>
            </a:endParaRPr>
          </a:p>
        </p:txBody>
      </p:sp>
      <p:sp>
        <p:nvSpPr>
          <p:cNvPr id="331" name="Google Shape;331;p42"/>
          <p:cNvSpPr txBox="1"/>
          <p:nvPr>
            <p:ph idx="1" type="body"/>
          </p:nvPr>
        </p:nvSpPr>
        <p:spPr>
          <a:xfrm>
            <a:off x="311800" y="11468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lt1"/>
                </a:solidFill>
              </a:rPr>
              <a:t>Exercícios</a:t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lt1"/>
                </a:solidFill>
              </a:rPr>
              <a:t>3. Faça um programa que receba três números e ordene eles em ordem crescente.</a:t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</p:txBody>
      </p:sp>
      <p:sp>
        <p:nvSpPr>
          <p:cNvPr id="332" name="Google Shape;332;p42"/>
          <p:cNvSpPr/>
          <p:nvPr/>
        </p:nvSpPr>
        <p:spPr>
          <a:xfrm>
            <a:off x="348975" y="901800"/>
            <a:ext cx="4345200" cy="25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33" name="Google Shape;333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8321" y="153500"/>
            <a:ext cx="784075" cy="874825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p42"/>
          <p:cNvSpPr txBox="1"/>
          <p:nvPr/>
        </p:nvSpPr>
        <p:spPr>
          <a:xfrm>
            <a:off x="0" y="4804803"/>
            <a:ext cx="9144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6AA84F"/>
                </a:solidFill>
                <a:latin typeface="Proxima Nova"/>
                <a:ea typeface="Proxima Nova"/>
                <a:cs typeface="Proxima Nova"/>
                <a:sym typeface="Proxima Nova"/>
              </a:rPr>
              <a:t>Curso de Ciência da Computação - UFAL Arapiraca - Prof. Dr. Rodolfo Carneiro</a:t>
            </a:r>
            <a:endParaRPr sz="1000">
              <a:solidFill>
                <a:srgbClr val="6AA84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43"/>
          <p:cNvSpPr txBox="1"/>
          <p:nvPr>
            <p:ph type="title"/>
          </p:nvPr>
        </p:nvSpPr>
        <p:spPr>
          <a:xfrm>
            <a:off x="311800" y="221025"/>
            <a:ext cx="8520600" cy="66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3220">
                <a:solidFill>
                  <a:schemeClr val="lt1"/>
                </a:solidFill>
              </a:rPr>
              <a:t>Estruturas de Decisão</a:t>
            </a:r>
            <a:endParaRPr sz="342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3220">
              <a:solidFill>
                <a:schemeClr val="lt1"/>
              </a:solidFill>
            </a:endParaRPr>
          </a:p>
        </p:txBody>
      </p:sp>
      <p:sp>
        <p:nvSpPr>
          <p:cNvPr id="340" name="Google Shape;340;p43"/>
          <p:cNvSpPr txBox="1"/>
          <p:nvPr>
            <p:ph idx="1" type="body"/>
          </p:nvPr>
        </p:nvSpPr>
        <p:spPr>
          <a:xfrm>
            <a:off x="311800" y="11468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lt1"/>
                </a:solidFill>
              </a:rPr>
              <a:t>Exercícios</a:t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lt1"/>
                </a:solidFill>
              </a:rPr>
              <a:t>4. Uma empresa de vendas tem vários corretores. A empresa paga ao corretor uma comissão calculada de acordo com o valor de suas vendas. Se o valor da venda de um corretor for maior que R$ 50.000.00 a comissão será de 12% do valor vendido. Se o valor da venda do corretor estiver entre R$ 30.000.00 e R$ 50.000.00 a comissão será de 9.5%. Em qualquer outro caso, a comissão será de 7%. Escreva um programa que recebe o nome e o valor vendido por um corretor e indique qual será sua comissão.</a:t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</p:txBody>
      </p:sp>
      <p:sp>
        <p:nvSpPr>
          <p:cNvPr id="341" name="Google Shape;341;p43"/>
          <p:cNvSpPr/>
          <p:nvPr/>
        </p:nvSpPr>
        <p:spPr>
          <a:xfrm>
            <a:off x="348975" y="901800"/>
            <a:ext cx="4345200" cy="25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42" name="Google Shape;342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8321" y="153500"/>
            <a:ext cx="784075" cy="874825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Google Shape;343;p43"/>
          <p:cNvSpPr txBox="1"/>
          <p:nvPr/>
        </p:nvSpPr>
        <p:spPr>
          <a:xfrm>
            <a:off x="0" y="4804803"/>
            <a:ext cx="9144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6AA84F"/>
                </a:solidFill>
                <a:latin typeface="Proxima Nova"/>
                <a:ea typeface="Proxima Nova"/>
                <a:cs typeface="Proxima Nova"/>
                <a:sym typeface="Proxima Nova"/>
              </a:rPr>
              <a:t>Curso de Ciência da Computação - UFAL Arapiraca - Prof. Dr. Rodolfo Carneiro</a:t>
            </a:r>
            <a:endParaRPr sz="1000">
              <a:solidFill>
                <a:srgbClr val="6AA84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44"/>
          <p:cNvSpPr txBox="1"/>
          <p:nvPr>
            <p:ph type="title"/>
          </p:nvPr>
        </p:nvSpPr>
        <p:spPr>
          <a:xfrm>
            <a:off x="311800" y="221025"/>
            <a:ext cx="8520600" cy="66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3220">
                <a:solidFill>
                  <a:schemeClr val="lt1"/>
                </a:solidFill>
              </a:rPr>
              <a:t>Estruturas de Decisão</a:t>
            </a:r>
            <a:endParaRPr sz="342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3220">
              <a:solidFill>
                <a:schemeClr val="lt1"/>
              </a:solidFill>
            </a:endParaRPr>
          </a:p>
        </p:txBody>
      </p:sp>
      <p:sp>
        <p:nvSpPr>
          <p:cNvPr id="349" name="Google Shape;349;p44"/>
          <p:cNvSpPr txBox="1"/>
          <p:nvPr>
            <p:ph idx="1" type="body"/>
          </p:nvPr>
        </p:nvSpPr>
        <p:spPr>
          <a:xfrm>
            <a:off x="311800" y="11468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lt1"/>
                </a:solidFill>
              </a:rPr>
              <a:t>Exercícios</a:t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lt1"/>
                </a:solidFill>
              </a:rPr>
              <a:t>5. Escreva um algoritmo que recebe três valores para os lados de um triângulo (a,b e c) e decide se a forma geométrica é um triângulo ou não e em caso positivo, classifique em isósceles, escaleno ou equilátero.</a:t>
            </a:r>
            <a:endParaRPr sz="2200">
              <a:solidFill>
                <a:schemeClr val="lt1"/>
              </a:solidFill>
            </a:endParaRPr>
          </a:p>
          <a:p>
            <a:pPr indent="-36830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200"/>
              <a:buChar char="●"/>
            </a:pPr>
            <a:r>
              <a:rPr lang="pt-BR" sz="2200">
                <a:solidFill>
                  <a:schemeClr val="lt1"/>
                </a:solidFill>
              </a:rPr>
              <a:t>O valor de cada lado deve ser menor que a soma dos outros dois</a:t>
            </a:r>
            <a:endParaRPr sz="2200">
              <a:solidFill>
                <a:schemeClr val="lt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●"/>
            </a:pPr>
            <a:r>
              <a:rPr lang="pt-BR" sz="2200">
                <a:solidFill>
                  <a:schemeClr val="lt1"/>
                </a:solidFill>
              </a:rPr>
              <a:t>Isósceles: dois lados iguais e um diferente</a:t>
            </a:r>
            <a:endParaRPr sz="2200">
              <a:solidFill>
                <a:schemeClr val="lt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●"/>
            </a:pPr>
            <a:r>
              <a:rPr lang="pt-BR" sz="2200">
                <a:solidFill>
                  <a:schemeClr val="lt1"/>
                </a:solidFill>
              </a:rPr>
              <a:t>Escaleno: todos os lados diferentes</a:t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lt1"/>
                </a:solidFill>
              </a:rPr>
              <a:t>Equilátero: todos os lados iguais</a:t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</p:txBody>
      </p:sp>
      <p:sp>
        <p:nvSpPr>
          <p:cNvPr id="350" name="Google Shape;350;p44"/>
          <p:cNvSpPr/>
          <p:nvPr/>
        </p:nvSpPr>
        <p:spPr>
          <a:xfrm>
            <a:off x="348975" y="901800"/>
            <a:ext cx="4345200" cy="25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51" name="Google Shape;351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8321" y="153500"/>
            <a:ext cx="784075" cy="874825"/>
          </a:xfrm>
          <a:prstGeom prst="rect">
            <a:avLst/>
          </a:prstGeom>
          <a:noFill/>
          <a:ln>
            <a:noFill/>
          </a:ln>
        </p:spPr>
      </p:pic>
      <p:sp>
        <p:nvSpPr>
          <p:cNvPr id="352" name="Google Shape;352;p44"/>
          <p:cNvSpPr txBox="1"/>
          <p:nvPr/>
        </p:nvSpPr>
        <p:spPr>
          <a:xfrm>
            <a:off x="0" y="4804803"/>
            <a:ext cx="9144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6AA84F"/>
                </a:solidFill>
                <a:latin typeface="Proxima Nova"/>
                <a:ea typeface="Proxima Nova"/>
                <a:cs typeface="Proxima Nova"/>
                <a:sym typeface="Proxima Nova"/>
              </a:rPr>
              <a:t>Curso de Ciência da Computação - UFAL Arapiraca - Prof. Dr. Rodolfo Carneiro</a:t>
            </a:r>
            <a:endParaRPr sz="1000">
              <a:solidFill>
                <a:srgbClr val="6AA84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45"/>
          <p:cNvSpPr txBox="1"/>
          <p:nvPr>
            <p:ph type="title"/>
          </p:nvPr>
        </p:nvSpPr>
        <p:spPr>
          <a:xfrm>
            <a:off x="311800" y="221025"/>
            <a:ext cx="8520600" cy="66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3220">
                <a:solidFill>
                  <a:schemeClr val="lt1"/>
                </a:solidFill>
              </a:rPr>
              <a:t>Estruturas de Decisão</a:t>
            </a:r>
            <a:endParaRPr sz="342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3220">
              <a:solidFill>
                <a:schemeClr val="lt1"/>
              </a:solidFill>
            </a:endParaRPr>
          </a:p>
        </p:txBody>
      </p:sp>
      <p:sp>
        <p:nvSpPr>
          <p:cNvPr id="358" name="Google Shape;358;p45"/>
          <p:cNvSpPr txBox="1"/>
          <p:nvPr>
            <p:ph idx="1" type="body"/>
          </p:nvPr>
        </p:nvSpPr>
        <p:spPr>
          <a:xfrm>
            <a:off x="311800" y="11468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lt1"/>
                </a:solidFill>
              </a:rPr>
              <a:t>Exercícios</a:t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lt1"/>
                </a:solidFill>
              </a:rPr>
              <a:t>6. Uma das tarefas de um caixa eletrônico é decidir qual a combinação de cédulas deve fornecer ao usuário quando este solicita um saque, de modo a minimizar o número de cédulas fornecidas. Sabendo que um caixa eletrônico possui notas de 100, 50, 10, 5 e 1, faça um programa que recebe um valor a ser sacado e decida qual a combinação de cédulas irá fornecer. </a:t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</p:txBody>
      </p:sp>
      <p:sp>
        <p:nvSpPr>
          <p:cNvPr id="359" name="Google Shape;359;p45"/>
          <p:cNvSpPr/>
          <p:nvPr/>
        </p:nvSpPr>
        <p:spPr>
          <a:xfrm>
            <a:off x="348975" y="901800"/>
            <a:ext cx="4345200" cy="25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60" name="Google Shape;360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8321" y="153500"/>
            <a:ext cx="784075" cy="874825"/>
          </a:xfrm>
          <a:prstGeom prst="rect">
            <a:avLst/>
          </a:prstGeom>
          <a:noFill/>
          <a:ln>
            <a:noFill/>
          </a:ln>
        </p:spPr>
      </p:pic>
      <p:sp>
        <p:nvSpPr>
          <p:cNvPr id="361" name="Google Shape;361;p45"/>
          <p:cNvSpPr txBox="1"/>
          <p:nvPr/>
        </p:nvSpPr>
        <p:spPr>
          <a:xfrm>
            <a:off x="0" y="4804803"/>
            <a:ext cx="9144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6AA84F"/>
                </a:solidFill>
                <a:latin typeface="Proxima Nova"/>
                <a:ea typeface="Proxima Nova"/>
                <a:cs typeface="Proxima Nova"/>
                <a:sym typeface="Proxima Nova"/>
              </a:rPr>
              <a:t>Curso de Ciência da Computação - UFAL Arapiraca - Prof. Dr. Rodolfo Carneiro</a:t>
            </a:r>
            <a:endParaRPr sz="1000">
              <a:solidFill>
                <a:srgbClr val="6AA84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46"/>
          <p:cNvSpPr txBox="1"/>
          <p:nvPr>
            <p:ph type="title"/>
          </p:nvPr>
        </p:nvSpPr>
        <p:spPr>
          <a:xfrm>
            <a:off x="311800" y="221025"/>
            <a:ext cx="8520600" cy="66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3220">
                <a:solidFill>
                  <a:schemeClr val="lt1"/>
                </a:solidFill>
              </a:rPr>
              <a:t>Estruturas de Decisão</a:t>
            </a:r>
            <a:endParaRPr sz="342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3220">
              <a:solidFill>
                <a:schemeClr val="lt1"/>
              </a:solidFill>
            </a:endParaRPr>
          </a:p>
        </p:txBody>
      </p:sp>
      <p:sp>
        <p:nvSpPr>
          <p:cNvPr id="367" name="Google Shape;367;p46"/>
          <p:cNvSpPr txBox="1"/>
          <p:nvPr>
            <p:ph idx="1" type="body"/>
          </p:nvPr>
        </p:nvSpPr>
        <p:spPr>
          <a:xfrm>
            <a:off x="311800" y="11468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lt1"/>
                </a:solidFill>
              </a:rPr>
              <a:t>Exercícios</a:t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lt1"/>
                </a:solidFill>
              </a:rPr>
              <a:t>7.   Uma revendedora de carros usados paga a seus funcionários vendedores um salário fixo por mês, mais uma comissão também fixa para cada carro vendido e mais 5% do valor das vendas por ele efetuadas. Escrever um algoritmo que leia o número de carros por ele vendidos, o valor total de suas vendas, o salário fixo e o valor que ele recebe por carro vendido. Calcule e escreva o salário final do vendedor.</a:t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</p:txBody>
      </p:sp>
      <p:sp>
        <p:nvSpPr>
          <p:cNvPr id="368" name="Google Shape;368;p46"/>
          <p:cNvSpPr/>
          <p:nvPr/>
        </p:nvSpPr>
        <p:spPr>
          <a:xfrm>
            <a:off x="348975" y="901800"/>
            <a:ext cx="4345200" cy="25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69" name="Google Shape;369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8321" y="153500"/>
            <a:ext cx="784075" cy="874825"/>
          </a:xfrm>
          <a:prstGeom prst="rect">
            <a:avLst/>
          </a:prstGeom>
          <a:noFill/>
          <a:ln>
            <a:noFill/>
          </a:ln>
        </p:spPr>
      </p:pic>
      <p:sp>
        <p:nvSpPr>
          <p:cNvPr id="370" name="Google Shape;370;p46"/>
          <p:cNvSpPr txBox="1"/>
          <p:nvPr/>
        </p:nvSpPr>
        <p:spPr>
          <a:xfrm>
            <a:off x="0" y="4804803"/>
            <a:ext cx="9144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6AA84F"/>
                </a:solidFill>
                <a:latin typeface="Proxima Nova"/>
                <a:ea typeface="Proxima Nova"/>
                <a:cs typeface="Proxima Nova"/>
                <a:sym typeface="Proxima Nova"/>
              </a:rPr>
              <a:t>Curso de Ciência da Computação - UFAL Arapiraca - Prof. Dr. Rodolfo Carneiro</a:t>
            </a:r>
            <a:endParaRPr sz="1000">
              <a:solidFill>
                <a:srgbClr val="6AA84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47"/>
          <p:cNvSpPr txBox="1"/>
          <p:nvPr>
            <p:ph type="title"/>
          </p:nvPr>
        </p:nvSpPr>
        <p:spPr>
          <a:xfrm>
            <a:off x="311800" y="221025"/>
            <a:ext cx="8520600" cy="66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3220">
                <a:solidFill>
                  <a:schemeClr val="lt1"/>
                </a:solidFill>
              </a:rPr>
              <a:t>Estruturas de Decisão</a:t>
            </a:r>
            <a:endParaRPr sz="342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3220">
              <a:solidFill>
                <a:schemeClr val="lt1"/>
              </a:solidFill>
            </a:endParaRPr>
          </a:p>
        </p:txBody>
      </p:sp>
      <p:sp>
        <p:nvSpPr>
          <p:cNvPr id="376" name="Google Shape;376;p47"/>
          <p:cNvSpPr txBox="1"/>
          <p:nvPr>
            <p:ph idx="1" type="body"/>
          </p:nvPr>
        </p:nvSpPr>
        <p:spPr>
          <a:xfrm>
            <a:off x="311800" y="11468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lt1"/>
                </a:solidFill>
              </a:rPr>
              <a:t>Exercícios</a:t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lt1"/>
                </a:solidFill>
              </a:rPr>
              <a:t>8. Escreva  um algoritmo que lê dois inteiros A e B e os escreve com a mensagem: “São múltiplos” ou “Não são múltiplos”.</a:t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</p:txBody>
      </p:sp>
      <p:sp>
        <p:nvSpPr>
          <p:cNvPr id="377" name="Google Shape;377;p47"/>
          <p:cNvSpPr/>
          <p:nvPr/>
        </p:nvSpPr>
        <p:spPr>
          <a:xfrm>
            <a:off x="348975" y="901800"/>
            <a:ext cx="4345200" cy="25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78" name="Google Shape;378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8321" y="153500"/>
            <a:ext cx="784075" cy="874825"/>
          </a:xfrm>
          <a:prstGeom prst="rect">
            <a:avLst/>
          </a:prstGeom>
          <a:noFill/>
          <a:ln>
            <a:noFill/>
          </a:ln>
        </p:spPr>
      </p:pic>
      <p:sp>
        <p:nvSpPr>
          <p:cNvPr id="379" name="Google Shape;379;p47"/>
          <p:cNvSpPr txBox="1"/>
          <p:nvPr/>
        </p:nvSpPr>
        <p:spPr>
          <a:xfrm>
            <a:off x="0" y="4804803"/>
            <a:ext cx="9144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6AA84F"/>
                </a:solidFill>
                <a:latin typeface="Proxima Nova"/>
                <a:ea typeface="Proxima Nova"/>
                <a:cs typeface="Proxima Nova"/>
                <a:sym typeface="Proxima Nova"/>
              </a:rPr>
              <a:t>Curso de Ciência da Computação - UFAL Arapiraca - Prof. Dr. Rodolfo Carneiro</a:t>
            </a:r>
            <a:endParaRPr sz="1000">
              <a:solidFill>
                <a:srgbClr val="6AA84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48"/>
          <p:cNvSpPr txBox="1"/>
          <p:nvPr>
            <p:ph type="ctrTitle"/>
          </p:nvPr>
        </p:nvSpPr>
        <p:spPr>
          <a:xfrm>
            <a:off x="510450" y="1462925"/>
            <a:ext cx="8123100" cy="123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1220"/>
              <a:t>Algoritmos e Programação de Computadores</a:t>
            </a:r>
            <a:endParaRPr sz="12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4320"/>
              <a:t>Aula 04 - Estruturas de Decisão</a:t>
            </a:r>
            <a:endParaRPr sz="4320"/>
          </a:p>
        </p:txBody>
      </p:sp>
      <p:sp>
        <p:nvSpPr>
          <p:cNvPr id="385" name="Google Shape;385;p48"/>
          <p:cNvSpPr txBox="1"/>
          <p:nvPr>
            <p:ph idx="1" type="subTitle"/>
          </p:nvPr>
        </p:nvSpPr>
        <p:spPr>
          <a:xfrm>
            <a:off x="510450" y="3182325"/>
            <a:ext cx="8123100" cy="114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Prof. Dr. Rodolfo Carneiro Cavalcante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rodolfo.cavalcante@arapiraca.ufal.br</a:t>
            </a:r>
            <a:endParaRPr/>
          </a:p>
        </p:txBody>
      </p:sp>
      <p:pic>
        <p:nvPicPr>
          <p:cNvPr id="386" name="Google Shape;386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48175" y="221775"/>
            <a:ext cx="463882" cy="806477"/>
          </a:xfrm>
          <a:prstGeom prst="rect">
            <a:avLst/>
          </a:prstGeom>
          <a:noFill/>
          <a:ln>
            <a:noFill/>
          </a:ln>
        </p:spPr>
      </p:pic>
      <p:sp>
        <p:nvSpPr>
          <p:cNvPr id="387" name="Google Shape;387;p48"/>
          <p:cNvSpPr/>
          <p:nvPr/>
        </p:nvSpPr>
        <p:spPr>
          <a:xfrm>
            <a:off x="6664450" y="221775"/>
            <a:ext cx="2271600" cy="806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88" name="Google Shape;388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62900" y="336200"/>
            <a:ext cx="2097001" cy="622549"/>
          </a:xfrm>
          <a:prstGeom prst="rect">
            <a:avLst/>
          </a:prstGeom>
          <a:noFill/>
          <a:ln>
            <a:noFill/>
          </a:ln>
        </p:spPr>
      </p:pic>
      <p:sp>
        <p:nvSpPr>
          <p:cNvPr id="389" name="Google Shape;389;p48"/>
          <p:cNvSpPr txBox="1"/>
          <p:nvPr/>
        </p:nvSpPr>
        <p:spPr>
          <a:xfrm>
            <a:off x="-100" y="4810478"/>
            <a:ext cx="9144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6AA84F"/>
                </a:solidFill>
                <a:latin typeface="Proxima Nova"/>
                <a:ea typeface="Proxima Nova"/>
                <a:cs typeface="Proxima Nova"/>
                <a:sym typeface="Proxima Nova"/>
              </a:rPr>
              <a:t>Curso de Ciência da Computação - UFAL Arapiraca - Prof. Dr. Rodolfo Carneiro</a:t>
            </a:r>
            <a:endParaRPr sz="1000">
              <a:solidFill>
                <a:srgbClr val="6AA84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311700" y="226700"/>
            <a:ext cx="8520600" cy="66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3220">
                <a:solidFill>
                  <a:schemeClr val="lt1"/>
                </a:solidFill>
              </a:rPr>
              <a:t>Lógica</a:t>
            </a:r>
            <a:endParaRPr sz="3420">
              <a:solidFill>
                <a:schemeClr val="lt1"/>
              </a:solidFill>
            </a:endParaRPr>
          </a:p>
        </p:txBody>
      </p:sp>
      <p:sp>
        <p:nvSpPr>
          <p:cNvPr id="87" name="Google Shape;8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lt1"/>
                </a:solidFill>
              </a:rPr>
              <a:t>Fatos lógicos</a:t>
            </a:r>
            <a:endParaRPr sz="2200">
              <a:solidFill>
                <a:schemeClr val="lt1"/>
              </a:solidFill>
            </a:endParaRPr>
          </a:p>
          <a:p>
            <a:pPr indent="-36830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200"/>
              <a:buChar char="●"/>
            </a:pPr>
            <a:r>
              <a:rPr lang="pt-BR" sz="2200">
                <a:solidFill>
                  <a:schemeClr val="lt1"/>
                </a:solidFill>
              </a:rPr>
              <a:t>Sejam X e Y dois fatos</a:t>
            </a:r>
            <a:endParaRPr sz="2200">
              <a:solidFill>
                <a:schemeClr val="lt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●"/>
            </a:pPr>
            <a:r>
              <a:rPr lang="pt-BR" sz="2200">
                <a:solidFill>
                  <a:schemeClr val="lt1"/>
                </a:solidFill>
              </a:rPr>
              <a:t>Exemplo</a:t>
            </a:r>
            <a:endParaRPr sz="2200">
              <a:solidFill>
                <a:schemeClr val="lt1"/>
              </a:solidFill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○"/>
            </a:pPr>
            <a:r>
              <a:rPr lang="pt-BR" sz="2200">
                <a:solidFill>
                  <a:schemeClr val="lt1"/>
                </a:solidFill>
              </a:rPr>
              <a:t>X: Carlinhos tem 9 anos de idade</a:t>
            </a:r>
            <a:endParaRPr sz="2200">
              <a:solidFill>
                <a:schemeClr val="lt1"/>
              </a:solidFill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○"/>
            </a:pPr>
            <a:r>
              <a:rPr lang="pt-BR" sz="2200">
                <a:solidFill>
                  <a:schemeClr val="lt1"/>
                </a:solidFill>
              </a:rPr>
              <a:t>Y: Carlinhos tem 1,30m de altura</a:t>
            </a:r>
            <a:endParaRPr sz="2200">
              <a:solidFill>
                <a:schemeClr val="lt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●"/>
            </a:pPr>
            <a:r>
              <a:rPr lang="pt-BR" sz="2200">
                <a:solidFill>
                  <a:schemeClr val="lt1"/>
                </a:solidFill>
              </a:rPr>
              <a:t>Um fato pode ser verdadeiro ou falso</a:t>
            </a:r>
            <a:endParaRPr sz="2200">
              <a:solidFill>
                <a:schemeClr val="lt1"/>
              </a:solidFill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○"/>
            </a:pPr>
            <a:r>
              <a:rPr lang="pt-BR" sz="2200">
                <a:solidFill>
                  <a:schemeClr val="lt1"/>
                </a:solidFill>
              </a:rPr>
              <a:t>Se, na verdade, Carlinhos tem 11 anos, então o fato X é falso</a:t>
            </a:r>
            <a:endParaRPr sz="2200">
              <a:solidFill>
                <a:schemeClr val="lt1"/>
              </a:solidFill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○"/>
            </a:pPr>
            <a:r>
              <a:rPr lang="pt-BR" sz="2200">
                <a:solidFill>
                  <a:schemeClr val="lt1"/>
                </a:solidFill>
              </a:rPr>
              <a:t>Se, na verdade, Carlinhos tem 1,30m de altura, então o fato Y é verdadeiro</a:t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</p:txBody>
      </p:sp>
      <p:sp>
        <p:nvSpPr>
          <p:cNvPr id="88" name="Google Shape;88;p16"/>
          <p:cNvSpPr/>
          <p:nvPr/>
        </p:nvSpPr>
        <p:spPr>
          <a:xfrm>
            <a:off x="348875" y="907475"/>
            <a:ext cx="4345200" cy="25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9" name="Google Shape;8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8221" y="159175"/>
            <a:ext cx="784075" cy="874825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6"/>
          <p:cNvSpPr txBox="1"/>
          <p:nvPr/>
        </p:nvSpPr>
        <p:spPr>
          <a:xfrm>
            <a:off x="-100" y="4810478"/>
            <a:ext cx="9144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6AA84F"/>
                </a:solidFill>
                <a:latin typeface="Proxima Nova"/>
                <a:ea typeface="Proxima Nova"/>
                <a:cs typeface="Proxima Nova"/>
                <a:sym typeface="Proxima Nova"/>
              </a:rPr>
              <a:t>Curso de Ciência da Computação - UFAL Arapiraca - Prof. Dr. Rodolfo Carneiro</a:t>
            </a:r>
            <a:endParaRPr sz="1000">
              <a:solidFill>
                <a:srgbClr val="6AA84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>
            <p:ph type="title"/>
          </p:nvPr>
        </p:nvSpPr>
        <p:spPr>
          <a:xfrm>
            <a:off x="311700" y="226700"/>
            <a:ext cx="8520600" cy="66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3220">
                <a:solidFill>
                  <a:schemeClr val="lt1"/>
                </a:solidFill>
              </a:rPr>
              <a:t>Lógica</a:t>
            </a:r>
            <a:endParaRPr sz="342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3220">
              <a:solidFill>
                <a:schemeClr val="lt1"/>
              </a:solidFill>
            </a:endParaRPr>
          </a:p>
        </p:txBody>
      </p:sp>
      <p:sp>
        <p:nvSpPr>
          <p:cNvPr id="96" name="Google Shape;96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lt1"/>
                </a:solidFill>
              </a:rPr>
              <a:t>Negação de um fato</a:t>
            </a:r>
            <a:endParaRPr sz="2200">
              <a:solidFill>
                <a:schemeClr val="lt1"/>
              </a:solidFill>
            </a:endParaRPr>
          </a:p>
          <a:p>
            <a:pPr indent="-36830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200"/>
              <a:buChar char="●"/>
            </a:pPr>
            <a:r>
              <a:rPr lang="pt-BR" sz="2200">
                <a:solidFill>
                  <a:schemeClr val="lt1"/>
                </a:solidFill>
              </a:rPr>
              <a:t>A negação de um fato muda o valor verdade dele</a:t>
            </a:r>
            <a:endParaRPr sz="2200">
              <a:solidFill>
                <a:schemeClr val="lt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●"/>
            </a:pPr>
            <a:r>
              <a:rPr lang="pt-BR" sz="2200">
                <a:solidFill>
                  <a:schemeClr val="lt1"/>
                </a:solidFill>
              </a:rPr>
              <a:t>Se X é falso e negamos X (representado como !X)</a:t>
            </a:r>
            <a:endParaRPr sz="2200">
              <a:solidFill>
                <a:schemeClr val="lt1"/>
              </a:solidFill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○"/>
            </a:pPr>
            <a:r>
              <a:rPr lang="pt-BR" sz="2200">
                <a:solidFill>
                  <a:schemeClr val="lt1"/>
                </a:solidFill>
              </a:rPr>
              <a:t>!X é verdadeira</a:t>
            </a:r>
            <a:endParaRPr sz="2200">
              <a:solidFill>
                <a:schemeClr val="lt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●"/>
            </a:pPr>
            <a:r>
              <a:rPr lang="pt-BR" sz="2200">
                <a:solidFill>
                  <a:schemeClr val="lt1"/>
                </a:solidFill>
              </a:rPr>
              <a:t>Exemplo:</a:t>
            </a:r>
            <a:endParaRPr sz="2200">
              <a:solidFill>
                <a:schemeClr val="lt1"/>
              </a:solidFill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○"/>
            </a:pPr>
            <a:r>
              <a:rPr lang="pt-BR" sz="2200">
                <a:solidFill>
                  <a:schemeClr val="lt1"/>
                </a:solidFill>
              </a:rPr>
              <a:t>X: Carlinhos tem 9 anos de idade (sabe-se ser falso)</a:t>
            </a:r>
            <a:endParaRPr sz="2200">
              <a:solidFill>
                <a:schemeClr val="lt1"/>
              </a:solidFill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○"/>
            </a:pPr>
            <a:r>
              <a:rPr lang="pt-BR" sz="2200">
                <a:solidFill>
                  <a:schemeClr val="lt1"/>
                </a:solidFill>
              </a:rPr>
              <a:t>!X: Carlinhos não tem 9 anos de idade (verdadeiro, tem 11 anos)</a:t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</p:txBody>
      </p:sp>
      <p:sp>
        <p:nvSpPr>
          <p:cNvPr id="97" name="Google Shape;97;p17"/>
          <p:cNvSpPr/>
          <p:nvPr/>
        </p:nvSpPr>
        <p:spPr>
          <a:xfrm>
            <a:off x="348875" y="907475"/>
            <a:ext cx="4345200" cy="25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8" name="Google Shape;9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8221" y="159175"/>
            <a:ext cx="784075" cy="874825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7"/>
          <p:cNvSpPr txBox="1"/>
          <p:nvPr/>
        </p:nvSpPr>
        <p:spPr>
          <a:xfrm>
            <a:off x="-100" y="4810478"/>
            <a:ext cx="9144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6AA84F"/>
                </a:solidFill>
                <a:latin typeface="Proxima Nova"/>
                <a:ea typeface="Proxima Nova"/>
                <a:cs typeface="Proxima Nova"/>
                <a:sym typeface="Proxima Nova"/>
              </a:rPr>
              <a:t>Curso de Ciência da Computação - UFAL Arapiraca - Prof. Dr. Rodolfo Carneiro</a:t>
            </a:r>
            <a:endParaRPr sz="1000">
              <a:solidFill>
                <a:srgbClr val="6AA84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/>
          <p:nvPr>
            <p:ph type="title"/>
          </p:nvPr>
        </p:nvSpPr>
        <p:spPr>
          <a:xfrm>
            <a:off x="311700" y="226700"/>
            <a:ext cx="8520600" cy="66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3220">
                <a:solidFill>
                  <a:schemeClr val="lt1"/>
                </a:solidFill>
              </a:rPr>
              <a:t>Lógica</a:t>
            </a:r>
            <a:endParaRPr sz="342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3220">
              <a:solidFill>
                <a:schemeClr val="lt1"/>
              </a:solidFill>
            </a:endParaRPr>
          </a:p>
        </p:txBody>
      </p:sp>
      <p:sp>
        <p:nvSpPr>
          <p:cNvPr id="105" name="Google Shape;10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lt1"/>
                </a:solidFill>
              </a:rPr>
              <a:t>Conjunção de fatos</a:t>
            </a:r>
            <a:endParaRPr sz="2200">
              <a:solidFill>
                <a:schemeClr val="lt1"/>
              </a:solidFill>
            </a:endParaRPr>
          </a:p>
          <a:p>
            <a:pPr indent="-36830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200"/>
              <a:buChar char="●"/>
            </a:pPr>
            <a:r>
              <a:rPr lang="pt-BR" sz="2200">
                <a:solidFill>
                  <a:schemeClr val="lt1"/>
                </a:solidFill>
              </a:rPr>
              <a:t>Podemos unir dois fatos para gerar um novo fato que é a conjunção dos dois</a:t>
            </a:r>
            <a:endParaRPr sz="2200">
              <a:solidFill>
                <a:schemeClr val="lt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●"/>
            </a:pPr>
            <a:r>
              <a:rPr lang="pt-BR" sz="2200">
                <a:solidFill>
                  <a:schemeClr val="lt1"/>
                </a:solidFill>
              </a:rPr>
              <a:t>Exemplo: Regra no brinquedo de um parque de diversões</a:t>
            </a:r>
            <a:endParaRPr sz="2200">
              <a:solidFill>
                <a:schemeClr val="lt1"/>
              </a:solidFill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○"/>
            </a:pPr>
            <a:r>
              <a:rPr lang="pt-BR" sz="2200">
                <a:solidFill>
                  <a:schemeClr val="lt1"/>
                </a:solidFill>
              </a:rPr>
              <a:t>Para brincar é preciso ter mais de 10 anos E mais de 1,20m de altura</a:t>
            </a:r>
            <a:endParaRPr sz="2200">
              <a:solidFill>
                <a:schemeClr val="lt1"/>
              </a:solidFill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○"/>
            </a:pPr>
            <a:r>
              <a:rPr lang="pt-BR" sz="2200">
                <a:solidFill>
                  <a:schemeClr val="lt1"/>
                </a:solidFill>
              </a:rPr>
              <a:t>Ana tem 9 anos e 1,25m de altura</a:t>
            </a:r>
            <a:endParaRPr sz="2200">
              <a:solidFill>
                <a:schemeClr val="lt1"/>
              </a:solidFill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○"/>
            </a:pPr>
            <a:r>
              <a:rPr lang="pt-BR" sz="2200">
                <a:solidFill>
                  <a:schemeClr val="lt1"/>
                </a:solidFill>
              </a:rPr>
              <a:t>Ana pode ou não brincar?</a:t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</p:txBody>
      </p:sp>
      <p:sp>
        <p:nvSpPr>
          <p:cNvPr id="106" name="Google Shape;106;p18"/>
          <p:cNvSpPr/>
          <p:nvPr/>
        </p:nvSpPr>
        <p:spPr>
          <a:xfrm>
            <a:off x="348875" y="907475"/>
            <a:ext cx="4345200" cy="25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7" name="Google Shape;10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8221" y="159175"/>
            <a:ext cx="784075" cy="874825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8"/>
          <p:cNvSpPr txBox="1"/>
          <p:nvPr/>
        </p:nvSpPr>
        <p:spPr>
          <a:xfrm>
            <a:off x="-100" y="4810478"/>
            <a:ext cx="9144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6AA84F"/>
                </a:solidFill>
                <a:latin typeface="Proxima Nova"/>
                <a:ea typeface="Proxima Nova"/>
                <a:cs typeface="Proxima Nova"/>
                <a:sym typeface="Proxima Nova"/>
              </a:rPr>
              <a:t>Curso de Ciência da Computação - UFAL Arapiraca - Prof. Dr. Rodolfo Carneiro</a:t>
            </a:r>
            <a:endParaRPr sz="1000">
              <a:solidFill>
                <a:srgbClr val="6AA84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 txBox="1"/>
          <p:nvPr>
            <p:ph type="title"/>
          </p:nvPr>
        </p:nvSpPr>
        <p:spPr>
          <a:xfrm>
            <a:off x="311700" y="226700"/>
            <a:ext cx="8520600" cy="66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3220">
                <a:solidFill>
                  <a:schemeClr val="lt1"/>
                </a:solidFill>
              </a:rPr>
              <a:t>Lógica</a:t>
            </a:r>
            <a:endParaRPr sz="342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3220">
              <a:solidFill>
                <a:schemeClr val="lt1"/>
              </a:solidFill>
            </a:endParaRPr>
          </a:p>
        </p:txBody>
      </p:sp>
      <p:sp>
        <p:nvSpPr>
          <p:cNvPr id="114" name="Google Shape;114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lt1"/>
                </a:solidFill>
              </a:rPr>
              <a:t>Conjunção de fatos</a:t>
            </a:r>
            <a:endParaRPr sz="2200">
              <a:solidFill>
                <a:schemeClr val="lt1"/>
              </a:solidFill>
            </a:endParaRPr>
          </a:p>
          <a:p>
            <a:pPr indent="-36830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200"/>
              <a:buChar char="●"/>
            </a:pPr>
            <a:r>
              <a:rPr lang="pt-BR" sz="2200">
                <a:solidFill>
                  <a:schemeClr val="lt1"/>
                </a:solidFill>
              </a:rPr>
              <a:t>Exemplo: Regra no brinquedo de um parque de diversões</a:t>
            </a:r>
            <a:endParaRPr sz="2200">
              <a:solidFill>
                <a:schemeClr val="lt1"/>
              </a:solidFill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○"/>
            </a:pPr>
            <a:r>
              <a:rPr lang="pt-BR" sz="2200">
                <a:solidFill>
                  <a:schemeClr val="lt1"/>
                </a:solidFill>
              </a:rPr>
              <a:t>Para brincar é preciso ter mais de 10 anos E mais de 1,20m de altura</a:t>
            </a:r>
            <a:endParaRPr sz="2200">
              <a:solidFill>
                <a:schemeClr val="lt1"/>
              </a:solidFill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○"/>
            </a:pPr>
            <a:r>
              <a:rPr lang="pt-BR" sz="2200">
                <a:solidFill>
                  <a:schemeClr val="lt1"/>
                </a:solidFill>
              </a:rPr>
              <a:t>Ana tem 9 anos e 1,25m de altura</a:t>
            </a:r>
            <a:endParaRPr sz="2200">
              <a:solidFill>
                <a:schemeClr val="lt1"/>
              </a:solidFill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○"/>
            </a:pPr>
            <a:r>
              <a:rPr lang="pt-BR" sz="2200">
                <a:solidFill>
                  <a:schemeClr val="lt1"/>
                </a:solidFill>
              </a:rPr>
              <a:t>Ana não pode brincar</a:t>
            </a:r>
            <a:endParaRPr sz="2200">
              <a:solidFill>
                <a:schemeClr val="lt1"/>
              </a:solidFill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○"/>
            </a:pPr>
            <a:r>
              <a:rPr lang="pt-BR" sz="2200">
                <a:solidFill>
                  <a:schemeClr val="lt1"/>
                </a:solidFill>
              </a:rPr>
              <a:t>X é falso e Y é verdadeiro</a:t>
            </a:r>
            <a:endParaRPr sz="2200">
              <a:solidFill>
                <a:schemeClr val="lt1"/>
              </a:solidFill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○"/>
            </a:pPr>
            <a:r>
              <a:rPr lang="pt-BR" sz="2200">
                <a:solidFill>
                  <a:schemeClr val="lt1"/>
                </a:solidFill>
              </a:rPr>
              <a:t>Logo, conjunção falsa</a:t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</p:txBody>
      </p:sp>
      <p:sp>
        <p:nvSpPr>
          <p:cNvPr id="115" name="Google Shape;115;p19"/>
          <p:cNvSpPr/>
          <p:nvPr/>
        </p:nvSpPr>
        <p:spPr>
          <a:xfrm>
            <a:off x="348875" y="907475"/>
            <a:ext cx="4345200" cy="25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6" name="Google Shape;11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8221" y="159175"/>
            <a:ext cx="784075" cy="874825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9"/>
          <p:cNvSpPr txBox="1"/>
          <p:nvPr/>
        </p:nvSpPr>
        <p:spPr>
          <a:xfrm>
            <a:off x="-100" y="4810478"/>
            <a:ext cx="9144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6AA84F"/>
                </a:solidFill>
                <a:latin typeface="Proxima Nova"/>
                <a:ea typeface="Proxima Nova"/>
                <a:cs typeface="Proxima Nova"/>
                <a:sym typeface="Proxima Nova"/>
              </a:rPr>
              <a:t>Curso de Ciência da Computação - UFAL Arapiraca - Prof. Dr. Rodolfo Carneiro</a:t>
            </a:r>
            <a:endParaRPr sz="1000">
              <a:solidFill>
                <a:srgbClr val="6AA84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0"/>
          <p:cNvSpPr txBox="1"/>
          <p:nvPr>
            <p:ph type="title"/>
          </p:nvPr>
        </p:nvSpPr>
        <p:spPr>
          <a:xfrm>
            <a:off x="311700" y="226700"/>
            <a:ext cx="8520600" cy="66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3220">
                <a:solidFill>
                  <a:schemeClr val="lt1"/>
                </a:solidFill>
              </a:rPr>
              <a:t>Lógica</a:t>
            </a:r>
            <a:endParaRPr sz="342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3220">
              <a:solidFill>
                <a:schemeClr val="lt1"/>
              </a:solidFill>
            </a:endParaRPr>
          </a:p>
        </p:txBody>
      </p:sp>
      <p:sp>
        <p:nvSpPr>
          <p:cNvPr id="123" name="Google Shape;123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lt1"/>
                </a:solidFill>
              </a:rPr>
              <a:t>Conjunção de fatos</a:t>
            </a:r>
            <a:endParaRPr sz="2200">
              <a:solidFill>
                <a:schemeClr val="lt1"/>
              </a:solidFill>
            </a:endParaRPr>
          </a:p>
          <a:p>
            <a:pPr indent="-36830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200"/>
              <a:buChar char="●"/>
            </a:pPr>
            <a:r>
              <a:rPr lang="pt-BR" sz="2200">
                <a:solidFill>
                  <a:schemeClr val="lt1"/>
                </a:solidFill>
              </a:rPr>
              <a:t>A conjunção de dois ou mais fatos é verdadeira se todos os fatos são verdadeiros</a:t>
            </a:r>
            <a:endParaRPr sz="2200">
              <a:solidFill>
                <a:schemeClr val="lt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●"/>
            </a:pPr>
            <a:r>
              <a:rPr lang="pt-BR" sz="2200">
                <a:solidFill>
                  <a:schemeClr val="lt1"/>
                </a:solidFill>
              </a:rPr>
              <a:t>A conjunção é falsa se pelo menos um dos fatos é falso</a:t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</p:txBody>
      </p:sp>
      <p:sp>
        <p:nvSpPr>
          <p:cNvPr id="124" name="Google Shape;124;p20"/>
          <p:cNvSpPr/>
          <p:nvPr/>
        </p:nvSpPr>
        <p:spPr>
          <a:xfrm>
            <a:off x="348875" y="907475"/>
            <a:ext cx="4345200" cy="25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5" name="Google Shape;12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8221" y="159175"/>
            <a:ext cx="784075" cy="874825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0"/>
          <p:cNvSpPr txBox="1"/>
          <p:nvPr/>
        </p:nvSpPr>
        <p:spPr>
          <a:xfrm>
            <a:off x="-100" y="4810478"/>
            <a:ext cx="9144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6AA84F"/>
                </a:solidFill>
                <a:latin typeface="Proxima Nova"/>
                <a:ea typeface="Proxima Nova"/>
                <a:cs typeface="Proxima Nova"/>
                <a:sym typeface="Proxima Nova"/>
              </a:rPr>
              <a:t>Curso de Ciência da Computação - UFAL Arapiraca - Prof. Dr. Rodolfo Carneiro</a:t>
            </a:r>
            <a:endParaRPr sz="1000">
              <a:solidFill>
                <a:srgbClr val="6AA84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27" name="Google Shape;12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56225" y="3096250"/>
            <a:ext cx="3348750" cy="197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/>
          <p:nvPr>
            <p:ph type="title"/>
          </p:nvPr>
        </p:nvSpPr>
        <p:spPr>
          <a:xfrm>
            <a:off x="311700" y="226700"/>
            <a:ext cx="8520600" cy="66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3220">
                <a:solidFill>
                  <a:schemeClr val="lt1"/>
                </a:solidFill>
              </a:rPr>
              <a:t>Lógica</a:t>
            </a:r>
            <a:endParaRPr sz="342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3220">
              <a:solidFill>
                <a:schemeClr val="lt1"/>
              </a:solidFill>
            </a:endParaRPr>
          </a:p>
        </p:txBody>
      </p:sp>
      <p:sp>
        <p:nvSpPr>
          <p:cNvPr id="133" name="Google Shape;13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lt1"/>
                </a:solidFill>
              </a:rPr>
              <a:t>Disjunção de fatos</a:t>
            </a:r>
            <a:endParaRPr sz="2200">
              <a:solidFill>
                <a:schemeClr val="lt1"/>
              </a:solidFill>
            </a:endParaRPr>
          </a:p>
          <a:p>
            <a:pPr indent="-36830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200"/>
              <a:buChar char="●"/>
            </a:pPr>
            <a:r>
              <a:rPr lang="pt-BR" sz="2200">
                <a:solidFill>
                  <a:schemeClr val="lt1"/>
                </a:solidFill>
              </a:rPr>
              <a:t>Podemos unir dois fatos para gerar um novo fato que é a disjunção dos dois</a:t>
            </a:r>
            <a:endParaRPr sz="2200">
              <a:solidFill>
                <a:schemeClr val="lt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●"/>
            </a:pPr>
            <a:r>
              <a:rPr lang="pt-BR" sz="2200">
                <a:solidFill>
                  <a:schemeClr val="lt1"/>
                </a:solidFill>
              </a:rPr>
              <a:t>Exemplo: Regra no brinquedo de um parque de diversões</a:t>
            </a:r>
            <a:endParaRPr sz="2200">
              <a:solidFill>
                <a:schemeClr val="lt1"/>
              </a:solidFill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○"/>
            </a:pPr>
            <a:r>
              <a:rPr lang="pt-BR" sz="2200">
                <a:solidFill>
                  <a:schemeClr val="lt1"/>
                </a:solidFill>
              </a:rPr>
              <a:t>Para brincar é preciso ter mais de 10 anos OU mais de 1,20m de altura</a:t>
            </a:r>
            <a:endParaRPr sz="2200">
              <a:solidFill>
                <a:schemeClr val="lt1"/>
              </a:solidFill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○"/>
            </a:pPr>
            <a:r>
              <a:rPr lang="pt-BR" sz="2200">
                <a:solidFill>
                  <a:schemeClr val="lt1"/>
                </a:solidFill>
              </a:rPr>
              <a:t>Ana tem 9 anos e 1,25m de altura</a:t>
            </a:r>
            <a:endParaRPr sz="2200">
              <a:solidFill>
                <a:schemeClr val="lt1"/>
              </a:solidFill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○"/>
            </a:pPr>
            <a:r>
              <a:rPr lang="pt-BR" sz="2200">
                <a:solidFill>
                  <a:schemeClr val="lt1"/>
                </a:solidFill>
              </a:rPr>
              <a:t>Ana pode ou não brincar?</a:t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</p:txBody>
      </p:sp>
      <p:sp>
        <p:nvSpPr>
          <p:cNvPr id="134" name="Google Shape;134;p21"/>
          <p:cNvSpPr/>
          <p:nvPr/>
        </p:nvSpPr>
        <p:spPr>
          <a:xfrm>
            <a:off x="348875" y="907475"/>
            <a:ext cx="4345200" cy="25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5" name="Google Shape;13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8221" y="159175"/>
            <a:ext cx="784075" cy="87482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1"/>
          <p:cNvSpPr txBox="1"/>
          <p:nvPr/>
        </p:nvSpPr>
        <p:spPr>
          <a:xfrm>
            <a:off x="-100" y="4810478"/>
            <a:ext cx="9144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6AA84F"/>
                </a:solidFill>
                <a:latin typeface="Proxima Nova"/>
                <a:ea typeface="Proxima Nova"/>
                <a:cs typeface="Proxima Nova"/>
                <a:sym typeface="Proxima Nova"/>
              </a:rPr>
              <a:t>Curso de Ciência da Computação - UFAL Arapiraca - Prof. Dr. Rodolfo Carneiro</a:t>
            </a:r>
            <a:endParaRPr sz="1000">
              <a:solidFill>
                <a:srgbClr val="6AA84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