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Proxima Nova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roximaNova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italic.fntdata"/><Relationship Id="rId25" Type="http://schemas.openxmlformats.org/officeDocument/2006/relationships/font" Target="fonts/ProximaNova-bold.fntdata"/><Relationship Id="rId27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7e7e2b4e8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7e7e2b4e8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7e7e2b4e85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7e7e2b4e85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7e7e2b4e85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7e7e2b4e85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7e7e2b4e85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7e7e2b4e85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7e7e2b4e85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7e7e2b4e85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7e7e2b4e85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7e7e2b4e85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7e7e2b4e85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7e7e2b4e85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7e7e2b4e85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7e7e2b4e85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e444027254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e444027254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5b6e37ae4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5b6e37ae4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7e7e2b4e8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7e7e2b4e8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7e7e2b4e8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7e7e2b4e8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7e7e2b4e8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7e7e2b4e8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7e7e2b4e8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7e7e2b4e8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7e7e2b4e85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7e7e2b4e85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5ba74924ffb6ad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5ba74924ffb6ad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7e7e2b4e8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7e7e2b4e8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462925"/>
            <a:ext cx="8123100" cy="123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220"/>
              <a:t>Algoritmos e Programação de Computadores</a:t>
            </a:r>
            <a:endParaRPr sz="12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4320"/>
              <a:t>Aula 08 - Arquivos</a:t>
            </a:r>
            <a:endParaRPr sz="432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25"/>
            <a:ext cx="8123100" cy="11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Dr. Rodolfo Carneiro Cavalcante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rodolfo.cavalcante@arapiraca.ufal.br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Universidade Federal de Alagoas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Campus de Arapiraca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8175" y="221775"/>
            <a:ext cx="463882" cy="806477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/>
          <p:nvPr/>
        </p:nvSpPr>
        <p:spPr>
          <a:xfrm>
            <a:off x="6664450" y="221775"/>
            <a:ext cx="2271600" cy="80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2900" y="336200"/>
            <a:ext cx="2097001" cy="62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200">
                <a:solidFill>
                  <a:schemeClr val="lt1"/>
                </a:solidFill>
              </a:rPr>
              <a:t>Arquivos</a:t>
            </a:r>
            <a:endParaRPr sz="4420">
              <a:solidFill>
                <a:schemeClr val="lt1"/>
              </a:solidFill>
            </a:endParaRPr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Abrindo arquivo para escrever dados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148" name="Google Shape;148;p22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2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1" name="Google Shape;151;p22"/>
          <p:cNvSpPr/>
          <p:nvPr/>
        </p:nvSpPr>
        <p:spPr>
          <a:xfrm>
            <a:off x="511650" y="1648700"/>
            <a:ext cx="8120700" cy="1478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nomes = [‘ana’,’bob’,’pedro’,’joao’]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for nome in nomes: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	arquivo.write(nome+’\n’)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arquivo.write(string)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200">
                <a:solidFill>
                  <a:schemeClr val="lt1"/>
                </a:solidFill>
              </a:rPr>
              <a:t>Arquivos e SO</a:t>
            </a:r>
            <a:endParaRPr sz="4420">
              <a:solidFill>
                <a:schemeClr val="lt1"/>
              </a:solidFill>
            </a:endParaRPr>
          </a:p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Operações de entrada e saída são na verdade realizadas pelo sistema operacional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O módulo os possui variáveis e funções que ajudam um programa Python a se adequar ao sistema operacional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Processamento de arquivos tipicamente demandam por interações com o SO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158" name="Google Shape;158;p23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3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200">
                <a:solidFill>
                  <a:schemeClr val="lt1"/>
                </a:solidFill>
              </a:rPr>
              <a:t>Arquivos e SO</a:t>
            </a:r>
            <a:endParaRPr sz="4420">
              <a:solidFill>
                <a:schemeClr val="lt1"/>
              </a:solidFill>
            </a:endParaRPr>
          </a:p>
        </p:txBody>
      </p:sp>
      <p:sp>
        <p:nvSpPr>
          <p:cNvPr id="166" name="Google Shape;16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Funções importantes da biblioteca os</a:t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167" name="Google Shape;167;p24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4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0" name="Google Shape;170;p24"/>
          <p:cNvSpPr/>
          <p:nvPr/>
        </p:nvSpPr>
        <p:spPr>
          <a:xfrm>
            <a:off x="511650" y="1648700"/>
            <a:ext cx="8120700" cy="2555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import os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# retorna o diretório corrente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os.getcwd( ) 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# muda o diretório corrente para dir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os.chdir(dir)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#verifica se um arquivo existente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os.path.exists(path)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#retorna a lista dos arquivos naquele diretório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os.listdir(path)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200">
                <a:solidFill>
                  <a:schemeClr val="lt1"/>
                </a:solidFill>
              </a:rPr>
              <a:t>Exercícios</a:t>
            </a:r>
            <a:endParaRPr sz="4420">
              <a:solidFill>
                <a:schemeClr val="lt1"/>
              </a:solidFill>
            </a:endParaRPr>
          </a:p>
        </p:txBody>
      </p:sp>
      <p:sp>
        <p:nvSpPr>
          <p:cNvPr id="176" name="Google Shape;17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1. Escreva um programa que lê um arquivo contendo a identidade e o nome de várias pessoas, no seguinte formato: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5384423 Manoel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4345566 Alberto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3235574 Mariana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o programa deve gerar um dicionário no qual as chaves são as identidades e os valores os nomes. Ao final o programa deve exibir o dicionário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177" name="Google Shape;177;p25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5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200">
                <a:solidFill>
                  <a:schemeClr val="lt1"/>
                </a:solidFill>
              </a:rPr>
              <a:t>Exercícios</a:t>
            </a:r>
            <a:endParaRPr sz="4420">
              <a:solidFill>
                <a:schemeClr val="lt1"/>
              </a:solidFill>
            </a:endParaRPr>
          </a:p>
        </p:txBody>
      </p:sp>
      <p:sp>
        <p:nvSpPr>
          <p:cNvPr id="185" name="Google Shape;185;p26"/>
          <p:cNvSpPr txBox="1"/>
          <p:nvPr>
            <p:ph idx="1" type="body"/>
          </p:nvPr>
        </p:nvSpPr>
        <p:spPr>
          <a:xfrm>
            <a:off x="311700" y="9468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lt1"/>
                </a:solidFill>
              </a:rPr>
              <a:t>2. Escreva um programa que lê um arquivo contendo endereços IPs, da seguinte forma: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lt1"/>
                </a:solidFill>
              </a:rPr>
              <a:t>200.135.80.9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lt1"/>
                </a:solidFill>
              </a:rPr>
              <a:t>192.168.1.1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lt1"/>
                </a:solidFill>
              </a:rPr>
              <a:t>8.35.67.74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lt1"/>
                </a:solidFill>
              </a:rPr>
              <a:t>257.32.4.5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lt1"/>
                </a:solidFill>
              </a:rPr>
              <a:t>O programa deve mostrar os IPs indicando os que são válidos e inválidos (um endereço ip válido não pode ter uma de suas partes maior que 255).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</a:endParaRPr>
          </a:p>
        </p:txBody>
      </p:sp>
      <p:sp>
        <p:nvSpPr>
          <p:cNvPr id="186" name="Google Shape;186;p26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6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200">
                <a:solidFill>
                  <a:schemeClr val="lt1"/>
                </a:solidFill>
              </a:rPr>
              <a:t>Exercícios</a:t>
            </a:r>
            <a:endParaRPr sz="4420">
              <a:solidFill>
                <a:schemeClr val="lt1"/>
              </a:solidFill>
            </a:endParaRPr>
          </a:p>
        </p:txBody>
      </p:sp>
      <p:sp>
        <p:nvSpPr>
          <p:cNvPr id="194" name="Google Shape;19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3. Faça um programa que leia um número qualquer de notas em um arquivo. Após a leitura dos dados, faça o seguinte: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Mostre a quantidade de notas que foram lidas.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Exiba todas as notas na ordem em que foram informadas.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Calcule e mostre a soma das notas.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Calcule e mostre a média das notas.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Calcule e mostre a quantidade de notas acima da média calculada.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195" name="Google Shape;195;p27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7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200">
                <a:solidFill>
                  <a:schemeClr val="lt1"/>
                </a:solidFill>
              </a:rPr>
              <a:t>Exercícios</a:t>
            </a:r>
            <a:endParaRPr sz="4420">
              <a:solidFill>
                <a:schemeClr val="lt1"/>
              </a:solidFill>
            </a:endParaRPr>
          </a:p>
        </p:txBody>
      </p:sp>
      <p:sp>
        <p:nvSpPr>
          <p:cNvPr id="203" name="Google Shape;20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4. Faça um programa que leia a temperatura média de cada mês do ano em um arquivo e armazene-as em uma lista. Em seguida, calcule a média anual das temperaturas e mostre a média calculada juntamente com todas as temperaturas acima da média anual, e em que mês elas ocorreram (mostrar o mês por extenso: 1 - Janeiro, 2 - Fevereiro, . . . ).</a:t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204" name="Google Shape;204;p28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8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9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200">
                <a:solidFill>
                  <a:schemeClr val="lt1"/>
                </a:solidFill>
              </a:rPr>
              <a:t>Exercícios</a:t>
            </a:r>
            <a:endParaRPr sz="4420">
              <a:solidFill>
                <a:schemeClr val="lt1"/>
              </a:solidFill>
            </a:endParaRPr>
          </a:p>
        </p:txBody>
      </p:sp>
      <p:sp>
        <p:nvSpPr>
          <p:cNvPr id="212" name="Google Shape;21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5. Implemente uma agenda telefônica onde o usuário pode inserir, remover, editar e buscar por telefones de contatos. Cada contato tem um nome e apenas um telefone. Utilize um arquivo para servir como banco de dados da aplicação.</a:t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213" name="Google Shape;213;p29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4" name="Google Shape;21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9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0"/>
          <p:cNvSpPr txBox="1"/>
          <p:nvPr>
            <p:ph type="ctrTitle"/>
          </p:nvPr>
        </p:nvSpPr>
        <p:spPr>
          <a:xfrm>
            <a:off x="510450" y="1462925"/>
            <a:ext cx="8123100" cy="123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220"/>
              <a:t>Algoritmos e Programação de Computadores</a:t>
            </a:r>
            <a:endParaRPr sz="12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4320"/>
              <a:t>Aula </a:t>
            </a:r>
            <a:r>
              <a:rPr lang="pt-BR" sz="4320"/>
              <a:t>08 - Arquivos</a:t>
            </a:r>
            <a:endParaRPr sz="4320"/>
          </a:p>
        </p:txBody>
      </p:sp>
      <p:sp>
        <p:nvSpPr>
          <p:cNvPr id="221" name="Google Shape;221;p30"/>
          <p:cNvSpPr txBox="1"/>
          <p:nvPr>
            <p:ph idx="1" type="subTitle"/>
          </p:nvPr>
        </p:nvSpPr>
        <p:spPr>
          <a:xfrm>
            <a:off x="510450" y="3182325"/>
            <a:ext cx="8123100" cy="11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Dr. Rodolfo Carneiro Cavalcante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rodolfo.cavalcante@arapiraca.ufal.br</a:t>
            </a:r>
            <a:endParaRPr/>
          </a:p>
        </p:txBody>
      </p:sp>
      <p:pic>
        <p:nvPicPr>
          <p:cNvPr id="222" name="Google Shape;22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8175" y="221775"/>
            <a:ext cx="463882" cy="806477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0"/>
          <p:cNvSpPr/>
          <p:nvPr/>
        </p:nvSpPr>
        <p:spPr>
          <a:xfrm>
            <a:off x="6664450" y="221775"/>
            <a:ext cx="2271600" cy="80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4" name="Google Shape;22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2900" y="336200"/>
            <a:ext cx="2097001" cy="622549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0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200">
                <a:solidFill>
                  <a:schemeClr val="lt1"/>
                </a:solidFill>
              </a:rPr>
              <a:t>Introdução</a:t>
            </a:r>
            <a:endParaRPr sz="4420">
              <a:solidFill>
                <a:schemeClr val="lt1"/>
              </a:solidFill>
            </a:endParaRPr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Entrada e saída são operações de comunicação de um programa com o mundo externo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Essa comunicação pode ser de várias formas</a:t>
            </a:r>
            <a:endParaRPr sz="2200">
              <a:solidFill>
                <a:schemeClr val="lt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</a:pPr>
            <a:r>
              <a:rPr lang="pt-BR" sz="2200">
                <a:solidFill>
                  <a:schemeClr val="lt1"/>
                </a:solidFill>
              </a:rPr>
              <a:t>Impressão na tela</a:t>
            </a:r>
            <a:endParaRPr sz="2200">
              <a:solidFill>
                <a:schemeClr val="lt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</a:pPr>
            <a:r>
              <a:rPr lang="pt-BR" sz="2200">
                <a:solidFill>
                  <a:schemeClr val="lt1"/>
                </a:solidFill>
              </a:rPr>
              <a:t>Envio de dados pela rede (via porta)</a:t>
            </a:r>
            <a:endParaRPr sz="2200">
              <a:solidFill>
                <a:schemeClr val="lt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</a:pPr>
            <a:r>
              <a:rPr lang="pt-BR" sz="2200">
                <a:solidFill>
                  <a:schemeClr val="lt1"/>
                </a:solidFill>
              </a:rPr>
              <a:t>Leitura e escrita de arquivos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Em Python, um arquivo pode ser lido/escrito por meio de um objeto da classe file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200">
                <a:solidFill>
                  <a:schemeClr val="lt1"/>
                </a:solidFill>
              </a:rPr>
              <a:t>Introdução</a:t>
            </a:r>
            <a:endParaRPr sz="4420">
              <a:solidFill>
                <a:schemeClr val="lt1"/>
              </a:solidFill>
            </a:endParaRPr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As funções que realizamos com arquivos são basicamente:</a:t>
            </a:r>
            <a:endParaRPr sz="2200">
              <a:solidFill>
                <a:schemeClr val="lt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</a:pPr>
            <a:r>
              <a:rPr lang="pt-BR" sz="2200">
                <a:solidFill>
                  <a:schemeClr val="lt1"/>
                </a:solidFill>
              </a:rPr>
              <a:t>Abrir</a:t>
            </a:r>
            <a:endParaRPr sz="2200">
              <a:solidFill>
                <a:schemeClr val="lt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</a:pPr>
            <a:r>
              <a:rPr lang="pt-BR" sz="2200">
                <a:solidFill>
                  <a:schemeClr val="lt1"/>
                </a:solidFill>
              </a:rPr>
              <a:t>Fechar</a:t>
            </a:r>
            <a:endParaRPr sz="2200">
              <a:solidFill>
                <a:schemeClr val="lt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</a:pPr>
            <a:r>
              <a:rPr lang="pt-BR" sz="2200">
                <a:solidFill>
                  <a:schemeClr val="lt1"/>
                </a:solidFill>
              </a:rPr>
              <a:t>Ler</a:t>
            </a:r>
            <a:endParaRPr sz="2200">
              <a:solidFill>
                <a:schemeClr val="lt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</a:pPr>
            <a:r>
              <a:rPr lang="pt-BR" sz="2200">
                <a:solidFill>
                  <a:schemeClr val="lt1"/>
                </a:solidFill>
              </a:rPr>
              <a:t>Escrever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Ao abrir o arquivo, devemos informar qual o propósito (leitura ou escrita)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200">
                <a:solidFill>
                  <a:schemeClr val="lt1"/>
                </a:solidFill>
              </a:rPr>
              <a:t>Arquivos</a:t>
            </a:r>
            <a:endParaRPr sz="4420">
              <a:solidFill>
                <a:schemeClr val="lt1"/>
              </a:solidFill>
            </a:endParaRPr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Abrindo arquivo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Nome: nome do arquivo que será aberto (com diretório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Modo: mode de abertura (opcional)</a:t>
            </a:r>
            <a:endParaRPr sz="2200">
              <a:solidFill>
                <a:schemeClr val="lt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</a:pPr>
            <a:r>
              <a:rPr lang="pt-BR" sz="2200">
                <a:solidFill>
                  <a:schemeClr val="lt1"/>
                </a:solidFill>
              </a:rPr>
              <a:t>r: leitura (default)</a:t>
            </a:r>
            <a:endParaRPr sz="2200">
              <a:solidFill>
                <a:schemeClr val="lt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</a:pPr>
            <a:r>
              <a:rPr lang="pt-BR" sz="2200">
                <a:solidFill>
                  <a:schemeClr val="lt1"/>
                </a:solidFill>
              </a:rPr>
              <a:t>w: escrita (sobrescreve o arquivo, se já existente)</a:t>
            </a:r>
            <a:endParaRPr sz="2200">
              <a:solidFill>
                <a:schemeClr val="lt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</a:pPr>
            <a:r>
              <a:rPr lang="pt-BR" sz="2200">
                <a:solidFill>
                  <a:schemeClr val="lt1"/>
                </a:solidFill>
              </a:rPr>
              <a:t>a: adiciona ao arquivo se já existente (append)</a:t>
            </a:r>
            <a:endParaRPr sz="2200">
              <a:solidFill>
                <a:schemeClr val="lt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</a:pPr>
            <a:r>
              <a:rPr lang="pt-BR" sz="2200">
                <a:solidFill>
                  <a:schemeClr val="lt1"/>
                </a:solidFill>
              </a:rPr>
              <a:t>r+: leitura e escrita</a:t>
            </a:r>
            <a:endParaRPr sz="2200">
              <a:solidFill>
                <a:schemeClr val="lt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</a:pPr>
            <a:r>
              <a:rPr lang="pt-BR" sz="2200">
                <a:solidFill>
                  <a:schemeClr val="lt1"/>
                </a:solidFill>
              </a:rPr>
              <a:t>b: binário (rb,wb,ab)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511650" y="1648700"/>
            <a:ext cx="8120700" cy="580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arquivo = open(‘nome_arquivo’,modo)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200">
                <a:solidFill>
                  <a:schemeClr val="lt1"/>
                </a:solidFill>
              </a:rPr>
              <a:t>Arquivos</a:t>
            </a:r>
            <a:endParaRPr sz="4420">
              <a:solidFill>
                <a:schemeClr val="lt1"/>
              </a:solidFill>
            </a:endParaRPr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Abrindo arquivo para escrita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Escreve a string no arquivo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Uso de buffers para escrita</a:t>
            </a:r>
            <a:endParaRPr sz="2200">
              <a:solidFill>
                <a:schemeClr val="lt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</a:pPr>
            <a:r>
              <a:rPr lang="pt-BR" sz="2200">
                <a:solidFill>
                  <a:schemeClr val="lt1"/>
                </a:solidFill>
              </a:rPr>
              <a:t>Por isso precisa do close( ) para garantir a escrita física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Use ‘\n’ para pular linha no arquivo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98" name="Google Shape;98;p17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1" name="Google Shape;101;p17"/>
          <p:cNvSpPr/>
          <p:nvPr/>
        </p:nvSpPr>
        <p:spPr>
          <a:xfrm>
            <a:off x="511650" y="1648700"/>
            <a:ext cx="8120700" cy="1147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arq = open (‘teste.txt’, ‘w’)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arq.write(‘Olá, mundo!’)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arq.close( )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200">
                <a:solidFill>
                  <a:schemeClr val="lt1"/>
                </a:solidFill>
              </a:rPr>
              <a:t>Arquivos</a:t>
            </a:r>
            <a:endParaRPr sz="4420">
              <a:solidFill>
                <a:schemeClr val="lt1"/>
              </a:solidFill>
            </a:endParaRPr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Abrindo arquivo para leitura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108" name="Google Shape;108;p18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1" name="Google Shape;111;p18"/>
          <p:cNvSpPr/>
          <p:nvPr/>
        </p:nvSpPr>
        <p:spPr>
          <a:xfrm>
            <a:off x="511650" y="1648700"/>
            <a:ext cx="8120700" cy="1383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arq = open(‘teste.txt’,‘r’)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texto = arq.read( )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print(texto)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arq.close( )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200">
                <a:solidFill>
                  <a:schemeClr val="lt1"/>
                </a:solidFill>
              </a:rPr>
              <a:t>Arquivos</a:t>
            </a:r>
            <a:endParaRPr sz="4420">
              <a:solidFill>
                <a:schemeClr val="lt1"/>
              </a:solidFill>
            </a:endParaRPr>
          </a:p>
        </p:txBody>
      </p:sp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Abrindo arquivo para ler várias linhas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Retorna uma lista com as linhas do texto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O caractere ‘\n’ é exibido junto com a string na linha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118" name="Google Shape;118;p19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9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1" name="Google Shape;121;p19"/>
          <p:cNvSpPr/>
          <p:nvPr/>
        </p:nvSpPr>
        <p:spPr>
          <a:xfrm>
            <a:off x="511650" y="1648700"/>
            <a:ext cx="8120700" cy="874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arquivo.readlines( )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200">
                <a:solidFill>
                  <a:schemeClr val="lt1"/>
                </a:solidFill>
              </a:rPr>
              <a:t>Arquivos</a:t>
            </a:r>
            <a:endParaRPr sz="4420">
              <a:solidFill>
                <a:schemeClr val="lt1"/>
              </a:solidFill>
            </a:endParaRPr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Abrindo arquivo para leitura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128" name="Google Shape;128;p20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0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1" name="Google Shape;131;p20"/>
          <p:cNvSpPr/>
          <p:nvPr/>
        </p:nvSpPr>
        <p:spPr>
          <a:xfrm>
            <a:off x="511650" y="1648700"/>
            <a:ext cx="8120700" cy="1383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arq = open(‘teste.txt’,‘r’)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for line in arq.readlines():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print(line)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arq.close( )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200">
                <a:solidFill>
                  <a:schemeClr val="lt1"/>
                </a:solidFill>
              </a:rPr>
              <a:t>Arquivos</a:t>
            </a:r>
            <a:endParaRPr sz="4420">
              <a:solidFill>
                <a:schemeClr val="lt1"/>
              </a:solidFill>
            </a:endParaRPr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Abrindo arquivo para adicionar dados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138" name="Google Shape;138;p21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1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1" name="Google Shape;141;p21"/>
          <p:cNvSpPr/>
          <p:nvPr/>
        </p:nvSpPr>
        <p:spPr>
          <a:xfrm>
            <a:off x="511650" y="1648700"/>
            <a:ext cx="8120700" cy="2444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arq = open(‘teste.txt’,’a’)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arq.write(‘Olá, novamente!)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arq.close( )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arq = open(‘teste.txt’)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texto = arq.read( )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print(texto)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arq.close( )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