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230200" y="2383200"/>
            <a:ext cx="6157440" cy="150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473"/>
              </a:lnSpc>
            </a:pPr>
            <a:r>
              <a:rPr b="1" lang="pl-PL" sz="2800">
                <a:solidFill>
                  <a:srgbClr val="000000"/>
                </a:solidFill>
                <a:latin typeface="Verdana"/>
              </a:rPr>
              <a:t>Projekt i wykonanie prototypu elektronicznego układu zmiany przełożeń w rowerze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2230200" y="4175640"/>
            <a:ext cx="6157440" cy="3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298"/>
              </a:lnSpc>
            </a:pPr>
            <a:r>
              <a:rPr b="1" lang="pl-PL">
                <a:latin typeface="Verdana"/>
              </a:rPr>
              <a:t>Seminarium dyplomowe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2230560" y="5433840"/>
            <a:ext cx="6157440" cy="83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pl-PL" sz="1600">
                <a:latin typeface="Verdana"/>
              </a:rPr>
              <a:t>Wydział Elektrotechniki, Automatyki, Informatyki i Inżynierii Biomedycznej</a:t>
            </a:r>
            <a:endParaRPr/>
          </a:p>
          <a:p>
            <a:pPr>
              <a:lnSpc>
                <a:spcPts val="199"/>
              </a:lnSpc>
            </a:pPr>
            <a:r>
              <a:rPr b="1" lang="pl-PL" sz="1400">
                <a:latin typeface="Verdana"/>
              </a:rPr>
              <a:t>Katedra Automatyki i Inżynierii Biomedycznej</a:t>
            </a:r>
            <a:endParaRPr/>
          </a:p>
          <a:p>
            <a:pPr>
              <a:lnSpc>
                <a:spcPts val="199"/>
              </a:lnSpc>
            </a:pPr>
            <a:endParaRPr/>
          </a:p>
          <a:p>
            <a:pPr algn="r">
              <a:lnSpc>
                <a:spcPts val="199"/>
              </a:lnSpc>
            </a:pPr>
            <a:r>
              <a:rPr b="1" lang="pl-PL" sz="1200">
                <a:latin typeface="Verdana"/>
              </a:rPr>
              <a:t>Kraków 3.03.2016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7631280" y="6611760"/>
            <a:ext cx="15123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pl-PL" sz="1100">
                <a:solidFill>
                  <a:srgbClr val="ffffff"/>
                </a:solidFill>
                <a:latin typeface="Verdana"/>
              </a:rPr>
              <a:t>www.agh.edu.pl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476000" y="836640"/>
            <a:ext cx="7210080" cy="58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200">
                <a:solidFill>
                  <a:srgbClr val="000000"/>
                </a:solidFill>
                <a:latin typeface="Verdana"/>
              </a:rPr>
              <a:t>Agenda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1476000" y="1628280"/>
            <a:ext cx="7210080" cy="449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Trendy w branży rowerowej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Założenia projektowe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42" name="CustomShape 3"/>
          <p:cNvSpPr/>
          <p:nvPr/>
        </p:nvSpPr>
        <p:spPr>
          <a:xfrm>
            <a:off x="7631280" y="6611760"/>
            <a:ext cx="15123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pl-PL" sz="1100">
                <a:solidFill>
                  <a:srgbClr val="ffffff"/>
                </a:solidFill>
                <a:latin typeface="Verdana"/>
              </a:rPr>
              <a:t>www.agh.edu.pl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476000" y="836640"/>
            <a:ext cx="7210080" cy="58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l-PL" sz="2200">
                <a:solidFill>
                  <a:srgbClr val="000000"/>
                </a:solidFill>
                <a:latin typeface="Verdana"/>
              </a:rPr>
              <a:t>Trendy w branży rowerowej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1476000" y="1628280"/>
            <a:ext cx="7210080" cy="449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1990 - pierwsze układy automatycznej zmiany przełożeń (SunTour, Mavic)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2009 – Shimano wprowadza na rynek grupę DuraAce Di2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2015 – Shimano opracowuje XTR Di2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2016 – SRAM zapowiada RED ETAP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Obecnie ceny kompletnych zestawów wahają się 2000~2600€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7631280" y="6611760"/>
            <a:ext cx="15123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pl-PL" sz="1100">
                <a:solidFill>
                  <a:srgbClr val="ffffff"/>
                </a:solidFill>
                <a:latin typeface="Verdana"/>
              </a:rPr>
              <a:t>www.agh.edu.pl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88000" y="2278800"/>
            <a:ext cx="5612760" cy="3013200"/>
          </a:xfrm>
          <a:prstGeom prst="rect">
            <a:avLst/>
          </a:prstGeom>
          <a:ln>
            <a:noFill/>
          </a:ln>
        </p:spPr>
      </p:pic>
      <p:sp>
        <p:nvSpPr>
          <p:cNvPr id="47" name="TextShape 1"/>
          <p:cNvSpPr txBox="1"/>
          <p:nvPr/>
        </p:nvSpPr>
        <p:spPr>
          <a:xfrm>
            <a:off x="2520000" y="951120"/>
            <a:ext cx="4509000" cy="4168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200">
                <a:solidFill>
                  <a:srgbClr val="000000"/>
                </a:solidFill>
                <a:latin typeface="Verdana"/>
              </a:rPr>
              <a:t>Trendy w branży rowerowej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476000" y="836640"/>
            <a:ext cx="7210080" cy="58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l-PL" sz="2200">
                <a:solidFill>
                  <a:srgbClr val="000000"/>
                </a:solidFill>
                <a:latin typeface="Verdana"/>
              </a:rPr>
              <a:t>Trendy w branży rowerowej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1476000" y="1628280"/>
            <a:ext cx="7210080" cy="449712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CustomShape 3"/>
          <p:cNvSpPr/>
          <p:nvPr/>
        </p:nvSpPr>
        <p:spPr>
          <a:xfrm>
            <a:off x="7631280" y="6611760"/>
            <a:ext cx="15123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pl-PL" sz="1100">
                <a:solidFill>
                  <a:srgbClr val="ffffff"/>
                </a:solidFill>
                <a:latin typeface="Verdana"/>
              </a:rPr>
              <a:t>www.agh.edu.pl</a:t>
            </a:r>
            <a:endParaRPr/>
          </a:p>
        </p:txBody>
      </p:sp>
      <p:pic>
        <p:nvPicPr>
          <p:cNvPr id="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46680" y="1988280"/>
            <a:ext cx="5701320" cy="413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476000" y="836640"/>
            <a:ext cx="7210080" cy="58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200">
                <a:solidFill>
                  <a:srgbClr val="000000"/>
                </a:solidFill>
                <a:latin typeface="Verdana"/>
              </a:rPr>
              <a:t>Przewaga układów elektronicznych</a:t>
            </a:r>
            <a:endParaRPr/>
          </a:p>
        </p:txBody>
      </p:sp>
      <p:sp>
        <p:nvSpPr>
          <p:cNvPr id="53" name="CustomShape 2"/>
          <p:cNvSpPr/>
          <p:nvPr/>
        </p:nvSpPr>
        <p:spPr>
          <a:xfrm>
            <a:off x="1476000" y="1628280"/>
            <a:ext cx="7210080" cy="449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Płynność i szybkość zmiany przełożeń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Precyzja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Niezawodność i powtarzalność działania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Automatyczna kalibracja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Zmiana kilku przełożeń naraz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Odporność na niekorzystne warunki atmosferyczne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Personalizacja charakterystyki zmiany przełożeń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54" name="CustomShape 3"/>
          <p:cNvSpPr/>
          <p:nvPr/>
        </p:nvSpPr>
        <p:spPr>
          <a:xfrm>
            <a:off x="7631280" y="6611760"/>
            <a:ext cx="15123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pl-PL" sz="1100">
                <a:solidFill>
                  <a:srgbClr val="ffffff"/>
                </a:solidFill>
                <a:latin typeface="Verdana"/>
              </a:rPr>
              <a:t>www.agh.edu.pl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476000" y="836640"/>
            <a:ext cx="7210080" cy="58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200">
                <a:solidFill>
                  <a:srgbClr val="000000"/>
                </a:solidFill>
                <a:latin typeface="Verdana"/>
              </a:rPr>
              <a:t>Założenia projektowe</a:t>
            </a:r>
            <a:endParaRPr/>
          </a:p>
        </p:txBody>
      </p:sp>
      <p:sp>
        <p:nvSpPr>
          <p:cNvPr id="56" name="CustomShape 2"/>
          <p:cNvSpPr/>
          <p:nvPr/>
        </p:nvSpPr>
        <p:spPr>
          <a:xfrm>
            <a:off x="1476000" y="1628280"/>
            <a:ext cx="7210080" cy="449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Płynność i szybkość zmiany przełożeń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Precyzja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Niezawodność i powtarzalność działania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Automatyczna kalibracja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Zmiana kilku przełożeń naraz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Odporność na niekorzystne warunki atmosferyczne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Personalizacja charakterystyki zmiany przełożeń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57" name="CustomShape 3"/>
          <p:cNvSpPr/>
          <p:nvPr/>
        </p:nvSpPr>
        <p:spPr>
          <a:xfrm>
            <a:off x="7631280" y="6611760"/>
            <a:ext cx="15123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pl-PL" sz="1100">
                <a:solidFill>
                  <a:srgbClr val="ffffff"/>
                </a:solidFill>
                <a:latin typeface="Verdana"/>
              </a:rPr>
              <a:t>www.agh.edu.pl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476000" y="789840"/>
            <a:ext cx="7272000" cy="67464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CustomShape 2"/>
          <p:cNvSpPr/>
          <p:nvPr/>
        </p:nvSpPr>
        <p:spPr>
          <a:xfrm>
            <a:off x="1476000" y="1628280"/>
            <a:ext cx="7210080" cy="449712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CustomShape 3"/>
          <p:cNvSpPr/>
          <p:nvPr/>
        </p:nvSpPr>
        <p:spPr>
          <a:xfrm>
            <a:off x="7631280" y="6611760"/>
            <a:ext cx="15123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pl-PL" sz="1100">
                <a:solidFill>
                  <a:srgbClr val="ffffff"/>
                </a:solidFill>
                <a:latin typeface="Verdana"/>
              </a:rPr>
              <a:t>www.agh.edu.pl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