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9" r:id="rId1"/>
  </p:sldMasterIdLst>
  <p:notesMasterIdLst>
    <p:notesMasterId r:id="rId20"/>
  </p:notesMasterIdLst>
  <p:handoutMasterIdLst>
    <p:handoutMasterId r:id="rId21"/>
  </p:handoutMasterIdLst>
  <p:sldIdLst>
    <p:sldId id="554" r:id="rId2"/>
    <p:sldId id="555" r:id="rId3"/>
    <p:sldId id="598" r:id="rId4"/>
    <p:sldId id="556" r:id="rId5"/>
    <p:sldId id="557" r:id="rId6"/>
    <p:sldId id="597" r:id="rId7"/>
    <p:sldId id="599" r:id="rId8"/>
    <p:sldId id="639" r:id="rId9"/>
    <p:sldId id="621" r:id="rId10"/>
    <p:sldId id="622" r:id="rId11"/>
    <p:sldId id="620" r:id="rId12"/>
    <p:sldId id="568" r:id="rId13"/>
    <p:sldId id="596" r:id="rId14"/>
    <p:sldId id="570" r:id="rId15"/>
    <p:sldId id="610" r:id="rId16"/>
    <p:sldId id="623" r:id="rId17"/>
    <p:sldId id="636" r:id="rId18"/>
    <p:sldId id="624" r:id="rId19"/>
  </p:sldIdLst>
  <p:sldSz cx="9144000" cy="6858000" type="screen4x3"/>
  <p:notesSz cx="9296400" cy="7010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873624"/>
    <a:srgbClr val="660066"/>
    <a:srgbClr val="CC00CC"/>
    <a:srgbClr val="FF00FF"/>
    <a:srgbClr val="FF99FF"/>
    <a:srgbClr val="FF33CC"/>
    <a:srgbClr val="990099"/>
    <a:srgbClr val="CC66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6" autoAdjust="0"/>
    <p:restoredTop sz="98373" autoAdjust="0"/>
  </p:normalViewPr>
  <p:slideViewPr>
    <p:cSldViewPr snapToGrid="0">
      <p:cViewPr varScale="1">
        <p:scale>
          <a:sx n="110" d="100"/>
          <a:sy n="110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100" y="-108"/>
      </p:cViewPr>
      <p:guideLst>
        <p:guide orient="horz" pos="2208"/>
        <p:guide pos="29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178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i="1" smtClean="0">
                <a:solidFill>
                  <a:srgbClr val="080808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9225" y="0"/>
            <a:ext cx="4027176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1" smtClean="0">
                <a:solidFill>
                  <a:srgbClr val="080808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641"/>
            <a:ext cx="4027178" cy="35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i="1" smtClean="0">
                <a:solidFill>
                  <a:srgbClr val="080808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9225" y="6659641"/>
            <a:ext cx="4027176" cy="35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1" smtClean="0">
                <a:solidFill>
                  <a:srgbClr val="080808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696A4D76-16F3-4685-9E95-C17480B3A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8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5598" cy="37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solidFill>
                  <a:srgbClr val="080808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1328" y="0"/>
            <a:ext cx="4035597" cy="37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solidFill>
                  <a:srgbClr val="080808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6238" y="538163"/>
            <a:ext cx="3514725" cy="2636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3625" y="3336405"/>
            <a:ext cx="6799677" cy="317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72810"/>
            <a:ext cx="4035598" cy="32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solidFill>
                  <a:srgbClr val="080808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1328" y="6672810"/>
            <a:ext cx="4035597" cy="32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solidFill>
                  <a:srgbClr val="080808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A156CC75-71D1-4639-BAF5-AC1CEB74B8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248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CC75-71D1-4639-BAF5-AC1CEB74B84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6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CC75-71D1-4639-BAF5-AC1CEB74B84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7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CC75-71D1-4639-BAF5-AC1CEB74B84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6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9D6679-6872-4E18-837D-2D39FDF08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00340-75DD-4A22-8578-4D6B947A06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5A7DB-B3F8-4B8A-9A7B-215220844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5DCB8-966D-4D3A-B999-3D74AB757C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DBE7C-1AA5-4A1C-859C-4C3E5A2592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25B20D-8882-4C5B-A22C-3C4E6BCE24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A7468-D343-45BD-941C-873937F487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6379A-3138-4CC1-BDA1-78E9D7830D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46BE3-145B-43B1-9887-24C40A73BA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AE41A-79BD-4675-9103-55D89BB855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0A7A2-7E92-45E7-9AFD-F4871F4261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7B26AF-F3C3-4132-939F-20E10D618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51760"/>
            <a:ext cx="8229600" cy="46062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Occam’s (or Ockham’s) razor; </a:t>
            </a:r>
          </a:p>
          <a:p>
            <a:pPr lvl="1"/>
            <a:r>
              <a:rPr lang="en-US" i="1" dirty="0"/>
              <a:t>“</a:t>
            </a:r>
            <a:r>
              <a:rPr lang="en-US" i="1" dirty="0" err="1"/>
              <a:t>entia</a:t>
            </a:r>
            <a:r>
              <a:rPr lang="en-US" i="1" dirty="0"/>
              <a:t> non </a:t>
            </a:r>
            <a:r>
              <a:rPr lang="en-US" i="1" dirty="0" err="1"/>
              <a:t>sunt</a:t>
            </a:r>
            <a:r>
              <a:rPr lang="en-US" i="1" dirty="0"/>
              <a:t> </a:t>
            </a:r>
            <a:r>
              <a:rPr lang="en-US" i="1" dirty="0" err="1"/>
              <a:t>multiplicanda</a:t>
            </a:r>
            <a:r>
              <a:rPr lang="en-US" i="1" dirty="0"/>
              <a:t> </a:t>
            </a:r>
            <a:r>
              <a:rPr lang="en-US" i="1" dirty="0" err="1"/>
              <a:t>praeter</a:t>
            </a:r>
            <a:r>
              <a:rPr lang="en-US" i="1" dirty="0"/>
              <a:t> </a:t>
            </a:r>
            <a:r>
              <a:rPr lang="en-US" i="1" dirty="0" err="1"/>
              <a:t>necessitatem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“entities must not be multiplied beyond necessity” </a:t>
            </a:r>
          </a:p>
          <a:p>
            <a:pPr lvl="1"/>
            <a:r>
              <a:rPr lang="en-US" dirty="0"/>
              <a:t>The simplest explanation that adequately describes the data should be preferred</a:t>
            </a:r>
          </a:p>
          <a:p>
            <a:pPr lvl="1"/>
            <a:endParaRPr lang="en-US" dirty="0"/>
          </a:p>
          <a:p>
            <a:r>
              <a:rPr lang="en-US" dirty="0"/>
              <a:t>If we add more and more parameters to a model we (should) always get a better and better fit until the model is saturated</a:t>
            </a:r>
          </a:p>
          <a:p>
            <a:endParaRPr lang="en-US" dirty="0"/>
          </a:p>
          <a:p>
            <a:r>
              <a:rPr lang="en-US" dirty="0"/>
              <a:t>So should we exclude some parameters from the model on the basis that they don’t significantly improve model fit?</a:t>
            </a:r>
          </a:p>
          <a:p>
            <a:pPr lvl="1"/>
            <a:r>
              <a:rPr lang="en-US" dirty="0"/>
              <a:t>Often this doesn’t apply to random effects if we know </a:t>
            </a:r>
            <a:r>
              <a:rPr lang="en-US" i="1" dirty="0"/>
              <a:t>a priori</a:t>
            </a:r>
            <a:r>
              <a:rPr lang="en-US" dirty="0"/>
              <a:t> that these are important clustering factors</a:t>
            </a:r>
          </a:p>
        </p:txBody>
      </p:sp>
    </p:spTree>
    <p:extLst>
      <p:ext uri="{BB962C8B-B14F-4D97-AF65-F5344CB8AC3E}">
        <p14:creationId xmlns:p14="http://schemas.microsoft.com/office/powerpoint/2010/main" val="28116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1088"/>
            <a:ext cx="8229600" cy="46169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Clearest for nested models with normal distributions</a:t>
            </a:r>
          </a:p>
          <a:p>
            <a:pPr lvl="1"/>
            <a:r>
              <a:rPr lang="en-US" dirty="0"/>
              <a:t>More hazy for very different candidate models</a:t>
            </a:r>
          </a:p>
          <a:p>
            <a:pPr lvl="1"/>
            <a:endParaRPr lang="en-US" dirty="0"/>
          </a:p>
          <a:p>
            <a:r>
              <a:rPr lang="en-US" dirty="0"/>
              <a:t>Only ever a probability – never a certainty</a:t>
            </a:r>
          </a:p>
          <a:p>
            <a:pPr lvl="1"/>
            <a:r>
              <a:rPr lang="en-US" dirty="0"/>
              <a:t>The model deviance is a Monte Carlo approximation</a:t>
            </a:r>
          </a:p>
          <a:p>
            <a:pPr lvl="1"/>
            <a:r>
              <a:rPr lang="en-US" dirty="0"/>
              <a:t>All models are wrong anyway</a:t>
            </a:r>
          </a:p>
          <a:p>
            <a:pPr lvl="1"/>
            <a:r>
              <a:rPr lang="en-US" dirty="0"/>
              <a:t>Always look for potentially important differences in posterior inference from competing models</a:t>
            </a:r>
          </a:p>
          <a:p>
            <a:pPr lvl="1"/>
            <a:r>
              <a:rPr lang="en-US" dirty="0"/>
              <a:t>Always include variables on biological plausibility first</a:t>
            </a:r>
          </a:p>
          <a:p>
            <a:endParaRPr lang="en-US" dirty="0"/>
          </a:p>
          <a:p>
            <a:r>
              <a:rPr lang="en-US" dirty="0"/>
              <a:t>Can be improved by priors that match the data!!!</a:t>
            </a:r>
          </a:p>
          <a:p>
            <a:endParaRPr lang="en-US" dirty="0"/>
          </a:p>
          <a:p>
            <a:r>
              <a:rPr lang="en-US" dirty="0"/>
              <a:t>Always ask the question:</a:t>
            </a:r>
          </a:p>
          <a:p>
            <a:pPr lvl="1"/>
            <a:r>
              <a:rPr lang="en-US" dirty="0"/>
              <a:t>Are the posteriors for the common parameters of interest affected?</a:t>
            </a:r>
          </a:p>
          <a:p>
            <a:pPr lvl="1"/>
            <a:r>
              <a:rPr lang="en-US" dirty="0"/>
              <a:t>Would I be making a very different decision based on model A </a:t>
            </a:r>
            <a:r>
              <a:rPr lang="en-US" dirty="0" err="1"/>
              <a:t>vs</a:t>
            </a:r>
            <a:r>
              <a:rPr lang="en-US" dirty="0"/>
              <a:t> model B?</a:t>
            </a:r>
          </a:p>
        </p:txBody>
      </p:sp>
    </p:spTree>
    <p:extLst>
      <p:ext uri="{BB962C8B-B14F-4D97-AF65-F5344CB8AC3E}">
        <p14:creationId xmlns:p14="http://schemas.microsoft.com/office/powerpoint/2010/main" val="31982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Using DIC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199"/>
            <a:ext cx="8229600" cy="525780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Andale Mono"/>
                <a:cs typeface="Andale Mono"/>
              </a:rPr>
              <a:t>JAGS model summary statistics from 20000 samples (chains=2; </a:t>
            </a:r>
            <a:r>
              <a:rPr lang="en-US" sz="2200" dirty="0" err="1">
                <a:latin typeface="Andale Mono"/>
                <a:cs typeface="Andale Mono"/>
              </a:rPr>
              <a:t>burnin</a:t>
            </a:r>
            <a:r>
              <a:rPr lang="en-US" sz="2200" dirty="0">
                <a:latin typeface="Andale Mono"/>
                <a:cs typeface="Andale Mono"/>
              </a:rPr>
              <a:t>=5000):</a:t>
            </a:r>
          </a:p>
          <a:p>
            <a:pPr marL="0" indent="0">
              <a:buNone/>
            </a:pPr>
            <a:endParaRPr lang="en-US" sz="2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200" dirty="0">
                <a:latin typeface="Andale Mono"/>
                <a:cs typeface="Andale Mono"/>
              </a:rPr>
              <a:t>				 Lower95  Median Upper95    Mean      SD</a:t>
            </a:r>
          </a:p>
          <a:p>
            <a:pPr marL="0" indent="0">
              <a:buNone/>
            </a:pPr>
            <a:r>
              <a:rPr lang="fr-FR" sz="2200" dirty="0" err="1">
                <a:latin typeface="Andale Mono"/>
                <a:cs typeface="Andale Mono"/>
              </a:rPr>
              <a:t>deviance</a:t>
            </a:r>
            <a:r>
              <a:rPr lang="fr-FR" sz="2200" dirty="0">
                <a:latin typeface="Andale Mono"/>
                <a:cs typeface="Andale Mono"/>
              </a:rPr>
              <a:t>                              394.95  419.58  440.23   418.6 11.502</a:t>
            </a:r>
          </a:p>
          <a:p>
            <a:pPr marL="0" indent="0">
              <a:buNone/>
            </a:pPr>
            <a:r>
              <a:rPr lang="en-US" sz="2200" dirty="0">
                <a:latin typeface="Andale Mono"/>
                <a:cs typeface="Andale Mono"/>
              </a:rPr>
              <a:t>####  OTHERWISE AS USUAL  ####</a:t>
            </a:r>
          </a:p>
          <a:p>
            <a:pPr marL="0" indent="0">
              <a:buNone/>
            </a:pPr>
            <a:r>
              <a:rPr lang="en-US" sz="2200" dirty="0"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Andale Mono"/>
                <a:cs typeface="Andale Mono"/>
              </a:rPr>
              <a:t>Model fit assessment:</a:t>
            </a:r>
          </a:p>
          <a:p>
            <a:pPr marL="0" indent="0">
              <a:buNone/>
            </a:pPr>
            <a:r>
              <a:rPr lang="en-US" sz="2200" dirty="0">
                <a:latin typeface="Andale Mono"/>
                <a:cs typeface="Andale Mono"/>
              </a:rPr>
              <a:t>DIC = 447.1893  (range between chains: 447.1592 - 447.2194)</a:t>
            </a:r>
          </a:p>
          <a:p>
            <a:pPr marL="0" indent="0">
              <a:buNone/>
            </a:pPr>
            <a:r>
              <a:rPr lang="en-US" sz="2200" dirty="0">
                <a:latin typeface="Andale Mono"/>
                <a:cs typeface="Andale Mono"/>
              </a:rPr>
              <a:t>PED = 506.562  (range between chains: 506.5319 - 506.5921)</a:t>
            </a:r>
          </a:p>
          <a:p>
            <a:pPr marL="0" indent="0">
              <a:buNone/>
            </a:pPr>
            <a:r>
              <a:rPr lang="en-US" sz="2200" dirty="0">
                <a:latin typeface="Andale Mono"/>
                <a:cs typeface="Andale Mono"/>
              </a:rPr>
              <a:t>Estimated effective number of parameters:  </a:t>
            </a:r>
          </a:p>
          <a:p>
            <a:pPr marL="0" indent="0">
              <a:buNone/>
            </a:pPr>
            <a:r>
              <a:rPr lang="en-US" sz="2200" dirty="0">
                <a:latin typeface="Andale Mono"/>
                <a:cs typeface="Andale Mono"/>
              </a:rPr>
              <a:t>			</a:t>
            </a:r>
            <a:r>
              <a:rPr lang="en-US" sz="2200" dirty="0" err="1">
                <a:latin typeface="Andale Mono"/>
                <a:cs typeface="Andale Mono"/>
              </a:rPr>
              <a:t>pD</a:t>
            </a:r>
            <a:r>
              <a:rPr lang="en-US" sz="2200" dirty="0">
                <a:latin typeface="Andale Mono"/>
                <a:cs typeface="Andale Mono"/>
              </a:rPr>
              <a:t> = 28.58059, </a:t>
            </a:r>
            <a:r>
              <a:rPr lang="en-US" sz="2200" dirty="0" err="1">
                <a:latin typeface="Andale Mono"/>
                <a:cs typeface="Andale Mono"/>
              </a:rPr>
              <a:t>pOpt</a:t>
            </a:r>
            <a:r>
              <a:rPr lang="en-US" sz="2200" dirty="0">
                <a:latin typeface="Andale Mono"/>
                <a:cs typeface="Andale Mono"/>
              </a:rPr>
              <a:t> = 87.95329</a:t>
            </a:r>
          </a:p>
          <a:p>
            <a:pPr marL="0" indent="0">
              <a:buNone/>
            </a:pPr>
            <a:endParaRPr lang="en-US" sz="2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200" dirty="0">
                <a:latin typeface="Andale Mono"/>
                <a:cs typeface="Andale Mono"/>
              </a:rPr>
              <a:t>Total time taken: 1.2 minutes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r>
              <a:rPr lang="en-US" sz="3200" dirty="0"/>
              <a:t>Remember:</a:t>
            </a:r>
          </a:p>
          <a:p>
            <a:pPr lvl="1"/>
            <a:r>
              <a:rPr lang="en-US" sz="2600" dirty="0"/>
              <a:t>The deviance is numerically approximated (i.e. a Monte Carlo estimate)!</a:t>
            </a:r>
          </a:p>
          <a:p>
            <a:pPr lvl="1"/>
            <a:r>
              <a:rPr lang="en-US" sz="2600" dirty="0"/>
              <a:t>As for AIC, a smaller DIC is better</a:t>
            </a:r>
          </a:p>
          <a:p>
            <a:pPr lvl="2"/>
            <a:r>
              <a:rPr lang="en-US" sz="2400" dirty="0"/>
              <a:t>BUT a difference of &lt; 5 is marginal</a:t>
            </a:r>
          </a:p>
          <a:p>
            <a:pPr lvl="2"/>
            <a:r>
              <a:rPr lang="en-US" sz="2400" dirty="0"/>
              <a:t>A difference of between 5 and 10 is ‘suggestive’, &gt; 10 is ‘conclusive’</a:t>
            </a:r>
          </a:p>
          <a:p>
            <a:pPr lvl="1"/>
            <a:r>
              <a:rPr lang="en-US" sz="2600" dirty="0"/>
              <a:t>There is a subtle difference between PED and the ‘standard’ DIC</a:t>
            </a:r>
          </a:p>
          <a:p>
            <a:pPr lvl="2"/>
            <a:r>
              <a:rPr lang="en-US" sz="2600" dirty="0"/>
              <a:t>Although they usually agree…</a:t>
            </a:r>
          </a:p>
          <a:p>
            <a:pPr marL="0" indent="0">
              <a:buNone/>
            </a:pPr>
            <a:endParaRPr lang="en-US" sz="26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728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DIC?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1090"/>
            <a:ext cx="8229600" cy="4442286"/>
          </a:xfrm>
        </p:spPr>
        <p:txBody>
          <a:bodyPr>
            <a:normAutofit/>
          </a:bodyPr>
          <a:lstStyle/>
          <a:p>
            <a:r>
              <a:rPr lang="en-US" dirty="0"/>
              <a:t>Posterior predictive p-values</a:t>
            </a:r>
          </a:p>
          <a:p>
            <a:pPr lvl="1"/>
            <a:r>
              <a:rPr lang="en-US" dirty="0"/>
              <a:t>Take our parameter estimates and see if we can replicate the data</a:t>
            </a:r>
          </a:p>
          <a:p>
            <a:pPr lvl="1"/>
            <a:r>
              <a:rPr lang="en-US" dirty="0"/>
              <a:t>Preferably some aspect of the data that isn’t </a:t>
            </a:r>
            <a:r>
              <a:rPr lang="en-US" dirty="0" err="1"/>
              <a:t>modelled</a:t>
            </a:r>
            <a:endParaRPr lang="en-US" dirty="0"/>
          </a:p>
          <a:p>
            <a:endParaRPr lang="en-US" dirty="0"/>
          </a:p>
          <a:p>
            <a:r>
              <a:rPr lang="en-US" dirty="0"/>
              <a:t>Bayesian Model Averaging</a:t>
            </a:r>
          </a:p>
          <a:p>
            <a:pPr lvl="1"/>
            <a:r>
              <a:rPr lang="en-US" dirty="0"/>
              <a:t>Average parameter estimates over all competing models</a:t>
            </a:r>
          </a:p>
          <a:p>
            <a:pPr lvl="1"/>
            <a:r>
              <a:rPr lang="en-US" dirty="0"/>
              <a:t>Needs some weighting of belief about models</a:t>
            </a:r>
          </a:p>
          <a:p>
            <a:pPr lvl="2"/>
            <a:r>
              <a:rPr lang="en-US" dirty="0"/>
              <a:t>Usually Bayes Factors</a:t>
            </a:r>
          </a:p>
        </p:txBody>
      </p:sp>
    </p:spTree>
    <p:extLst>
      <p:ext uri="{BB962C8B-B14F-4D97-AF65-F5344CB8AC3E}">
        <p14:creationId xmlns:p14="http://schemas.microsoft.com/office/powerpoint/2010/main" val="24917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DIC?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1839"/>
            <a:ext cx="8229600" cy="39390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Reversible Jump MCMC</a:t>
            </a:r>
          </a:p>
          <a:p>
            <a:pPr lvl="1"/>
            <a:r>
              <a:rPr lang="en-US" dirty="0"/>
              <a:t>Introduce a MH step to switch between models</a:t>
            </a:r>
          </a:p>
          <a:p>
            <a:pPr lvl="1"/>
            <a:r>
              <a:rPr lang="en-US" dirty="0"/>
              <a:t>Currently can’t be done in BUGS</a:t>
            </a:r>
          </a:p>
          <a:p>
            <a:pPr lvl="1"/>
            <a:r>
              <a:rPr lang="en-US" dirty="0"/>
              <a:t>Convergence can be a nightmare!</a:t>
            </a:r>
          </a:p>
          <a:p>
            <a:pPr lvl="1"/>
            <a:r>
              <a:rPr lang="en-US" dirty="0"/>
              <a:t>Approximation:  variable (de)activation using </a:t>
            </a:r>
            <a:r>
              <a:rPr lang="en-US" dirty="0" err="1"/>
              <a:t>bernoulli</a:t>
            </a:r>
            <a:r>
              <a:rPr lang="en-US" dirty="0"/>
              <a:t> selection</a:t>
            </a:r>
          </a:p>
          <a:p>
            <a:endParaRPr lang="en-US" dirty="0"/>
          </a:p>
          <a:p>
            <a:r>
              <a:rPr lang="en-US" dirty="0"/>
              <a:t>Stochastic Variable Selection</a:t>
            </a:r>
          </a:p>
          <a:p>
            <a:pPr lvl="1"/>
            <a:r>
              <a:rPr lang="en-US" dirty="0"/>
              <a:t>Clever method for estimating parameter/model support within a single model run (similar principle to </a:t>
            </a:r>
            <a:r>
              <a:rPr lang="en-US" dirty="0" err="1"/>
              <a:t>rjMCMC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Convergence can be difficult</a:t>
            </a:r>
          </a:p>
          <a:p>
            <a:endParaRPr lang="en-US" dirty="0"/>
          </a:p>
          <a:p>
            <a:r>
              <a:rPr lang="en-US" dirty="0"/>
              <a:t>Cross-validation</a:t>
            </a:r>
          </a:p>
          <a:p>
            <a:r>
              <a:rPr lang="en-US" dirty="0"/>
              <a:t>WAIC</a:t>
            </a:r>
          </a:p>
        </p:txBody>
      </p:sp>
    </p:spTree>
    <p:extLst>
      <p:ext uri="{BB962C8B-B14F-4D97-AF65-F5344CB8AC3E}">
        <p14:creationId xmlns:p14="http://schemas.microsoft.com/office/powerpoint/2010/main" val="1381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198"/>
            <a:ext cx="8229600" cy="539524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177058"/>
            <a:ext cx="8229600" cy="4680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Andale Mono"/>
                <a:cs typeface="Andale Mono"/>
              </a:rPr>
              <a:t>model{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Andale Mono"/>
                <a:cs typeface="Andale Mono"/>
              </a:rPr>
              <a:t>	for(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in 1:N){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	Data[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 ~ </a:t>
            </a:r>
            <a:r>
              <a:rPr lang="en-US" dirty="0" err="1">
                <a:latin typeface="Andale Mono"/>
                <a:cs typeface="Andale Mono"/>
              </a:rPr>
              <a:t>dnorm</a:t>
            </a:r>
            <a:r>
              <a:rPr lang="en-US" dirty="0">
                <a:latin typeface="Andale Mono"/>
                <a:cs typeface="Andale Mono"/>
              </a:rPr>
              <a:t>(mu[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], tau)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	</a:t>
            </a:r>
            <a:r>
              <a:rPr lang="en-US" dirty="0" err="1">
                <a:latin typeface="Andale Mono"/>
                <a:cs typeface="Andale Mono"/>
              </a:rPr>
              <a:t>pred.data</a:t>
            </a:r>
            <a:r>
              <a:rPr lang="en-US" dirty="0">
                <a:latin typeface="Andale Mono"/>
                <a:cs typeface="Andale Mono"/>
              </a:rPr>
              <a:t>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 ~ </a:t>
            </a:r>
            <a:r>
              <a:rPr lang="en-US" dirty="0" err="1">
                <a:latin typeface="Andale Mono"/>
                <a:cs typeface="Andale Mono"/>
              </a:rPr>
              <a:t>dnorm</a:t>
            </a:r>
            <a:r>
              <a:rPr lang="en-US" dirty="0">
                <a:latin typeface="Andale Mono"/>
                <a:cs typeface="Andale Mono"/>
              </a:rPr>
              <a:t>(mu[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], tau)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	mu[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 &lt;- …..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Andale Mono"/>
                <a:cs typeface="Andale Mono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Andale Mono"/>
                <a:cs typeface="Andale Mono"/>
              </a:rPr>
              <a:t>	#monitor# </a:t>
            </a:r>
            <a:r>
              <a:rPr lang="en-US" dirty="0" err="1">
                <a:latin typeface="Andale Mono"/>
                <a:cs typeface="Andale Mono"/>
              </a:rPr>
              <a:t>pred.data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Font typeface="Arial"/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>
                <a:latin typeface="Courier"/>
                <a:cs typeface="Courier"/>
              </a:rPr>
              <a:t>Data &lt;- </a:t>
            </a:r>
            <a:r>
              <a:rPr lang="en-US" b="1" dirty="0" err="1">
                <a:latin typeface="Courier"/>
                <a:cs typeface="Courier"/>
              </a:rPr>
              <a:t>real.data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b="1" dirty="0">
                <a:latin typeface="Courier"/>
                <a:cs typeface="Courier"/>
              </a:rPr>
              <a:t>for(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 in 1:N){</a:t>
            </a:r>
          </a:p>
          <a:p>
            <a:pPr marL="0" indent="0">
              <a:buFont typeface="Arial"/>
              <a:buNone/>
            </a:pPr>
            <a:r>
              <a:rPr lang="en-US" b="1" dirty="0">
                <a:latin typeface="Courier"/>
                <a:cs typeface="Courier"/>
              </a:rPr>
              <a:t>	Data[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] &lt;- NA		# Or multiple Data at once if preferred</a:t>
            </a:r>
          </a:p>
          <a:p>
            <a:pPr marL="0" indent="0">
              <a:buFont typeface="Arial"/>
              <a:buNone/>
            </a:pPr>
            <a:r>
              <a:rPr lang="en-US" b="1" dirty="0">
                <a:latin typeface="Courier"/>
                <a:cs typeface="Courier"/>
              </a:rPr>
              <a:t>	results &lt;- </a:t>
            </a:r>
            <a:r>
              <a:rPr lang="en-US" b="1" dirty="0" err="1">
                <a:latin typeface="Courier"/>
                <a:cs typeface="Courier"/>
              </a:rPr>
              <a:t>run.jags</a:t>
            </a:r>
            <a:r>
              <a:rPr lang="en-US" b="1" dirty="0">
                <a:latin typeface="Courier"/>
                <a:cs typeface="Courier"/>
              </a:rPr>
              <a:t>(‘</a:t>
            </a:r>
            <a:r>
              <a:rPr lang="en-US" b="1" dirty="0" err="1">
                <a:latin typeface="Courier"/>
                <a:cs typeface="Courier"/>
              </a:rPr>
              <a:t>model.txt</a:t>
            </a:r>
            <a:r>
              <a:rPr lang="en-US" b="1" dirty="0">
                <a:latin typeface="Courier"/>
                <a:cs typeface="Courier"/>
              </a:rPr>
              <a:t>’, </a:t>
            </a:r>
            <a:r>
              <a:rPr lang="en-US" b="1" dirty="0" err="1">
                <a:latin typeface="Courier"/>
                <a:cs typeface="Courier"/>
              </a:rPr>
              <a:t>n.chains</a:t>
            </a:r>
            <a:r>
              <a:rPr lang="en-US" b="1" dirty="0">
                <a:latin typeface="Courier"/>
                <a:cs typeface="Courier"/>
              </a:rPr>
              <a:t>=2)</a:t>
            </a:r>
          </a:p>
          <a:p>
            <a:pPr marL="0" indent="0">
              <a:buFont typeface="Arial"/>
              <a:buNone/>
            </a:pPr>
            <a:r>
              <a:rPr lang="en-US" b="1" dirty="0">
                <a:latin typeface="Courier"/>
                <a:cs typeface="Courier"/>
              </a:rPr>
              <a:t>	plot(apply(</a:t>
            </a:r>
            <a:r>
              <a:rPr lang="en-US" b="1" dirty="0" err="1">
                <a:latin typeface="Courier"/>
                <a:cs typeface="Courier"/>
              </a:rPr>
              <a:t>as.mcmc</a:t>
            </a:r>
            <a:r>
              <a:rPr lang="en-US" b="1" dirty="0">
                <a:latin typeface="Courier"/>
                <a:cs typeface="Courier"/>
              </a:rPr>
              <a:t>(results),2,mean), </a:t>
            </a:r>
            <a:r>
              <a:rPr lang="en-US" b="1" dirty="0" err="1">
                <a:latin typeface="Courier"/>
                <a:cs typeface="Courier"/>
              </a:rPr>
              <a:t>real.data</a:t>
            </a:r>
            <a:r>
              <a:rPr lang="en-US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summary(mean(</a:t>
            </a:r>
            <a:r>
              <a:rPr lang="en-US" b="1" dirty="0" err="1">
                <a:latin typeface="Courier"/>
                <a:cs typeface="Courier"/>
              </a:rPr>
              <a:t>as.mcmc</a:t>
            </a:r>
            <a:r>
              <a:rPr lang="en-US" b="1" dirty="0">
                <a:latin typeface="Courier"/>
                <a:cs typeface="Courier"/>
              </a:rPr>
              <a:t>(results)[,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]) - </a:t>
            </a:r>
            <a:r>
              <a:rPr lang="en-US" b="1" dirty="0" err="1">
                <a:latin typeface="Courier"/>
                <a:cs typeface="Courier"/>
              </a:rPr>
              <a:t>real.data</a:t>
            </a:r>
            <a:r>
              <a:rPr lang="en-US" b="1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  <a:p>
            <a:pPr marL="0" indent="0">
              <a:buFont typeface="Arial"/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b="1" dirty="0">
                <a:latin typeface="Courier"/>
                <a:cs typeface="Courier"/>
              </a:rPr>
              <a:t># or: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?</a:t>
            </a:r>
            <a:r>
              <a:rPr lang="en-US" b="1" dirty="0" err="1">
                <a:latin typeface="Courier"/>
                <a:cs typeface="Courier"/>
              </a:rPr>
              <a:t>drop.k.jags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71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Robust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Computational cost</a:t>
            </a:r>
          </a:p>
          <a:p>
            <a:pPr lvl="1"/>
            <a:endParaRPr lang="en-US" dirty="0"/>
          </a:p>
          <a:p>
            <a:r>
              <a:rPr lang="en-US" dirty="0"/>
              <a:t>Leave One Out (LOO) is approximated by WAIC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6307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8"/>
            <a:ext cx="7745505" cy="40635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Widely Applicable Information Criterion</a:t>
            </a:r>
          </a:p>
          <a:p>
            <a:endParaRPr lang="en-US" dirty="0"/>
          </a:p>
          <a:p>
            <a:r>
              <a:rPr lang="en-US" dirty="0"/>
              <a:t>Similar use/interpretation to DIC but with fewer drawbacks:</a:t>
            </a:r>
          </a:p>
          <a:p>
            <a:pPr lvl="1"/>
            <a:r>
              <a:rPr lang="en-US" dirty="0"/>
              <a:t>Theory is better understood (approximation to LOO)</a:t>
            </a:r>
          </a:p>
          <a:p>
            <a:pPr lvl="1"/>
            <a:r>
              <a:rPr lang="en-US" dirty="0"/>
              <a:t>WAIC is valid for singular models e.g. mixture models</a:t>
            </a:r>
          </a:p>
          <a:p>
            <a:endParaRPr lang="en-US" dirty="0"/>
          </a:p>
          <a:p>
            <a:r>
              <a:rPr lang="en-US" dirty="0"/>
              <a:t>Requires the ‘focus’ of interest to be specified explicitly</a:t>
            </a:r>
          </a:p>
          <a:p>
            <a:pPr lvl="1"/>
            <a:r>
              <a:rPr lang="en-US" dirty="0"/>
              <a:t>Allows more specific ‘tailoring’ of the precise aspect of the model fit that we are assessing</a:t>
            </a:r>
          </a:p>
          <a:p>
            <a:pPr lvl="1"/>
            <a:r>
              <a:rPr lang="en-US" dirty="0"/>
              <a:t>Also requires an extra bit of thinking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WAIC</a:t>
            </a:r>
          </a:p>
        </p:txBody>
      </p:sp>
    </p:spTree>
    <p:extLst>
      <p:ext uri="{BB962C8B-B14F-4D97-AF65-F5344CB8AC3E}">
        <p14:creationId xmlns:p14="http://schemas.microsoft.com/office/powerpoint/2010/main" val="307280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8"/>
            <a:ext cx="7745505" cy="4063524"/>
          </a:xfrm>
        </p:spPr>
        <p:txBody>
          <a:bodyPr>
            <a:normAutofit/>
          </a:bodyPr>
          <a:lstStyle/>
          <a:p>
            <a:r>
              <a:rPr lang="en-US" dirty="0"/>
              <a:t>Calculation is based on the mean and variance of the individual data-point contributions to the likelihood</a:t>
            </a:r>
          </a:p>
          <a:p>
            <a:endParaRPr lang="en-US" dirty="0"/>
          </a:p>
          <a:p>
            <a:r>
              <a:rPr lang="en-US" dirty="0"/>
              <a:t>See also:</a:t>
            </a:r>
          </a:p>
          <a:p>
            <a:pPr marL="411480" lvl="1" indent="0">
              <a:buNone/>
            </a:pPr>
            <a:r>
              <a:rPr lang="en-US" dirty="0" err="1"/>
              <a:t>Vehtari</a:t>
            </a:r>
            <a:r>
              <a:rPr lang="en-US" dirty="0"/>
              <a:t> and </a:t>
            </a:r>
            <a:r>
              <a:rPr lang="en-US" dirty="0" err="1"/>
              <a:t>Gelman</a:t>
            </a:r>
            <a:r>
              <a:rPr lang="en-US" dirty="0"/>
              <a:t>, 2014:</a:t>
            </a:r>
          </a:p>
          <a:p>
            <a:pPr marL="0" indent="0">
              <a:buNone/>
            </a:pPr>
            <a:r>
              <a:rPr lang="en-US" dirty="0"/>
              <a:t>	WAIC and cross-validation in Stan </a:t>
            </a:r>
          </a:p>
          <a:p>
            <a:pPr marL="411480" lvl="1" indent="0">
              <a:buNone/>
            </a:pPr>
            <a:r>
              <a:rPr lang="en-US" dirty="0" err="1"/>
              <a:t>Vehtari</a:t>
            </a:r>
            <a:r>
              <a:rPr lang="en-US" dirty="0"/>
              <a:t>, </a:t>
            </a:r>
            <a:r>
              <a:rPr lang="en-US" dirty="0" err="1"/>
              <a:t>Gelman</a:t>
            </a:r>
            <a:r>
              <a:rPr lang="en-US" dirty="0"/>
              <a:t> and Gaby, 2016:</a:t>
            </a:r>
          </a:p>
          <a:p>
            <a:pPr marL="411480" lvl="1" indent="0">
              <a:buNone/>
            </a:pPr>
            <a:r>
              <a:rPr lang="en-US" dirty="0"/>
              <a:t>	Practical Bayesian model evaluation using leave-one-out 	cross-validation and WAIC 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WAIC</a:t>
            </a:r>
          </a:p>
        </p:txBody>
      </p:sp>
    </p:spTree>
    <p:extLst>
      <p:ext uri="{BB962C8B-B14F-4D97-AF65-F5344CB8AC3E}">
        <p14:creationId xmlns:p14="http://schemas.microsoft.com/office/powerpoint/2010/main" val="1444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943712" cy="4609653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We need to specify the log likelihood (density) of interest:</a:t>
            </a:r>
          </a:p>
          <a:p>
            <a:pPr lvl="1"/>
            <a:r>
              <a:rPr lang="en-GB" sz="2400" dirty="0"/>
              <a:t>This allows us to explicitly control the focus of the WAIC</a:t>
            </a: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for(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in 1:N){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</a:t>
            </a:r>
            <a:r>
              <a:rPr lang="en-US" dirty="0" err="1">
                <a:latin typeface="Andale Mono"/>
                <a:cs typeface="Andale Mono"/>
              </a:rPr>
              <a:t>Obs</a:t>
            </a:r>
            <a:r>
              <a:rPr lang="en-US" dirty="0">
                <a:latin typeface="Andale Mono"/>
                <a:cs typeface="Andale Mono"/>
              </a:rPr>
              <a:t>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 ~ </a:t>
            </a:r>
            <a:r>
              <a:rPr lang="en-US" dirty="0" err="1">
                <a:latin typeface="Andale Mono"/>
                <a:cs typeface="Andale Mono"/>
              </a:rPr>
              <a:t>dpois</a:t>
            </a:r>
            <a:r>
              <a:rPr lang="en-US" dirty="0">
                <a:latin typeface="Andale Mono"/>
                <a:cs typeface="Andale Mono"/>
              </a:rPr>
              <a:t>(lambda[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log(lambda[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]) &lt;- ...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# To monitor the variance of the log likelihood: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</a:t>
            </a:r>
            <a:r>
              <a:rPr lang="en-US" dirty="0" err="1">
                <a:latin typeface="Andale Mono"/>
                <a:cs typeface="Andale Mono"/>
              </a:rPr>
              <a:t>logdens_Obs</a:t>
            </a:r>
            <a:r>
              <a:rPr lang="en-US" dirty="0">
                <a:latin typeface="Andale Mono"/>
                <a:cs typeface="Andale Mono"/>
              </a:rPr>
              <a:t>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 &lt;- </a:t>
            </a:r>
            <a:r>
              <a:rPr lang="en-US" dirty="0" err="1">
                <a:latin typeface="Andale Mono"/>
                <a:cs typeface="Andale Mono"/>
              </a:rPr>
              <a:t>logdensity.pois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Obs</a:t>
            </a:r>
            <a:r>
              <a:rPr lang="en-US" dirty="0">
                <a:latin typeface="Andale Mono"/>
                <a:cs typeface="Andale Mono"/>
              </a:rPr>
              <a:t>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], lambda[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# And the mean of the likelihood: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	</a:t>
            </a:r>
            <a:r>
              <a:rPr lang="en-US" dirty="0" err="1">
                <a:latin typeface="Andale Mono"/>
                <a:cs typeface="Andale Mono"/>
              </a:rPr>
              <a:t>density_Obs</a:t>
            </a:r>
            <a:r>
              <a:rPr lang="en-US" dirty="0">
                <a:latin typeface="Andale Mono"/>
                <a:cs typeface="Andale Mono"/>
              </a:rPr>
              <a:t>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 &lt;- </a:t>
            </a:r>
            <a:r>
              <a:rPr lang="en-US" dirty="0" err="1">
                <a:latin typeface="Andale Mono"/>
                <a:cs typeface="Andale Mono"/>
              </a:rPr>
              <a:t>exp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logdens_Obs</a:t>
            </a:r>
            <a:r>
              <a:rPr lang="en-US" dirty="0">
                <a:latin typeface="Andale Mono"/>
                <a:cs typeface="Andale Mono"/>
              </a:rPr>
              <a:t>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GB" sz="2600" dirty="0"/>
              <a:t>Some additional R code is then needed:  see the </a:t>
            </a:r>
            <a:r>
              <a:rPr lang="en-GB" sz="2600" dirty="0" err="1"/>
              <a:t>waic_example.R</a:t>
            </a:r>
            <a:r>
              <a:rPr lang="en-GB" sz="2600"/>
              <a:t> file</a:t>
            </a:r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NB:  All distributions have a corresponding </a:t>
            </a:r>
            <a:r>
              <a:rPr lang="en-GB" sz="2600" dirty="0" err="1"/>
              <a:t>logdensity</a:t>
            </a:r>
            <a:r>
              <a:rPr lang="en-GB" sz="2600" dirty="0"/>
              <a:t> function</a:t>
            </a:r>
          </a:p>
          <a:p>
            <a:pPr lvl="1"/>
            <a:r>
              <a:rPr lang="en-GB" sz="2400" dirty="0"/>
              <a:t>But </a:t>
            </a:r>
            <a:r>
              <a:rPr lang="en-US" sz="2400" dirty="0"/>
              <a:t>JAGS 5 will remove the requirement for calculating </a:t>
            </a:r>
            <a:r>
              <a:rPr lang="en-US" sz="2400" dirty="0" err="1"/>
              <a:t>logdens_Obs</a:t>
            </a:r>
            <a:r>
              <a:rPr lang="en-US" sz="2400" dirty="0"/>
              <a:t>…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WAIC in JAGS</a:t>
            </a:r>
            <a:br>
              <a:rPr lang="en-US" dirty="0"/>
            </a:br>
            <a:r>
              <a:rPr lang="en-US" sz="2500" dirty="0"/>
              <a:t>[currently in development]</a:t>
            </a:r>
          </a:p>
        </p:txBody>
      </p:sp>
    </p:spTree>
    <p:extLst>
      <p:ext uri="{BB962C8B-B14F-4D97-AF65-F5344CB8AC3E}">
        <p14:creationId xmlns:p14="http://schemas.microsoft.com/office/powerpoint/2010/main" val="153598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Parsimony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305120"/>
            <a:ext cx="8229600" cy="45528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the likelihood of the model?</a:t>
            </a:r>
          </a:p>
          <a:p>
            <a:pPr lvl="1"/>
            <a:r>
              <a:rPr lang="en-US" dirty="0"/>
              <a:t>Usually use deviance rather than likelihood…</a:t>
            </a:r>
          </a:p>
          <a:p>
            <a:pPr marL="514350" lvl="1" indent="0">
              <a:buNone/>
            </a:pPr>
            <a:r>
              <a:rPr lang="en-US" dirty="0"/>
              <a:t>deviance = - 2 x </a:t>
            </a:r>
            <a:r>
              <a:rPr lang="en-US" dirty="0" err="1"/>
              <a:t>logLikelihood</a:t>
            </a:r>
            <a:endParaRPr lang="en-US" dirty="0"/>
          </a:p>
          <a:p>
            <a:pPr marL="514350" lvl="1" indent="0">
              <a:buNone/>
            </a:pPr>
            <a:r>
              <a:rPr lang="en-US" dirty="0"/>
              <a:t>deviance = - 2 x </a:t>
            </a:r>
            <a:r>
              <a:rPr lang="en-US" dirty="0" err="1"/>
              <a:t>logPosterior</a:t>
            </a:r>
            <a:endParaRPr lang="en-US" dirty="0"/>
          </a:p>
          <a:p>
            <a:pPr marL="971550" lvl="1" indent="-457200"/>
            <a:r>
              <a:rPr lang="en-US" dirty="0"/>
              <a:t>There is a ‘deviance’ monitor built into JAGS – it can be handy for comparing multiple chains’ solutions</a:t>
            </a:r>
          </a:p>
          <a:p>
            <a:pPr marL="1371600" lvl="2" indent="-457200"/>
            <a:r>
              <a:rPr lang="en-US" dirty="0"/>
              <a:t>i.e.:   #monitor# deviance</a:t>
            </a:r>
          </a:p>
          <a:p>
            <a:pPr marL="514350" lvl="1" indent="0">
              <a:buNone/>
            </a:pPr>
            <a:endParaRPr lang="en-US" dirty="0"/>
          </a:p>
          <a:p>
            <a:pPr marL="571500" indent="-457200"/>
            <a:r>
              <a:rPr lang="en-US" dirty="0"/>
              <a:t>How many parameters are in the model?</a:t>
            </a:r>
          </a:p>
          <a:p>
            <a:pPr marL="971550" lvl="1" indent="-457200"/>
            <a:r>
              <a:rPr lang="en-US" dirty="0"/>
              <a:t>It is easy for a model with lots of parameters to get a good deviance</a:t>
            </a:r>
          </a:p>
          <a:p>
            <a:pPr marL="971550" lvl="1" indent="-457200"/>
            <a:r>
              <a:rPr lang="en-US" dirty="0"/>
              <a:t>A model with as many parameters as data points is called the </a:t>
            </a:r>
            <a:r>
              <a:rPr lang="en-US" i="1" dirty="0"/>
              <a:t>saturated model</a:t>
            </a:r>
          </a:p>
        </p:txBody>
      </p:sp>
    </p:spTree>
    <p:extLst>
      <p:ext uri="{BB962C8B-B14F-4D97-AF65-F5344CB8AC3E}">
        <p14:creationId xmlns:p14="http://schemas.microsoft.com/office/powerpoint/2010/main" val="144032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8402"/>
            <a:ext cx="8229600" cy="450084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Back to Bayes’ theorem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Consider the ‘parameter’ as the model choice</a:t>
            </a:r>
          </a:p>
          <a:p>
            <a:pPr lvl="1"/>
            <a:r>
              <a:rPr lang="en-US" dirty="0"/>
              <a:t>Integrating over all parameter values within the model gives an automatic penalty for over-fitting of the entire model</a:t>
            </a:r>
          </a:p>
          <a:p>
            <a:endParaRPr lang="en-US" dirty="0"/>
          </a:p>
          <a:p>
            <a:r>
              <a:rPr lang="en-US" dirty="0"/>
              <a:t>Calculate the posterior probability of Model A </a:t>
            </a:r>
            <a:r>
              <a:rPr lang="en-US" dirty="0" err="1"/>
              <a:t>vs</a:t>
            </a:r>
            <a:r>
              <a:rPr lang="en-US" dirty="0"/>
              <a:t> Model B given the data by multiplying the integrated likelihood of the data over all model parameter values by the prior belief in Model A </a:t>
            </a:r>
            <a:r>
              <a:rPr lang="en-US" dirty="0" err="1"/>
              <a:t>vs</a:t>
            </a:r>
            <a:r>
              <a:rPr lang="en-US" dirty="0"/>
              <a:t> Model B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Integrating likelihood of data over all model parameter values!</a:t>
            </a:r>
          </a:p>
          <a:p>
            <a:pPr lvl="1"/>
            <a:r>
              <a:rPr lang="en-US" dirty="0"/>
              <a:t>Conceptually believes that one of Model A or B is correct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1165" y="2595477"/>
            <a:ext cx="56000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Posterior   α   Likelihood x Prior</a:t>
            </a:r>
          </a:p>
        </p:txBody>
      </p:sp>
    </p:spTree>
    <p:extLst>
      <p:ext uri="{BB962C8B-B14F-4D97-AF65-F5344CB8AC3E}">
        <p14:creationId xmlns:p14="http://schemas.microsoft.com/office/powerpoint/2010/main" val="14620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Frequentist</a:t>
            </a:r>
            <a:r>
              <a:rPr lang="en-US" dirty="0"/>
              <a:t> Fit Statistics</a:t>
            </a:r>
            <a:endParaRPr lang="en-US" sz="29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51761"/>
            <a:ext cx="8229600" cy="42647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Likelihood ratio test</a:t>
            </a:r>
          </a:p>
          <a:p>
            <a:pPr lvl="1"/>
            <a:r>
              <a:rPr lang="en-US" dirty="0"/>
              <a:t>Does adding a new parameter give us a significantly better fit than expected by chance?</a:t>
            </a:r>
          </a:p>
          <a:p>
            <a:r>
              <a:rPr lang="en-US" dirty="0"/>
              <a:t>AIC</a:t>
            </a:r>
          </a:p>
          <a:p>
            <a:pPr lvl="1"/>
            <a:r>
              <a:rPr lang="en-US" dirty="0" err="1"/>
              <a:t>Generalisation</a:t>
            </a:r>
            <a:r>
              <a:rPr lang="en-US" dirty="0"/>
              <a:t> of LRT to non-nested models</a:t>
            </a:r>
          </a:p>
          <a:p>
            <a:pPr lvl="1"/>
            <a:r>
              <a:rPr lang="en-US" dirty="0"/>
              <a:t>AIC = 2k – 2ln(L)</a:t>
            </a:r>
          </a:p>
          <a:p>
            <a:r>
              <a:rPr lang="en-US" dirty="0"/>
              <a:t>BIC</a:t>
            </a:r>
          </a:p>
          <a:p>
            <a:pPr lvl="1"/>
            <a:r>
              <a:rPr lang="en-US" dirty="0"/>
              <a:t>Similar to AIC but different parameter penalty</a:t>
            </a:r>
          </a:p>
          <a:p>
            <a:endParaRPr lang="en-US" dirty="0"/>
          </a:p>
          <a:p>
            <a:r>
              <a:rPr lang="en-US" dirty="0"/>
              <a:t>Can all be used to select from a series of nested models</a:t>
            </a:r>
          </a:p>
          <a:p>
            <a:pPr lvl="1"/>
            <a:r>
              <a:rPr lang="en-US" dirty="0"/>
              <a:t>All require knowing how many parameters (</a:t>
            </a:r>
            <a:r>
              <a:rPr lang="en-US" i="1" dirty="0"/>
              <a:t>k) </a:t>
            </a:r>
            <a:r>
              <a:rPr lang="en-US" dirty="0"/>
              <a:t>are in each model</a:t>
            </a:r>
          </a:p>
        </p:txBody>
      </p:sp>
    </p:spTree>
    <p:extLst>
      <p:ext uri="{BB962C8B-B14F-4D97-AF65-F5344CB8AC3E}">
        <p14:creationId xmlns:p14="http://schemas.microsoft.com/office/powerpoint/2010/main" val="21910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Bayesian </a:t>
            </a:r>
            <a:r>
              <a:rPr lang="en-US" i="1" dirty="0"/>
              <a:t>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20934"/>
            <a:ext cx="8229600" cy="469814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Consider four stochastic parameters:</a:t>
            </a:r>
          </a:p>
          <a:p>
            <a:pPr lvl="1"/>
            <a:r>
              <a:rPr lang="en-US" dirty="0"/>
              <a:t>mean ~ Norm(0, 10^-6)		</a:t>
            </a:r>
          </a:p>
          <a:p>
            <a:pPr marL="411480" lvl="1" indent="0">
              <a:buNone/>
            </a:pPr>
            <a:r>
              <a:rPr lang="en-US" dirty="0"/>
              <a:t>	# Probably 1 parameter</a:t>
            </a:r>
          </a:p>
          <a:p>
            <a:pPr lvl="1"/>
            <a:r>
              <a:rPr lang="en-US" dirty="0"/>
              <a:t>mean ~ Norm(0, 1)		</a:t>
            </a:r>
          </a:p>
          <a:p>
            <a:pPr marL="411480" lvl="1" indent="0">
              <a:buNone/>
            </a:pPr>
            <a:r>
              <a:rPr lang="en-US" dirty="0"/>
              <a:t>	# Maybe half a parameter?</a:t>
            </a:r>
          </a:p>
          <a:p>
            <a:pPr lvl="1"/>
            <a:r>
              <a:rPr lang="en-US" dirty="0"/>
              <a:t>mean ~ Norm(0, 10^6)		</a:t>
            </a:r>
          </a:p>
          <a:p>
            <a:pPr marL="411480" lvl="1" indent="0">
              <a:buNone/>
            </a:pPr>
            <a:r>
              <a:rPr lang="en-US" dirty="0"/>
              <a:t>	# Roughly zero parameters?</a:t>
            </a:r>
          </a:p>
          <a:p>
            <a:pPr lvl="1"/>
            <a:r>
              <a:rPr lang="en-US" dirty="0"/>
              <a:t>mean &lt;- 0			</a:t>
            </a:r>
          </a:p>
          <a:p>
            <a:pPr marL="411480" lvl="1" indent="0">
              <a:buNone/>
            </a:pPr>
            <a:r>
              <a:rPr lang="en-US" dirty="0"/>
              <a:t>	# Definitely zero parameters!</a:t>
            </a:r>
          </a:p>
          <a:p>
            <a:pPr lvl="1"/>
            <a:endParaRPr lang="en-US" dirty="0"/>
          </a:p>
          <a:p>
            <a:r>
              <a:rPr lang="en-US" dirty="0"/>
              <a:t>Do they allow equal flexibility for ‘mean’ to fit to the data?</a:t>
            </a:r>
          </a:p>
          <a:p>
            <a:pPr lvl="1"/>
            <a:r>
              <a:rPr lang="en-US" dirty="0"/>
              <a:t>Does ‘mean’ count as an equal parameter for all models?</a:t>
            </a:r>
          </a:p>
        </p:txBody>
      </p:sp>
    </p:spTree>
    <p:extLst>
      <p:ext uri="{BB962C8B-B14F-4D97-AF65-F5344CB8AC3E}">
        <p14:creationId xmlns:p14="http://schemas.microsoft.com/office/powerpoint/2010/main" val="8940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5714"/>
            <a:ext cx="8229600" cy="42577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‘effective number of parameters’</a:t>
            </a:r>
          </a:p>
          <a:p>
            <a:endParaRPr lang="en-US" dirty="0"/>
          </a:p>
          <a:p>
            <a:r>
              <a:rPr lang="en-US" dirty="0"/>
              <a:t>Caveats:</a:t>
            </a:r>
          </a:p>
          <a:p>
            <a:pPr lvl="1"/>
            <a:r>
              <a:rPr lang="en-US" dirty="0"/>
              <a:t>Accurate calculation depends on approximate normality in the posteriors </a:t>
            </a:r>
          </a:p>
          <a:p>
            <a:pPr lvl="2"/>
            <a:r>
              <a:rPr lang="en-US" dirty="0"/>
              <a:t>NOT POSSIBLE WITH MIXTURE MODELS</a:t>
            </a:r>
          </a:p>
          <a:p>
            <a:pPr lvl="1"/>
            <a:r>
              <a:rPr lang="en-US" dirty="0"/>
              <a:t>Not invariant to re-</a:t>
            </a:r>
            <a:r>
              <a:rPr lang="en-US" dirty="0" err="1"/>
              <a:t>parameterisation</a:t>
            </a:r>
            <a:endParaRPr lang="en-US" dirty="0"/>
          </a:p>
          <a:p>
            <a:pPr lvl="1"/>
            <a:r>
              <a:rPr lang="en-US" dirty="0"/>
              <a:t>Requires sample size of data to be much larger than </a:t>
            </a:r>
            <a:r>
              <a:rPr lang="en-US" dirty="0" err="1"/>
              <a:t>pD</a:t>
            </a:r>
            <a:endParaRPr lang="en-US" dirty="0"/>
          </a:p>
          <a:p>
            <a:pPr lvl="1"/>
            <a:r>
              <a:rPr lang="en-US" dirty="0"/>
              <a:t>Sometimes comes out negative….</a:t>
            </a:r>
          </a:p>
          <a:p>
            <a:pPr lvl="2"/>
            <a:r>
              <a:rPr lang="en-US" dirty="0"/>
              <a:t>Especially if strong prior/data conflict</a:t>
            </a:r>
          </a:p>
          <a:p>
            <a:endParaRPr lang="en-US" dirty="0"/>
          </a:p>
          <a:p>
            <a:r>
              <a:rPr lang="en-US" dirty="0"/>
              <a:t>There are multiple ways to calculate </a:t>
            </a:r>
            <a:r>
              <a:rPr lang="en-US" dirty="0" err="1"/>
              <a:t>p</a:t>
            </a:r>
            <a:r>
              <a:rPr lang="en-US" baseline="-25000" dirty="0" err="1"/>
              <a:t>D</a:t>
            </a:r>
            <a:r>
              <a:rPr lang="en-US" baseline="-25000" dirty="0"/>
              <a:t> </a:t>
            </a:r>
            <a:r>
              <a:rPr lang="en-US" dirty="0"/>
              <a:t>(and equivalents) with no real consensus on the ‘best’ approach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287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199"/>
            <a:ext cx="5307126" cy="39719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Deviance Information Criterion</a:t>
            </a:r>
          </a:p>
          <a:p>
            <a:endParaRPr lang="en-US" dirty="0"/>
          </a:p>
          <a:p>
            <a:r>
              <a:rPr lang="en-US" dirty="0"/>
              <a:t>Model deviance:</a:t>
            </a:r>
          </a:p>
          <a:p>
            <a:endParaRPr lang="en-US" dirty="0"/>
          </a:p>
          <a:p>
            <a:r>
              <a:rPr lang="en-US" dirty="0"/>
              <a:t>Posterior mean deviance:</a:t>
            </a:r>
          </a:p>
          <a:p>
            <a:endParaRPr lang="en-US" dirty="0"/>
          </a:p>
          <a:p>
            <a:r>
              <a:rPr lang="en-US" dirty="0" err="1"/>
              <a:t>p</a:t>
            </a:r>
            <a:r>
              <a:rPr lang="en-US" baseline="-25000" dirty="0" err="1"/>
              <a:t>D</a:t>
            </a:r>
            <a:r>
              <a:rPr lang="en-US" dirty="0"/>
              <a:t> =  E[D] – deviance evaluated at posterior mean of the parameters</a:t>
            </a:r>
          </a:p>
          <a:p>
            <a:endParaRPr lang="en-US" dirty="0"/>
          </a:p>
          <a:p>
            <a:r>
              <a:rPr lang="en-US" dirty="0"/>
              <a:t>DIC = Goodness of fit + complexity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" y="5572124"/>
            <a:ext cx="8699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Spiegelhalter</a:t>
            </a:r>
            <a:r>
              <a:rPr lang="en-US" dirty="0"/>
              <a:t>, D. J., Best, N. G., Carlin, B. P., &amp; </a:t>
            </a:r>
            <a:r>
              <a:rPr lang="en-US" dirty="0" err="1"/>
              <a:t>Linde</a:t>
            </a:r>
            <a:r>
              <a:rPr lang="en-US" dirty="0"/>
              <a:t>, A. van der. (2002). Bayesian Measures of Model Complexity and Fit. Journal of the Royal Statistical Society. Series B (Statistical Methodology), 64(4), 583-639. Blackwell Publishing for the Royal Statistical Society. Retrieved from http://</a:t>
            </a:r>
            <a:r>
              <a:rPr lang="en-US" dirty="0" err="1"/>
              <a:t>www.jstor.org</a:t>
            </a:r>
            <a:r>
              <a:rPr lang="en-US" dirty="0"/>
              <a:t>/stable/3088806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52158"/>
              </p:ext>
            </p:extLst>
          </p:nvPr>
        </p:nvGraphicFramePr>
        <p:xfrm>
          <a:off x="5780822" y="2362351"/>
          <a:ext cx="2530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" name="Equation" r:id="rId4" imgW="1092200" imgH="203200" progId="Equation.3">
                  <p:embed/>
                </p:oleObj>
              </mc:Choice>
              <mc:Fallback>
                <p:oleObj name="Equation" r:id="rId4" imgW="1092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0822" y="2362351"/>
                        <a:ext cx="25305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922507"/>
              </p:ext>
            </p:extLst>
          </p:nvPr>
        </p:nvGraphicFramePr>
        <p:xfrm>
          <a:off x="5797316" y="3038550"/>
          <a:ext cx="15605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" name="Equation" r:id="rId6" imgW="673100" imgH="266700" progId="Equation.3">
                  <p:embed/>
                </p:oleObj>
              </mc:Choice>
              <mc:Fallback>
                <p:oleObj name="Equation" r:id="rId6" imgW="673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7316" y="3038550"/>
                        <a:ext cx="1560512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47886"/>
              </p:ext>
            </p:extLst>
          </p:nvPr>
        </p:nvGraphicFramePr>
        <p:xfrm>
          <a:off x="5764326" y="4833465"/>
          <a:ext cx="22082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" name="Equation" r:id="rId8" imgW="952500" imgH="241300" progId="Equation.3">
                  <p:embed/>
                </p:oleObj>
              </mc:Choice>
              <mc:Fallback>
                <p:oleObj name="Equation" r:id="rId8" imgW="952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64326" y="4833465"/>
                        <a:ext cx="220821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18040"/>
              </p:ext>
            </p:extLst>
          </p:nvPr>
        </p:nvGraphicFramePr>
        <p:xfrm>
          <a:off x="5764326" y="3871913"/>
          <a:ext cx="2355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" name="Equation" r:id="rId10" imgW="1016000" imgH="304800" progId="Equation.3">
                  <p:embed/>
                </p:oleObj>
              </mc:Choice>
              <mc:Fallback>
                <p:oleObj name="Equation" r:id="rId10" imgW="1016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64326" y="3871913"/>
                        <a:ext cx="235585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DIC variants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600199"/>
            <a:ext cx="7987553" cy="379865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Original </a:t>
            </a:r>
            <a:r>
              <a:rPr lang="en-US" dirty="0" err="1"/>
              <a:t>Spiegelhalter</a:t>
            </a:r>
            <a:r>
              <a:rPr lang="en-US" dirty="0"/>
              <a:t> et al. definition of </a:t>
            </a:r>
            <a:r>
              <a:rPr lang="en-US" dirty="0" err="1"/>
              <a:t>p</a:t>
            </a:r>
            <a:r>
              <a:rPr lang="en-US" baseline="-25000" dirty="0" err="1"/>
              <a:t>D</a:t>
            </a:r>
            <a:endParaRPr lang="en-US" baseline="-25000" dirty="0"/>
          </a:p>
          <a:p>
            <a:pPr lvl="1"/>
            <a:r>
              <a:rPr lang="en-US" dirty="0"/>
              <a:t>Used by </a:t>
            </a:r>
            <a:r>
              <a:rPr lang="en-US" dirty="0" err="1"/>
              <a:t>WinBUGS</a:t>
            </a:r>
            <a:r>
              <a:rPr lang="en-US" dirty="0"/>
              <a:t> and </a:t>
            </a:r>
            <a:r>
              <a:rPr lang="en-US" dirty="0" err="1"/>
              <a:t>OpenBUGS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Plummer (2002) definition of </a:t>
            </a:r>
            <a:r>
              <a:rPr lang="en-US" dirty="0" err="1"/>
              <a:t>p</a:t>
            </a:r>
            <a:r>
              <a:rPr lang="en-US" baseline="-25000" dirty="0" err="1"/>
              <a:t>D</a:t>
            </a:r>
            <a:endParaRPr lang="en-US" dirty="0"/>
          </a:p>
          <a:p>
            <a:pPr lvl="1"/>
            <a:r>
              <a:rPr lang="en-US" dirty="0"/>
              <a:t>Used by </a:t>
            </a:r>
            <a:r>
              <a:rPr lang="en-US" dirty="0" err="1"/>
              <a:t>rjags</a:t>
            </a:r>
            <a:r>
              <a:rPr lang="en-US" dirty="0"/>
              <a:t> and </a:t>
            </a:r>
            <a:r>
              <a:rPr lang="en-US" dirty="0" err="1"/>
              <a:t>runjags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Gelman et al (2004) definition of </a:t>
            </a:r>
            <a:r>
              <a:rPr lang="en-US" dirty="0" err="1"/>
              <a:t>p</a:t>
            </a:r>
            <a:r>
              <a:rPr lang="en-US" baseline="-25000" dirty="0" err="1"/>
              <a:t>D</a:t>
            </a:r>
            <a:endParaRPr lang="en-US" dirty="0"/>
          </a:p>
          <a:p>
            <a:pPr lvl="1"/>
            <a:r>
              <a:rPr lang="en-US" dirty="0"/>
              <a:t>Easy to calculate from any MCMC output</a:t>
            </a:r>
          </a:p>
          <a:p>
            <a:pPr lvl="1"/>
            <a:r>
              <a:rPr lang="en-US" dirty="0"/>
              <a:t>Used by r2jags and others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Plummer (2008) definition of penalized expected deviance (PED)</a:t>
            </a:r>
          </a:p>
          <a:p>
            <a:pPr lvl="1"/>
            <a:r>
              <a:rPr lang="en-US" dirty="0"/>
              <a:t>Also used by </a:t>
            </a:r>
            <a:r>
              <a:rPr lang="en-US" dirty="0" err="1"/>
              <a:t>rjags</a:t>
            </a:r>
            <a:r>
              <a:rPr lang="en-US" dirty="0"/>
              <a:t> and </a:t>
            </a:r>
            <a:r>
              <a:rPr lang="en-US" dirty="0" err="1"/>
              <a:t>runjags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5473005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Plummer, M. (2002), Discussion of the paper by </a:t>
            </a:r>
            <a:r>
              <a:rPr lang="en-US" sz="1400" dirty="0" err="1"/>
              <a:t>Spiegelhalter</a:t>
            </a:r>
            <a:r>
              <a:rPr lang="en-US" sz="1400" dirty="0"/>
              <a:t> et al. Journal of the Royal Statistical 	Society Series B 64, 620.</a:t>
            </a:r>
          </a:p>
          <a:p>
            <a:pPr algn="l"/>
            <a:r>
              <a:rPr lang="en-GB" sz="1400" dirty="0"/>
              <a:t>Gelman, A., Carlin, J. B., Stern, H. S., &amp; Rubin, D. B. (2004). </a:t>
            </a:r>
            <a:r>
              <a:rPr lang="en-GB" sz="1400" i="1" dirty="0"/>
              <a:t>Bayesian Data Analysis</a:t>
            </a:r>
            <a:r>
              <a:rPr lang="en-GB" sz="1400" dirty="0"/>
              <a:t> (2nd ed.). 	Chapman and Hall/CRC.</a:t>
            </a:r>
          </a:p>
          <a:p>
            <a:pPr algn="l"/>
            <a:r>
              <a:rPr lang="en-US" sz="1400" dirty="0"/>
              <a:t>Plummer, M. (2008) Penalized loss functions for Bayesian model comparison. Biostatistics </a:t>
            </a:r>
            <a:r>
              <a:rPr lang="en-US" sz="1400" dirty="0" err="1"/>
              <a:t>doi</a:t>
            </a:r>
            <a:r>
              <a:rPr lang="en-US" sz="1400" dirty="0"/>
              <a:t>: 	10.1093/biostatistics/kxm049</a:t>
            </a:r>
          </a:p>
        </p:txBody>
      </p:sp>
    </p:spTree>
    <p:extLst>
      <p:ext uri="{BB962C8B-B14F-4D97-AF65-F5344CB8AC3E}">
        <p14:creationId xmlns:p14="http://schemas.microsoft.com/office/powerpoint/2010/main" val="25391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8402"/>
            <a:ext cx="8229600" cy="42410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Smaller is better</a:t>
            </a:r>
          </a:p>
          <a:p>
            <a:pPr lvl="1"/>
            <a:r>
              <a:rPr lang="en-US" dirty="0"/>
              <a:t>Smaller deviance and/or fewer parameters</a:t>
            </a:r>
          </a:p>
          <a:p>
            <a:pPr lvl="1"/>
            <a:endParaRPr lang="en-US" dirty="0"/>
          </a:p>
          <a:p>
            <a:r>
              <a:rPr lang="en-US" dirty="0"/>
              <a:t>Only makes sense as a relative comparison of parameters FOR THE SAME DATA</a:t>
            </a:r>
          </a:p>
          <a:p>
            <a:pPr lvl="1"/>
            <a:endParaRPr lang="en-US" dirty="0"/>
          </a:p>
          <a:p>
            <a:r>
              <a:rPr lang="en-US" dirty="0"/>
              <a:t>Rule of thumb:</a:t>
            </a:r>
          </a:p>
          <a:p>
            <a:pPr lvl="1"/>
            <a:r>
              <a:rPr lang="en-US" sz="2400" dirty="0"/>
              <a:t>A difference in DIC of &lt; 5 is probably meaningless</a:t>
            </a:r>
          </a:p>
          <a:p>
            <a:pPr lvl="1"/>
            <a:r>
              <a:rPr lang="en-US" sz="2400" dirty="0"/>
              <a:t>A difference in DIC of 5-10 suggests the preferred model</a:t>
            </a:r>
          </a:p>
          <a:p>
            <a:pPr lvl="1"/>
            <a:r>
              <a:rPr lang="en-US" sz="2400" dirty="0"/>
              <a:t>A difference in DIC of &gt;10 is more conclusive</a:t>
            </a:r>
          </a:p>
          <a:p>
            <a:endParaRPr lang="en-US" dirty="0"/>
          </a:p>
          <a:p>
            <a:r>
              <a:rPr lang="en-US" dirty="0"/>
              <a:t>It is the ABSOLUTE DIFFERENCE that matters</a:t>
            </a:r>
          </a:p>
          <a:p>
            <a:pPr lvl="1"/>
            <a:r>
              <a:rPr lang="en-US" dirty="0"/>
              <a:t>The specific values and/or ratios are meaningless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42575</TotalTime>
  <Words>1701</Words>
  <Application>Microsoft Macintosh PowerPoint</Application>
  <PresentationFormat>On-screen Show (4:3)</PresentationFormat>
  <Paragraphs>239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Andale Mono</vt:lpstr>
      <vt:lpstr>Arial</vt:lpstr>
      <vt:lpstr>Book Antiqua</vt:lpstr>
      <vt:lpstr>Courier</vt:lpstr>
      <vt:lpstr>Times New Roman</vt:lpstr>
      <vt:lpstr>Wingdings</vt:lpstr>
      <vt:lpstr>Hardcover</vt:lpstr>
      <vt:lpstr>Equation</vt:lpstr>
      <vt:lpstr>Parsimony</vt:lpstr>
      <vt:lpstr>Assessing Parsimony</vt:lpstr>
      <vt:lpstr>Bayes Factors</vt:lpstr>
      <vt:lpstr>Frequentist Fit Statistics</vt:lpstr>
      <vt:lpstr>Defining a Bayesian k</vt:lpstr>
      <vt:lpstr>pD</vt:lpstr>
      <vt:lpstr>PowerPoint Presentation</vt:lpstr>
      <vt:lpstr>PowerPoint Presentation</vt:lpstr>
      <vt:lpstr>Interpreting DIC</vt:lpstr>
      <vt:lpstr>Interpreting DIC</vt:lpstr>
      <vt:lpstr>PowerPoint Presentation</vt:lpstr>
      <vt:lpstr>Alternatives to DIC?</vt:lpstr>
      <vt:lpstr>Alternatives to DIC?</vt:lpstr>
      <vt:lpstr>Cross-Validation</vt:lpstr>
      <vt:lpstr>Cross-Validation</vt:lpstr>
      <vt:lpstr>WAIC</vt:lpstr>
      <vt:lpstr>WAIC</vt:lpstr>
      <vt:lpstr>WAIC in JAGS [currently in development]</vt:lpstr>
    </vt:vector>
  </TitlesOfParts>
  <Company>SMRU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Matthiopoulos</dc:creator>
  <cp:lastModifiedBy>Matthew Denwood</cp:lastModifiedBy>
  <cp:revision>951</cp:revision>
  <cp:lastPrinted>2016-10-20T12:58:13Z</cp:lastPrinted>
  <dcterms:created xsi:type="dcterms:W3CDTF">2002-05-06T08:31:52Z</dcterms:created>
  <dcterms:modified xsi:type="dcterms:W3CDTF">2020-02-12T12:51:47Z</dcterms:modified>
</cp:coreProperties>
</file>