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2" r:id="rId3"/>
    <p:sldId id="315" r:id="rId4"/>
    <p:sldId id="268" r:id="rId5"/>
    <p:sldId id="386" r:id="rId6"/>
    <p:sldId id="387" r:id="rId7"/>
    <p:sldId id="392" r:id="rId8"/>
    <p:sldId id="269" r:id="rId9"/>
    <p:sldId id="363" r:id="rId10"/>
    <p:sldId id="271" r:id="rId11"/>
    <p:sldId id="364" r:id="rId12"/>
    <p:sldId id="273" r:id="rId13"/>
    <p:sldId id="274" r:id="rId14"/>
    <p:sldId id="365" r:id="rId15"/>
    <p:sldId id="276" r:id="rId16"/>
    <p:sldId id="367" r:id="rId17"/>
    <p:sldId id="389" r:id="rId18"/>
    <p:sldId id="366" r:id="rId19"/>
    <p:sldId id="385" r:id="rId20"/>
    <p:sldId id="378" r:id="rId21"/>
    <p:sldId id="282" r:id="rId22"/>
    <p:sldId id="283" r:id="rId23"/>
    <p:sldId id="284" r:id="rId24"/>
    <p:sldId id="369" r:id="rId25"/>
    <p:sldId id="370" r:id="rId26"/>
    <p:sldId id="373" r:id="rId27"/>
    <p:sldId id="393" r:id="rId28"/>
    <p:sldId id="371" r:id="rId29"/>
    <p:sldId id="390" r:id="rId30"/>
    <p:sldId id="374" r:id="rId31"/>
    <p:sldId id="384" r:id="rId32"/>
    <p:sldId id="298" r:id="rId33"/>
    <p:sldId id="317" r:id="rId34"/>
    <p:sldId id="306" r:id="rId35"/>
    <p:sldId id="293" r:id="rId36"/>
    <p:sldId id="377" r:id="rId37"/>
    <p:sldId id="382" r:id="rId38"/>
    <p:sldId id="383" r:id="rId39"/>
    <p:sldId id="3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3772" userDrawn="1">
          <p15:clr>
            <a:srgbClr val="A4A3A4"/>
          </p15:clr>
        </p15:guide>
        <p15:guide id="7" pos="3931" userDrawn="1">
          <p15:clr>
            <a:srgbClr val="A4A3A4"/>
          </p15:clr>
        </p15:guide>
        <p15:guide id="8" orient="horz" pos="7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majewski" initials="jm" lastIdx="3" clrIdx="0">
    <p:extLst>
      <p:ext uri="{19B8F6BF-5375-455C-9EA6-DF929625EA0E}">
        <p15:presenceInfo xmlns:p15="http://schemas.microsoft.com/office/powerpoint/2012/main" userId="db9dc37592f2cf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8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330" y="2142"/>
      </p:cViewPr>
      <p:guideLst>
        <p:guide orient="horz" pos="2092"/>
        <p:guide pos="3840"/>
        <p:guide pos="257"/>
        <p:guide pos="7378"/>
        <p:guide orient="horz" pos="210"/>
        <p:guide pos="3772"/>
        <p:guide pos="3931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07T17:22:22.812" idx="1">
    <p:pos x="7680" y="641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07T17:22:22.812" idx="2">
    <p:pos x="7680" y="641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07T17:22:22.812" idx="3">
    <p:pos x="7680" y="641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9C3C5-731D-4B21-ADFE-660A2C634B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BE211-3BA3-451F-B357-E84761B7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2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dae801da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dae801da6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adae801da6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dae801da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dae801da6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adae801da6_0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e502b7976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e502b7976_1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ae502b7976_1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A91926E8-BAD2-A91F-8D28-2D62263B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e502b7976_1_84:notes">
            <a:extLst>
              <a:ext uri="{FF2B5EF4-FFF2-40B4-BE49-F238E27FC236}">
                <a16:creationId xmlns:a16="http://schemas.microsoft.com/office/drawing/2014/main" id="{596CB6F8-A05A-4EB7-6B2D-659BB76082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e502b7976_1_84:notes">
            <a:extLst>
              <a:ext uri="{FF2B5EF4-FFF2-40B4-BE49-F238E27FC236}">
                <a16:creationId xmlns:a16="http://schemas.microsoft.com/office/drawing/2014/main" id="{D3F3C782-CC0B-715C-4582-A12C6F2D07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ae502b7976_1_84:notes">
            <a:extLst>
              <a:ext uri="{FF2B5EF4-FFF2-40B4-BE49-F238E27FC236}">
                <a16:creationId xmlns:a16="http://schemas.microsoft.com/office/drawing/2014/main" id="{A0BA56EC-C245-8688-5C34-0C197945F9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089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3CFBBE53-234E-41F9-73AC-C9F3BBC79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>
            <a:extLst>
              <a:ext uri="{FF2B5EF4-FFF2-40B4-BE49-F238E27FC236}">
                <a16:creationId xmlns:a16="http://schemas.microsoft.com/office/drawing/2014/main" id="{B8193675-A713-96D3-9D64-EF9A15BB3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>
            <a:extLst>
              <a:ext uri="{FF2B5EF4-FFF2-40B4-BE49-F238E27FC236}">
                <a16:creationId xmlns:a16="http://schemas.microsoft.com/office/drawing/2014/main" id="{A036C1C5-710F-AFC1-1C04-3C7B91118B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56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A1D00ED0-9419-9D6B-1082-0401F69F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e502b7976_1_84:notes">
            <a:extLst>
              <a:ext uri="{FF2B5EF4-FFF2-40B4-BE49-F238E27FC236}">
                <a16:creationId xmlns:a16="http://schemas.microsoft.com/office/drawing/2014/main" id="{924237A0-ACA8-F77D-F264-54B5360AF4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e502b7976_1_84:notes">
            <a:extLst>
              <a:ext uri="{FF2B5EF4-FFF2-40B4-BE49-F238E27FC236}">
                <a16:creationId xmlns:a16="http://schemas.microsoft.com/office/drawing/2014/main" id="{4EBCB733-E44D-84AC-4EEA-3FC8963BA3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ae502b7976_1_84:notes">
            <a:extLst>
              <a:ext uri="{FF2B5EF4-FFF2-40B4-BE49-F238E27FC236}">
                <a16:creationId xmlns:a16="http://schemas.microsoft.com/office/drawing/2014/main" id="{32561730-126A-AFA2-EE33-9ED23A4B53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0903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7AD2ED93-D880-622B-23AE-9C3CA80CA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e502b7976_1_84:notes">
            <a:extLst>
              <a:ext uri="{FF2B5EF4-FFF2-40B4-BE49-F238E27FC236}">
                <a16:creationId xmlns:a16="http://schemas.microsoft.com/office/drawing/2014/main" id="{59B88EAE-FE41-48B8-7E71-A1DBB0F80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e502b7976_1_84:notes">
            <a:extLst>
              <a:ext uri="{FF2B5EF4-FFF2-40B4-BE49-F238E27FC236}">
                <a16:creationId xmlns:a16="http://schemas.microsoft.com/office/drawing/2014/main" id="{59FB6FDE-D8C7-7BCF-03DA-274C705742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ae502b7976_1_84:notes">
            <a:extLst>
              <a:ext uri="{FF2B5EF4-FFF2-40B4-BE49-F238E27FC236}">
                <a16:creationId xmlns:a16="http://schemas.microsoft.com/office/drawing/2014/main" id="{43C5F3E1-57F0-DA16-B12D-32D8C6103B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845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e502b7976_1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2ae502b7976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e502b7976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e502b7976_1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ae502b7976_1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22B0D89C-98F4-F80C-BE2B-B1476DE7C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dae801da6_0_4:notes">
            <a:extLst>
              <a:ext uri="{FF2B5EF4-FFF2-40B4-BE49-F238E27FC236}">
                <a16:creationId xmlns:a16="http://schemas.microsoft.com/office/drawing/2014/main" id="{986735C4-898E-9976-5554-6237FF8159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dae801da6_0_4:notes">
            <a:extLst>
              <a:ext uri="{FF2B5EF4-FFF2-40B4-BE49-F238E27FC236}">
                <a16:creationId xmlns:a16="http://schemas.microsoft.com/office/drawing/2014/main" id="{0E5E5491-AE9C-E054-8DE1-E18E97B82E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adae801da6_0_4:notes">
            <a:extLst>
              <a:ext uri="{FF2B5EF4-FFF2-40B4-BE49-F238E27FC236}">
                <a16:creationId xmlns:a16="http://schemas.microsoft.com/office/drawing/2014/main" id="{E815138F-F87E-36E7-B22B-7C70C13CDF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8720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A8757758-081E-6510-4705-A97908583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D377DC19-55AE-E119-AE77-29D4D06D0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7084B412-18B2-B69B-2BF4-9B12E695B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6A2A4377-BA8A-EE83-B79F-36E5E7C6D2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0593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CE53DEA6-CB22-1EDC-C24D-7CBBD307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789A039B-B494-CAA2-E7F8-3BA7B0C507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F72C3E41-6F98-024C-48AB-2F7283E099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141B1FC3-81E2-CC29-9965-FE86ADEDBB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2435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0A7B32A8-EB28-2AC0-2CEC-DABB22237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6A7E8D1A-A956-309C-7704-93FD1BB0EA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70367131-F930-3774-7DFD-B04FBCAF5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CFAF536E-8CD9-D108-1276-C85875FCF3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925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3BCEC8CE-49B9-62B3-5FD9-2534F4566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4AB8442F-A16D-C003-5ED3-26A56CBCF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F5D4AB33-3E0A-5F83-5B63-C62A6F216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6368A64F-F6BE-54AE-3FB3-8358CD4A18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011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6C28FC85-FF39-2CFA-9A79-C05153288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378E716C-330E-BF43-D2C2-83C5B358C8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98A82F58-099E-E85C-3633-F276A28B2E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C94139D2-404E-BFA7-3702-BE707B1ED1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061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43344620-1A3A-F0FF-3639-7EDFCF5AC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>
            <a:extLst>
              <a:ext uri="{FF2B5EF4-FFF2-40B4-BE49-F238E27FC236}">
                <a16:creationId xmlns:a16="http://schemas.microsoft.com/office/drawing/2014/main" id="{757449F4-C365-BC96-2710-3953CD5E3C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>
            <a:extLst>
              <a:ext uri="{FF2B5EF4-FFF2-40B4-BE49-F238E27FC236}">
                <a16:creationId xmlns:a16="http://schemas.microsoft.com/office/drawing/2014/main" id="{61CE896C-40A7-DA4D-50EB-3E93E6A047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272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F702593B-1323-096D-A65D-1C57767A9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54009936-31D3-BF3C-C2E3-F09FA7AA55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DF38B166-C8CD-BCDA-F9DA-D92777EEB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C45409A8-08E8-D87D-EABA-AA642ACD4F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3388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764242BD-8BB6-A3F7-4A4E-4C26483A6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771C0F63-2A54-314D-0EB0-0391D93C4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47CA3231-50C9-6EE0-19CD-9814B19A19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264652A5-58D4-76AD-D072-3B84F3AECD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79331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7690F26C-AD8A-56EF-EDC5-57CB21AB8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4CC33A93-8748-C9E9-0E56-6F1042E7A8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75A4D58D-937F-EBD5-34D2-031144624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15DC9BE2-146C-3301-D4A7-1A8A0639DF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98597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F5714A83-FA38-3CF3-9491-CF7BB9E1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e502b7976_1_101:notes">
            <a:extLst>
              <a:ext uri="{FF2B5EF4-FFF2-40B4-BE49-F238E27FC236}">
                <a16:creationId xmlns:a16="http://schemas.microsoft.com/office/drawing/2014/main" id="{BD595266-871A-DD84-B2E3-5E0694C41C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e502b7976_1_101:notes">
            <a:extLst>
              <a:ext uri="{FF2B5EF4-FFF2-40B4-BE49-F238E27FC236}">
                <a16:creationId xmlns:a16="http://schemas.microsoft.com/office/drawing/2014/main" id="{3998F8DC-EA24-4951-FC58-21301B9D2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2ae502b7976_1_101:notes">
            <a:extLst>
              <a:ext uri="{FF2B5EF4-FFF2-40B4-BE49-F238E27FC236}">
                <a16:creationId xmlns:a16="http://schemas.microsoft.com/office/drawing/2014/main" id="{1CF6F67B-8588-1D11-05EE-A55C609408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9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592C011A-76B6-9D58-4F91-6B96B19DF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dae801da6_0_4:notes">
            <a:extLst>
              <a:ext uri="{FF2B5EF4-FFF2-40B4-BE49-F238E27FC236}">
                <a16:creationId xmlns:a16="http://schemas.microsoft.com/office/drawing/2014/main" id="{0AE9F361-A37C-88AF-C321-91D735B548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dae801da6_0_4:notes">
            <a:extLst>
              <a:ext uri="{FF2B5EF4-FFF2-40B4-BE49-F238E27FC236}">
                <a16:creationId xmlns:a16="http://schemas.microsoft.com/office/drawing/2014/main" id="{D9C6066E-118B-701F-D248-5D4A0A9FD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adae801da6_0_4:notes">
            <a:extLst>
              <a:ext uri="{FF2B5EF4-FFF2-40B4-BE49-F238E27FC236}">
                <a16:creationId xmlns:a16="http://schemas.microsoft.com/office/drawing/2014/main" id="{ACA0B328-2E65-E64E-F2E7-09E8260CC4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605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34057A16-722B-5B85-753B-FCDBA5526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dae801da6_0_4:notes">
            <a:extLst>
              <a:ext uri="{FF2B5EF4-FFF2-40B4-BE49-F238E27FC236}">
                <a16:creationId xmlns:a16="http://schemas.microsoft.com/office/drawing/2014/main" id="{E22ADAEA-30E2-7155-7BA6-377DFE98A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dae801da6_0_4:notes">
            <a:extLst>
              <a:ext uri="{FF2B5EF4-FFF2-40B4-BE49-F238E27FC236}">
                <a16:creationId xmlns:a16="http://schemas.microsoft.com/office/drawing/2014/main" id="{FBB034C0-95E8-322D-244C-BFB1B5E2E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adae801da6_0_4:notes">
            <a:extLst>
              <a:ext uri="{FF2B5EF4-FFF2-40B4-BE49-F238E27FC236}">
                <a16:creationId xmlns:a16="http://schemas.microsoft.com/office/drawing/2014/main" id="{C86E41E3-F3B1-8DA8-610F-D5465A82F9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dae801da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dae801da6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adae801da6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cab227c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cab227c0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acab227c09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dae801da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dae801da6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adae801da6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dae801da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dae801da6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adae801da6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dae801da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dae801da6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dae801da6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1BB98A-8551-6441-3E3D-583CB2691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1F2BCF-EC0A-BA51-AA1F-ED42B403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F8137C5-A5CD-C69F-3D4F-2F3EA332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FD547A-3272-DC0E-4F6B-DE59ADFB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9A6CFA-2918-473D-8940-24BA956C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1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E02FB-62C6-1779-15CF-95680F42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45696B7-B1A7-486A-B90D-DC49CFD92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650761-881B-5492-4C65-5C372F59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93C335D-4341-8D37-9AA4-CC22EDC5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517A1E-E518-DEFA-5026-3C4FCEDF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FB50E51-B998-547D-F654-69CB99263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BFAF86B-C20C-59A2-E0EE-31FEC056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9D3CC86-7FA4-24E6-5E92-FE287DB3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3C4B3C-62AE-3CAD-3AA2-9782FD2D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6ABF44-772A-D27D-B605-B8A096F2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48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C731E2-CF2E-EE59-1DBC-70B53523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BCF3CA-2E13-C1FB-D69B-2F38F20C3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183A18-26A0-E7B2-095E-135A8C5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D30363F-4099-12FC-9E42-4AA1BEB7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2558F6-7846-AB7B-4382-D865E71D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1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124EA2-227B-0C0C-589F-2A90ADF8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293CB2-230F-5A85-89A8-405AD916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E7D7AA-87E0-FBBC-036B-6DD6CA96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1061B1-84A6-B6B8-7D77-B5F308B2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E77999-74A2-9787-4136-E665F2F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0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5D9910-B196-7B71-56B4-3A95B9F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F0C33A-F580-AE3B-A3A0-07AE67851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E4FBCEC-8627-6B44-1937-E5AFD3063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67E6B0-8C3A-2359-7C4F-569E4403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52A9342-A9A9-E60A-5AEF-EE139463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8B6A8C-EBD6-5A37-4616-F723D985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0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0C5DAE-7955-1D4D-3432-58A2B971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57E14E-2BB1-CB4A-F7DC-226AF27B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9338D40-8FA1-29CC-A632-2EA92ADBE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6869D3-B70C-BDC2-45F4-ACC90C11D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13715A8-E2E1-A495-59FC-8B3C25138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65E5A15-1D67-3776-DB0B-33C20C58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5C0E2CB-92A7-E5F7-73C4-A2CFFFA8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A9D9FA4-E5D2-48FF-97BF-65D3E559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7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A79E38-B3EB-6F05-E345-8B46980E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830C3C3-1378-8948-B50C-0D3AF74F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B28A3B5-3D00-EA50-A8CF-466911A0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D8C622A-3017-46CA-74C0-B5E62A15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1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B01EB9D-4462-425A-5111-93C576C5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B43489E-7689-1129-A016-49E57C6C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86505D-BE73-59B2-607F-D288E607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46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56B87F-C1B3-E658-5F7C-C9F61B39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E5C7DE-9178-25F8-D9F0-D940432F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6B7D064-5138-07A3-6711-92C22010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FA8804-5DBB-7A7E-8BC0-38ECB65F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F1676E-6649-DAE4-DB94-19E87359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DBF986C-58F9-D535-B503-25832DB6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E04ABD-28E0-B301-ADC7-49387177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9215C42-4DD5-FCF3-CFB4-5B9AE23B6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4F9885E-C7C0-4789-C7A5-219CD9213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019EA1-BFC5-55D7-786F-6D18C152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23447A-A849-9F31-E8A5-20108034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69633B6-312A-AAF3-327C-D15752AB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66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B68C125-A596-14B8-5DC8-5B04B4D9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E6B24D-DC78-6AC8-3A2C-65DA76EC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2E3C56-2973-39FA-10E2-E166A083C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F00B2-F792-46CA-9124-502B729CBF46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ABC264-A01C-72BB-86C7-95816D952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DCDCC4-A20C-45F5-9E93-430B87502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BE72E-11A6-44B8-AFC7-266F95DB96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9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huggingface.co/spaces/sdadas/pirb" TargetMode="External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hyperlink" Target="https://huggingface.co/spaces/mteb/leaderboard" TargetMode="Externa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Poppins Bold" panose="00000800000000000000" pitchFamily="2" charset="-18"/>
                <a:cs typeface="Poppins Bold" panose="00000800000000000000" pitchFamily="2" charset="-18"/>
              </a:rPr>
              <a:t>Generative AI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7DAF07D-CDC9-C1F2-0D32-4FA75B3FB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50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dae801da6_0_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adae801da6_0_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" name="Google Shape;228;g2adae801da6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438150"/>
            <a:ext cx="11430000" cy="5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dae801da6_0_32"/>
          <p:cNvSpPr txBox="1"/>
          <p:nvPr/>
        </p:nvSpPr>
        <p:spPr>
          <a:xfrm>
            <a:off x="205500" y="1427338"/>
            <a:ext cx="1023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l-PL" sz="2400" b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Question + Examples</a:t>
            </a:r>
            <a:endParaRPr sz="2400" b="1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5" name="Google Shape;235;g2adae801da6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88" y="2768850"/>
            <a:ext cx="10748245" cy="1754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6" name="Google Shape;236;g2adae801da6_0_32"/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Popular prompting templates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dae801da6_0_26"/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is Prompt engineering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3" name="Google Shape;243;g2adae801da6_0_26"/>
          <p:cNvSpPr txBox="1"/>
          <p:nvPr/>
        </p:nvSpPr>
        <p:spPr>
          <a:xfrm>
            <a:off x="194850" y="1705675"/>
            <a:ext cx="102366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Poppins"/>
              <a:buChar char="●"/>
            </a:pPr>
            <a:r>
              <a:rPr lang="pl-PL" sz="180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Prompt engineering aims to create prompts in a more programmatic, reproducible way</a:t>
            </a:r>
            <a:endParaRPr sz="1800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Poppins"/>
              <a:buChar char="●"/>
            </a:pPr>
            <a:r>
              <a:rPr lang="pl-PL" sz="180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It involves carefully designing and structuring the input given to the model to effectively guide it towards generating the desired output or response.</a:t>
            </a:r>
            <a:endParaRPr sz="1800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Poppins"/>
              <a:buChar char="●"/>
            </a:pPr>
            <a:r>
              <a:rPr lang="pl-PL" sz="180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Temperature is one of the key hyperparams controlling how varied and creative each models response is - even with the exact same prompt</a:t>
            </a:r>
            <a:endParaRPr sz="1800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Poppins"/>
              <a:buChar char="●"/>
            </a:pPr>
            <a:r>
              <a:rPr lang="pl-PL" sz="180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Prompt Engineering can be more structured by leveraging libraries such as LangChain</a:t>
            </a:r>
            <a:endParaRPr sz="1800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dae801da6_0_49"/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Chain-of-thought reasoning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g2adae801da6_0_49"/>
          <p:cNvSpPr txBox="1"/>
          <p:nvPr/>
        </p:nvSpPr>
        <p:spPr>
          <a:xfrm>
            <a:off x="408000" y="1734300"/>
            <a:ext cx="10236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Poppins"/>
              <a:buChar char="●"/>
            </a:pPr>
            <a:r>
              <a:rPr lang="pl-PL" sz="1800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Chain-of-thought prompting: Encourages model to be factual and precise by explaining its reasoning</a:t>
            </a:r>
            <a:endParaRPr sz="1800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1" name="Google Shape;251;g2adae801da6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1800"/>
            <a:ext cx="8585049" cy="2364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2" name="Google Shape;252;g2adae801da6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325" y="4343401"/>
            <a:ext cx="5909650" cy="204855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2adae801da6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24" y="1347525"/>
            <a:ext cx="6480650" cy="5358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adae801da6_0_58"/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Citing sources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g2adae801da6_0_58"/>
          <p:cNvSpPr/>
          <p:nvPr/>
        </p:nvSpPr>
        <p:spPr>
          <a:xfrm>
            <a:off x="7550075" y="2649575"/>
            <a:ext cx="4114800" cy="24030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Warning!</a:t>
            </a:r>
            <a:endParaRPr sz="21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1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LLM can still make up sources, but at least you can check if they exists</a:t>
            </a:r>
            <a:endParaRPr sz="21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e502b7976_1_84"/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Few shot learning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7" name="Google Shape;267;g2ae502b7976_1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00" y="2122100"/>
            <a:ext cx="3529973" cy="2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2ae502b7976_1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825" y="2122100"/>
            <a:ext cx="3612725" cy="301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ae502b7976_1_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8126" y="2043930"/>
            <a:ext cx="3754648" cy="304334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ae502b7976_1_84"/>
          <p:cNvSpPr txBox="1"/>
          <p:nvPr/>
        </p:nvSpPr>
        <p:spPr>
          <a:xfrm>
            <a:off x="660200" y="1479975"/>
            <a:ext cx="3136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Zero-shot 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71;g2ae502b7976_1_84"/>
          <p:cNvSpPr txBox="1"/>
          <p:nvPr/>
        </p:nvSpPr>
        <p:spPr>
          <a:xfrm>
            <a:off x="4637000" y="1537400"/>
            <a:ext cx="3136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Two-shot 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72;g2ae502b7976_1_84"/>
          <p:cNvSpPr txBox="1"/>
          <p:nvPr/>
        </p:nvSpPr>
        <p:spPr>
          <a:xfrm>
            <a:off x="8500150" y="1537400"/>
            <a:ext cx="3136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Three-shot 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>
          <a:extLst>
            <a:ext uri="{FF2B5EF4-FFF2-40B4-BE49-F238E27FC236}">
              <a16:creationId xmlns:a16="http://schemas.microsoft.com/office/drawing/2014/main" id="{89D67712-194D-A7A8-E59C-E2FE89B7A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e502b7976_1_84">
            <a:extLst>
              <a:ext uri="{FF2B5EF4-FFF2-40B4-BE49-F238E27FC236}">
                <a16:creationId xmlns:a16="http://schemas.microsoft.com/office/drawing/2014/main" id="{37E883BC-E57A-3419-ADC7-285A0F0D51E9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Few shot learning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7" name="Google Shape;267;g2ae502b7976_1_84">
            <a:extLst>
              <a:ext uri="{FF2B5EF4-FFF2-40B4-BE49-F238E27FC236}">
                <a16:creationId xmlns:a16="http://schemas.microsoft.com/office/drawing/2014/main" id="{FC6DE201-7756-D6F1-96A5-99A1BCC312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00" y="2122100"/>
            <a:ext cx="3529973" cy="26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2ae502b7976_1_84">
            <a:extLst>
              <a:ext uri="{FF2B5EF4-FFF2-40B4-BE49-F238E27FC236}">
                <a16:creationId xmlns:a16="http://schemas.microsoft.com/office/drawing/2014/main" id="{4C60EC3B-1006-DC94-104B-50B82A3C4E7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825" y="2122100"/>
            <a:ext cx="3612725" cy="301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ae502b7976_1_84">
            <a:extLst>
              <a:ext uri="{FF2B5EF4-FFF2-40B4-BE49-F238E27FC236}">
                <a16:creationId xmlns:a16="http://schemas.microsoft.com/office/drawing/2014/main" id="{4C220B81-753F-2908-4740-4C6F6BCD723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8126" y="2043930"/>
            <a:ext cx="3754648" cy="304334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ae502b7976_1_84">
            <a:extLst>
              <a:ext uri="{FF2B5EF4-FFF2-40B4-BE49-F238E27FC236}">
                <a16:creationId xmlns:a16="http://schemas.microsoft.com/office/drawing/2014/main" id="{78E32657-38A6-BD74-B250-C3158365260E}"/>
              </a:ext>
            </a:extLst>
          </p:cNvPr>
          <p:cNvSpPr txBox="1"/>
          <p:nvPr/>
        </p:nvSpPr>
        <p:spPr>
          <a:xfrm>
            <a:off x="660200" y="1479975"/>
            <a:ext cx="3136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Zero-shot 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71;g2ae502b7976_1_84">
            <a:extLst>
              <a:ext uri="{FF2B5EF4-FFF2-40B4-BE49-F238E27FC236}">
                <a16:creationId xmlns:a16="http://schemas.microsoft.com/office/drawing/2014/main" id="{FA0556F8-3977-BAA3-2B25-CD716D643EF2}"/>
              </a:ext>
            </a:extLst>
          </p:cNvPr>
          <p:cNvSpPr txBox="1"/>
          <p:nvPr/>
        </p:nvSpPr>
        <p:spPr>
          <a:xfrm>
            <a:off x="4637000" y="1537400"/>
            <a:ext cx="3136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Two-shot 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72;g2ae502b7976_1_84">
            <a:extLst>
              <a:ext uri="{FF2B5EF4-FFF2-40B4-BE49-F238E27FC236}">
                <a16:creationId xmlns:a16="http://schemas.microsoft.com/office/drawing/2014/main" id="{AC2316FE-3658-59F9-EB64-C99C0D84CF0B}"/>
              </a:ext>
            </a:extLst>
          </p:cNvPr>
          <p:cNvSpPr txBox="1"/>
          <p:nvPr/>
        </p:nvSpPr>
        <p:spPr>
          <a:xfrm>
            <a:off x="8500150" y="1537400"/>
            <a:ext cx="3136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Three-shot 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5136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1918D-A425-8F27-2DB9-B33871BB3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17833E-F9B6-851C-28A6-E989474D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59566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Proceed to notebook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W2-llm-calling-and-vector-search</a:t>
            </a:r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9897D05-7FB2-217A-8AF7-3E3C92D38A17}"/>
              </a:ext>
            </a:extLst>
          </p:cNvPr>
          <p:cNvSpPr txBox="1"/>
          <p:nvPr/>
        </p:nvSpPr>
        <p:spPr>
          <a:xfrm>
            <a:off x="407989" y="565805"/>
            <a:ext cx="5935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Jupyter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exercise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Few shot learning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6ACBCA5-A104-933B-0859-982FBB95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41183"/>
          <a:stretch/>
        </p:blipFill>
        <p:spPr>
          <a:xfrm>
            <a:off x="6597048" y="7457"/>
            <a:ext cx="5594952" cy="68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59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>
          <a:extLst>
            <a:ext uri="{FF2B5EF4-FFF2-40B4-BE49-F238E27FC236}">
              <a16:creationId xmlns:a16="http://schemas.microsoft.com/office/drawing/2014/main" id="{2AEE54FD-35C7-0BF4-1A9E-06F8325A2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>
            <a:extLst>
              <a:ext uri="{FF2B5EF4-FFF2-40B4-BE49-F238E27FC236}">
                <a16:creationId xmlns:a16="http://schemas.microsoft.com/office/drawing/2014/main" id="{193936DD-2223-E06C-9253-CE352BB53E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pl-PL" sz="6000" b="1" dirty="0">
                <a:latin typeface="Poppins"/>
                <a:ea typeface="Poppins"/>
                <a:cs typeface="Poppins"/>
                <a:sym typeface="Poppins"/>
              </a:rPr>
              <a:t>General </a:t>
            </a:r>
            <a:r>
              <a:rPr lang="pl-PL" sz="6000" b="1" dirty="0" err="1">
                <a:latin typeface="Poppins"/>
                <a:ea typeface="Poppins"/>
                <a:cs typeface="Poppins"/>
                <a:sym typeface="Poppins"/>
              </a:rPr>
              <a:t>Tips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88476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>
          <a:extLst>
            <a:ext uri="{FF2B5EF4-FFF2-40B4-BE49-F238E27FC236}">
              <a16:creationId xmlns:a16="http://schemas.microsoft.com/office/drawing/2014/main" id="{BF7A1449-935E-8F26-0F36-DEE252607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e502b7976_1_84">
            <a:extLst>
              <a:ext uri="{FF2B5EF4-FFF2-40B4-BE49-F238E27FC236}">
                <a16:creationId xmlns:a16="http://schemas.microsoft.com/office/drawing/2014/main" id="{E6199915-A6F0-9422-F649-7917950D4DEA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DONTs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rafika 8" descr="Uniesiony kciuk">
            <a:extLst>
              <a:ext uri="{FF2B5EF4-FFF2-40B4-BE49-F238E27FC236}">
                <a16:creationId xmlns:a16="http://schemas.microsoft.com/office/drawing/2014/main" id="{2D433AAA-809F-10F2-15F6-C973A8A1C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5458" y="1160463"/>
            <a:ext cx="914400" cy="914400"/>
          </a:xfrm>
          <a:prstGeom prst="rect">
            <a:avLst/>
          </a:prstGeom>
        </p:spPr>
      </p:pic>
      <p:pic>
        <p:nvPicPr>
          <p:cNvPr id="10" name="Grafika 9" descr="Uniesiony kciuk">
            <a:extLst>
              <a:ext uri="{FF2B5EF4-FFF2-40B4-BE49-F238E27FC236}">
                <a16:creationId xmlns:a16="http://schemas.microsoft.com/office/drawing/2014/main" id="{5780B565-7605-0328-0666-659C6AC0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812696" y="1160463"/>
            <a:ext cx="914400" cy="91440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B2397F2-976D-8661-F974-4D1A2AAF8A61}"/>
              </a:ext>
            </a:extLst>
          </p:cNvPr>
          <p:cNvSpPr txBox="1"/>
          <p:nvPr/>
        </p:nvSpPr>
        <p:spPr>
          <a:xfrm>
            <a:off x="407988" y="2163891"/>
            <a:ext cx="5764212" cy="457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Single,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clear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task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per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each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call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Concise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instructions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followed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as a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human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Leverage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markdown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html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and system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clear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segmentation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between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input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instructions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few-shot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examples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any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other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arguments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Complex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tasks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should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split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into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several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, serial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calls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Asking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for a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score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or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exmplanation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improve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results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even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scores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not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reliable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Chain-of-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thouth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framework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improve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logical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capabilities</a:t>
            </a: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1D92FF8-0BFB-E74E-D87B-1E0FD2C7E9F8}"/>
              </a:ext>
            </a:extLst>
          </p:cNvPr>
          <p:cNvSpPr txBox="1"/>
          <p:nvPr/>
        </p:nvSpPr>
        <p:spPr>
          <a:xfrm>
            <a:off x="6294438" y="2163891"/>
            <a:ext cx="5764212" cy="522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Don’t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flood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too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much info,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even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if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they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1M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tokens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window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pretty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bad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numerical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scoring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Be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carefull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too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many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/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too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extreme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examples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they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might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steer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answers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unexpected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directions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It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hard to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tell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LLM NOT TO DO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something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not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designed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counting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–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might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reliable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values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summarize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them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programatically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Don’t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overkill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simple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tasks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–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many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them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be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solved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more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efficiently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classic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ML</a:t>
            </a:r>
          </a:p>
          <a:p>
            <a:pPr>
              <a:lnSpc>
                <a:spcPct val="150000"/>
              </a:lnSpc>
            </a:pP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0959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F140456-47EE-9157-8335-5DA63E3E40B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W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2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Agenda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FE70D87-7CD2-F74B-02FE-8FC044A1651E}"/>
              </a:ext>
            </a:extLst>
          </p:cNvPr>
          <p:cNvSpPr txBox="1"/>
          <p:nvPr/>
        </p:nvSpPr>
        <p:spPr>
          <a:xfrm>
            <a:off x="407988" y="1089025"/>
            <a:ext cx="11376025" cy="613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Introduction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working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endParaRPr lang="pl-PL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Prompt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engineering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General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rules</a:t>
            </a: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Retrieval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Augmented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Generation</a:t>
            </a:r>
            <a:endParaRPr lang="pl-PL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Vector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search</a:t>
            </a:r>
            <a:endParaRPr lang="pl-PL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Hybrid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search</a:t>
            </a: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How to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leverage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classic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ML to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make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work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better</a:t>
            </a: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Recognition</a:t>
            </a:r>
            <a:endParaRPr lang="pl-PL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CrossEncoders</a:t>
            </a:r>
            <a:r>
              <a:rPr lang="pl-PL" sz="2400" b="1" dirty="0">
                <a:latin typeface="Poppins" panose="00000500000000000000" pitchFamily="2" charset="-18"/>
                <a:cs typeface="Poppins" panose="00000500000000000000" pitchFamily="2" charset="-18"/>
              </a:rPr>
              <a:t> / </a:t>
            </a:r>
            <a:r>
              <a:rPr lang="pl-PL" sz="24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Rerankers</a:t>
            </a:r>
            <a:endParaRPr lang="pl-PL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lnSpc>
                <a:spcPct val="150000"/>
              </a:lnSpc>
            </a:pPr>
            <a:endParaRPr lang="en-GB" sz="24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6169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>
          <a:extLst>
            <a:ext uri="{FF2B5EF4-FFF2-40B4-BE49-F238E27FC236}">
              <a16:creationId xmlns:a16="http://schemas.microsoft.com/office/drawing/2014/main" id="{55DC6FC3-E334-AA80-957C-8CCB2AD2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e502b7976_1_84">
            <a:extLst>
              <a:ext uri="{FF2B5EF4-FFF2-40B4-BE49-F238E27FC236}">
                <a16:creationId xmlns:a16="http://schemas.microsoft.com/office/drawing/2014/main" id="{BFD00968-E2BC-18A7-70F0-BEB754E6DFF7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is harder to instruct LLM not to do something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4ADA24-F7F3-9D8B-6ECF-F9CCA42DE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459" y="1386075"/>
            <a:ext cx="5757182" cy="49061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8CD3FE7-7B9E-B846-EAD4-7661190B2419}"/>
              </a:ext>
            </a:extLst>
          </p:cNvPr>
          <p:cNvSpPr txBox="1"/>
          <p:nvPr/>
        </p:nvSpPr>
        <p:spPr>
          <a:xfrm>
            <a:off x="3481614" y="6292195"/>
            <a:ext cx="501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by author with gpt-4o, 2025-03-04</a:t>
            </a:r>
          </a:p>
        </p:txBody>
      </p:sp>
    </p:spTree>
    <p:extLst>
      <p:ext uri="{BB962C8B-B14F-4D97-AF65-F5344CB8AC3E}">
        <p14:creationId xmlns:p14="http://schemas.microsoft.com/office/powerpoint/2010/main" val="3075440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e502b7976_1_91"/>
          <p:cNvSpPr txBox="1">
            <a:spLocks noGrp="1"/>
          </p:cNvSpPr>
          <p:nvPr>
            <p:ph type="ctrTitle"/>
          </p:nvPr>
        </p:nvSpPr>
        <p:spPr>
          <a:xfrm>
            <a:off x="1524000" y="20506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pl-PL" b="1" dirty="0" err="1">
                <a:latin typeface="Poppins"/>
                <a:ea typeface="Poppins"/>
                <a:cs typeface="Poppins"/>
                <a:sym typeface="Poppins"/>
              </a:rPr>
              <a:t>Retrieval</a:t>
            </a: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b="1" dirty="0" err="1">
                <a:latin typeface="Poppins"/>
                <a:ea typeface="Poppins"/>
                <a:cs typeface="Poppins"/>
                <a:sym typeface="Poppins"/>
              </a:rPr>
              <a:t>Augmented</a:t>
            </a: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b="1" dirty="0" err="1">
                <a:latin typeface="Poppins"/>
                <a:ea typeface="Poppins"/>
                <a:cs typeface="Poppins"/>
                <a:sym typeface="Poppins"/>
              </a:rPr>
              <a:t>Generation</a:t>
            </a: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 (RAG)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e502b7976_1_95"/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is RAG?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479B55FF-08D8-D4CD-C1D5-34EB3F88EAC4}"/>
              </a:ext>
            </a:extLst>
          </p:cNvPr>
          <p:cNvSpPr/>
          <p:nvPr/>
        </p:nvSpPr>
        <p:spPr>
          <a:xfrm>
            <a:off x="803406" y="1197375"/>
            <a:ext cx="10585188" cy="99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Retrieval augmented generation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(RAG)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allows us to improve LLM performance by enriching our calls with some selected context 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0A01317F-ADDA-B49B-7787-800FD64277A7}"/>
              </a:ext>
            </a:extLst>
          </p:cNvPr>
          <p:cNvSpPr/>
          <p:nvPr/>
        </p:nvSpPr>
        <p:spPr>
          <a:xfrm>
            <a:off x="803406" y="2325150"/>
            <a:ext cx="10585188" cy="99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 allows expanding and updating model knowledge with external data, which improves information accuracy and relevance grounding its answers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EDFECC8B-0929-78DB-DCDF-8DB8D18E9444}"/>
              </a:ext>
            </a:extLst>
          </p:cNvPr>
          <p:cNvSpPr/>
          <p:nvPr/>
        </p:nvSpPr>
        <p:spPr>
          <a:xfrm>
            <a:off x="803406" y="3484750"/>
            <a:ext cx="10585188" cy="99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Most popular forms of RAG rely on finding sections of documents, which are most similar to asked questions and integrating them to LLM call for better context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D702FE5-8A66-3F67-CB4C-C916AD62E16D}"/>
              </a:ext>
            </a:extLst>
          </p:cNvPr>
          <p:cNvSpPr/>
          <p:nvPr/>
        </p:nvSpPr>
        <p:spPr>
          <a:xfrm>
            <a:off x="803394" y="4664726"/>
            <a:ext cx="10585188" cy="99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dirty="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This approach can be used to feed real time or internal data to guide LLM answers, without need for retraining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e502b7976_1_101"/>
          <p:cNvSpPr txBox="1"/>
          <p:nvPr/>
        </p:nvSpPr>
        <p:spPr>
          <a:xfrm>
            <a:off x="3070850" y="6104575"/>
            <a:ext cx="87633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image by author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ae502b7976_1_101"/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Vector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RAG diagram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5937DF-D5EA-4173-2A84-03C05AFC7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17" y="1089005"/>
            <a:ext cx="8310666" cy="51185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30D14CFA-FA0A-5255-98A1-AEA6874E5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3C2F07F6-58B4-E122-FE44-8F5D2E682BF4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RAG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benefits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45F1CC2-F127-19BE-1556-BA99E8EFDF7B}"/>
              </a:ext>
            </a:extLst>
          </p:cNvPr>
          <p:cNvSpPr txBox="1"/>
          <p:nvPr/>
        </p:nvSpPr>
        <p:spPr>
          <a:xfrm>
            <a:off x="407988" y="1250950"/>
            <a:ext cx="10291762" cy="423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Grounding model answers with controlled context, which can reduce hallucinations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Ability to provide specified, real-time data to LLM e.g. fast changing promotions or product availability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 Well-defined, specialized RAG can get good performance with smaller LLMs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61061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6751674B-3E71-1401-5972-5D13AE19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0B62D26B-10FF-D8BB-108F-A8000F501864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RAG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does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NOT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reason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–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pitfalls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CB67767-7159-32A4-CC79-8A0E051A8499}"/>
              </a:ext>
            </a:extLst>
          </p:cNvPr>
          <p:cNvSpPr txBox="1"/>
          <p:nvPr/>
        </p:nvSpPr>
        <p:spPr>
          <a:xfrm>
            <a:off x="407987" y="1250951"/>
            <a:ext cx="11072813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Despite being closely associated with LLMs, RAG relies mainly on vector search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It DOES NOT have any reasoning or logical abilities and can be easily misled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Purely vector based RAG carries many shortcoming of semantic similarity -&gt; it will not perform well with complex questions and numbers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Feeding bad context to LLM call can increase risk of bad answers as LLM will be more likely to use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1101806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1B984735-F585-C6C3-421D-A1D2C5C4B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C0B2FEB4-B16E-BF62-C6DE-1C58D80A8232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Vector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database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BA527ED-EA2B-562F-21B5-F5226BD4C89F}"/>
              </a:ext>
            </a:extLst>
          </p:cNvPr>
          <p:cNvSpPr txBox="1"/>
          <p:nvPr/>
        </p:nvSpPr>
        <p:spPr>
          <a:xfrm>
            <a:off x="1593850" y="4487049"/>
            <a:ext cx="146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1. Gather files for Knowledge base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F28792F-A0A4-ACA1-98CA-CBBC937B5915}"/>
              </a:ext>
            </a:extLst>
          </p:cNvPr>
          <p:cNvSpPr txBox="1"/>
          <p:nvPr/>
        </p:nvSpPr>
        <p:spPr>
          <a:xfrm>
            <a:off x="3222625" y="4487049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Split files into smaller chunks within a few hundred tokens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638F56D-C1EE-7D1B-9B2C-60EFF8A8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1324132"/>
            <a:ext cx="9848850" cy="310755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68D310C-4836-3FE1-0FA8-7A00B7E2C642}"/>
              </a:ext>
            </a:extLst>
          </p:cNvPr>
          <p:cNvSpPr txBox="1"/>
          <p:nvPr/>
        </p:nvSpPr>
        <p:spPr>
          <a:xfrm>
            <a:off x="5527675" y="4537849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Embed each chunk as a vector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0C498C0-C754-3CF0-43D0-96FC2335CF27}"/>
              </a:ext>
            </a:extLst>
          </p:cNvPr>
          <p:cNvSpPr txBox="1"/>
          <p:nvPr/>
        </p:nvSpPr>
        <p:spPr>
          <a:xfrm>
            <a:off x="8423275" y="4537849"/>
            <a:ext cx="190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</a:t>
            </a:r>
            <a:r>
              <a:rPr lang="en-GB" dirty="0">
                <a:latin typeface="Poppins" panose="00000500000000000000" pitchFamily="2" charset="-18"/>
                <a:cs typeface="Poppins" panose="00000500000000000000" pitchFamily="2" charset="-18"/>
              </a:rPr>
              <a:t>Save each chunk’s text, vector, metadata and metadata to DB </a:t>
            </a:r>
          </a:p>
        </p:txBody>
      </p:sp>
    </p:spTree>
    <p:extLst>
      <p:ext uri="{BB962C8B-B14F-4D97-AF65-F5344CB8AC3E}">
        <p14:creationId xmlns:p14="http://schemas.microsoft.com/office/powerpoint/2010/main" val="30458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E5561-B066-CD44-3C11-1D66B28B6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5B2BCE-4CC7-7FD4-2E0D-A073B409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59566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Continue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in</a:t>
            </a:r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 notebook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W2-llm-calling-and-vector-search</a:t>
            </a:r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9A3D193-5A99-6BD9-23BC-832D7D375A18}"/>
              </a:ext>
            </a:extLst>
          </p:cNvPr>
          <p:cNvSpPr txBox="1"/>
          <p:nvPr/>
        </p:nvSpPr>
        <p:spPr>
          <a:xfrm>
            <a:off x="407989" y="565805"/>
            <a:ext cx="593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Jupyter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exercise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Vector DB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B4CFFF-73C7-2905-232D-379A558CD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365"/>
          <a:stretch/>
        </p:blipFill>
        <p:spPr>
          <a:xfrm>
            <a:off x="6240463" y="0"/>
            <a:ext cx="5935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16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BDD8E935-FAFF-B452-C540-BE07B1765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F885DBBC-B9F1-1A77-8CD2-DFC8D7D9AD09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Hybrid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search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–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combining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vectors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keywords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F4984BD-1662-4224-9225-ABDE6E625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0" y="1688418"/>
            <a:ext cx="9396388" cy="43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3820DCC5-6C88-3D2D-DA87-7202EEA9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91F68BA7-6E87-1B25-A3B6-850B2F36EEBB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Hybrid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search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–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combining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vectors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keywords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CF30611-14D2-FD32-0D7E-457AB070535A}"/>
              </a:ext>
            </a:extLst>
          </p:cNvPr>
          <p:cNvSpPr txBox="1"/>
          <p:nvPr/>
        </p:nvSpPr>
        <p:spPr>
          <a:xfrm>
            <a:off x="407987" y="1250951"/>
            <a:ext cx="11304588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Hybrid search combines vector similarity with classic keyword-based searches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BM25 is a popular keyword search leveraging TF-IDF (Term Frequency-Inverse Document Frequency) algorithm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Keywords can also be used for hard filtering within document text (like in SQL) or metadata (if we want to limit our search to categories or documents)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4838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4DBFA6-B694-1DD3-136B-0BDDA1647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Introduction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to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working</a:t>
            </a:r>
            <a:r>
              <a:rPr lang="pl-PL" sz="6000" b="1" dirty="0">
                <a:latin typeface="Poppins" panose="00000500000000000000" pitchFamily="2" charset="-18"/>
                <a:cs typeface="Poppins" panose="00000500000000000000" pitchFamily="2" charset="-18"/>
              </a:rPr>
              <a:t> with </a:t>
            </a:r>
            <a:r>
              <a:rPr lang="pl-PL" sz="60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LLMs</a:t>
            </a:r>
            <a:endParaRPr lang="pl-PL" sz="60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28832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>
          <a:extLst>
            <a:ext uri="{FF2B5EF4-FFF2-40B4-BE49-F238E27FC236}">
              <a16:creationId xmlns:a16="http://schemas.microsoft.com/office/drawing/2014/main" id="{7F715C30-8554-20C8-F706-16636062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>
            <a:extLst>
              <a:ext uri="{FF2B5EF4-FFF2-40B4-BE49-F238E27FC236}">
                <a16:creationId xmlns:a16="http://schemas.microsoft.com/office/drawing/2014/main" id="{A3B5B37C-DC1E-C1A5-13E7-9D5A8F02CB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pl-PL" b="1" dirty="0" err="1">
                <a:latin typeface="Poppins"/>
                <a:ea typeface="Poppins"/>
                <a:cs typeface="Poppins"/>
                <a:sym typeface="Poppins"/>
              </a:rPr>
              <a:t>Improving</a:t>
            </a: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 LLM </a:t>
            </a:r>
            <a:r>
              <a:rPr lang="pl-PL" b="1" dirty="0" err="1">
                <a:latin typeface="Poppins"/>
                <a:ea typeface="Poppins"/>
                <a:cs typeface="Poppins"/>
                <a:sym typeface="Poppins"/>
              </a:rPr>
              <a:t>results</a:t>
            </a: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 with </a:t>
            </a:r>
            <a:r>
              <a:rPr lang="pl-PL" b="1" dirty="0" err="1">
                <a:latin typeface="Poppins"/>
                <a:ea typeface="Poppins"/>
                <a:cs typeface="Poppins"/>
                <a:sym typeface="Poppins"/>
              </a:rPr>
              <a:t>classic</a:t>
            </a:r>
            <a:r>
              <a:rPr lang="pl-PL" b="1" dirty="0">
                <a:latin typeface="Poppins"/>
                <a:ea typeface="Poppins"/>
                <a:cs typeface="Poppins"/>
                <a:sym typeface="Poppins"/>
              </a:rPr>
              <a:t> ML</a:t>
            </a:r>
            <a:endParaRPr b="1" dirty="0"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6489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15E6FEC2-8449-CB49-6EBE-671F5D381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40C6D51A-231C-DAB8-C8AC-66F3206A1CFE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Why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worth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using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classic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ML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we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have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LLMs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B1E72A8-FFB8-EC69-925F-A3EB7C8BA2C0}"/>
              </a:ext>
            </a:extLst>
          </p:cNvPr>
          <p:cNvSpPr txBox="1"/>
          <p:nvPr/>
        </p:nvSpPr>
        <p:spPr>
          <a:xfrm>
            <a:off x="407988" y="1160463"/>
            <a:ext cx="115173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LLMs are extremely flexible, but some tasks can be still completed with better speed and accuracy with pretrained NLP models e.g. Bert-based</a:t>
            </a:r>
            <a:endParaRPr lang="pl-PL" sz="32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They are significantly c</a:t>
            </a:r>
            <a:r>
              <a:rPr lang="pl-PL" sz="3200" dirty="0" err="1"/>
              <a:t>heape</a:t>
            </a:r>
            <a:r>
              <a:rPr lang="en-GB" sz="3200" dirty="0"/>
              <a:t>r, faster and easier to deploy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Training/Finetuning can provide predictable results within specific domains if we have the data</a:t>
            </a:r>
            <a:endParaRPr lang="pl-PL" sz="32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Validation with classic ML c</a:t>
            </a:r>
            <a:r>
              <a:rPr lang="pl-PL" sz="3200" dirty="0" err="1"/>
              <a:t>an</a:t>
            </a:r>
            <a:r>
              <a:rPr lang="pl-PL" sz="3200" dirty="0"/>
              <a:t> </a:t>
            </a:r>
            <a:r>
              <a:rPr lang="pl-PL" sz="3200" dirty="0" err="1"/>
              <a:t>reduce</a:t>
            </a:r>
            <a:r>
              <a:rPr lang="pl-PL" sz="3200" dirty="0"/>
              <a:t> </a:t>
            </a:r>
            <a:r>
              <a:rPr lang="en-GB" sz="3200" dirty="0"/>
              <a:t>LLM </a:t>
            </a:r>
            <a:r>
              <a:rPr lang="pl-PL" sz="3200" dirty="0" err="1"/>
              <a:t>hallucinations</a:t>
            </a:r>
            <a:endParaRPr lang="pl-PL" sz="32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200" dirty="0"/>
              <a:t>They give</a:t>
            </a:r>
            <a:r>
              <a:rPr lang="pl-PL" sz="3200" dirty="0"/>
              <a:t> </a:t>
            </a:r>
            <a:r>
              <a:rPr lang="pl-PL" sz="3200" dirty="0" err="1"/>
              <a:t>us</a:t>
            </a:r>
            <a:r>
              <a:rPr lang="pl-PL" sz="3200" dirty="0"/>
              <a:t> to </a:t>
            </a:r>
            <a:r>
              <a:rPr lang="pl-PL" sz="3200" dirty="0" err="1"/>
              <a:t>better</a:t>
            </a:r>
            <a:r>
              <a:rPr lang="pl-PL" sz="3200" dirty="0"/>
              <a:t> </a:t>
            </a:r>
            <a:r>
              <a:rPr lang="pl-PL" sz="3200" dirty="0" err="1"/>
              <a:t>control</a:t>
            </a:r>
            <a:r>
              <a:rPr lang="pl-PL" sz="3200" dirty="0"/>
              <a:t> </a:t>
            </a:r>
            <a:r>
              <a:rPr lang="pl-PL" sz="3200" dirty="0" err="1"/>
              <a:t>LLMs</a:t>
            </a:r>
            <a:r>
              <a:rPr lang="pl-PL" sz="3200" dirty="0"/>
              <a:t> </a:t>
            </a:r>
            <a:r>
              <a:rPr lang="pl-PL" sz="3200" dirty="0" err="1"/>
              <a:t>context</a:t>
            </a:r>
            <a:r>
              <a:rPr lang="pl-PL" sz="3200" dirty="0"/>
              <a:t> and </a:t>
            </a:r>
            <a:r>
              <a:rPr lang="pl-PL" sz="3200" dirty="0" err="1"/>
              <a:t>answers</a:t>
            </a:r>
            <a:endParaRPr lang="pl-PL" sz="32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pl-PL" sz="3200" dirty="0" err="1"/>
              <a:t>Can</a:t>
            </a:r>
            <a:r>
              <a:rPr lang="pl-PL" sz="3200" dirty="0"/>
              <a:t> </a:t>
            </a:r>
            <a:r>
              <a:rPr lang="en-GB" sz="3200" dirty="0"/>
              <a:t>serve for evaluation of LLMs</a:t>
            </a:r>
            <a:endParaRPr lang="pl-PL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884134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677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Named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Recognition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summary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A170916-B973-88D5-693D-36ECD52D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2343895"/>
            <a:ext cx="5543550" cy="491063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4C2FD3C-0DD8-9CDE-5BC7-C80ACC18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66" y="4931297"/>
            <a:ext cx="5539352" cy="640827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E0D50AD0-E21C-3BA6-C353-67F10CB6F134}"/>
              </a:ext>
            </a:extLst>
          </p:cNvPr>
          <p:cNvSpPr txBox="1"/>
          <p:nvPr/>
        </p:nvSpPr>
        <p:spPr>
          <a:xfrm>
            <a:off x="6381750" y="210476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geo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99EF5448-6BDA-F3FF-4D6C-D89FD8CAA112}"/>
              </a:ext>
            </a:extLst>
          </p:cNvPr>
          <p:cNvSpPr txBox="1"/>
          <p:nvPr/>
        </p:nvSpPr>
        <p:spPr>
          <a:xfrm>
            <a:off x="9858375" y="2104765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gpe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94B629D6-25E9-2ACC-1B38-0E1E93235EE2}"/>
              </a:ext>
            </a:extLst>
          </p:cNvPr>
          <p:cNvSpPr txBox="1"/>
          <p:nvPr/>
        </p:nvSpPr>
        <p:spPr>
          <a:xfrm>
            <a:off x="10554494" y="209498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per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746B16D-C7B8-7DCF-28F5-31845417655E}"/>
              </a:ext>
            </a:extLst>
          </p:cNvPr>
          <p:cNvSpPr txBox="1"/>
          <p:nvPr/>
        </p:nvSpPr>
        <p:spPr>
          <a:xfrm>
            <a:off x="6526213" y="283495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per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12F4E7B-0536-BBFC-36A5-D4DC15CB5E2C}"/>
              </a:ext>
            </a:extLst>
          </p:cNvPr>
          <p:cNvSpPr txBox="1"/>
          <p:nvPr/>
        </p:nvSpPr>
        <p:spPr>
          <a:xfrm>
            <a:off x="9012238" y="283495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geo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281E3F7-D17C-5F45-A546-0D521BABC4E1}"/>
              </a:ext>
            </a:extLst>
          </p:cNvPr>
          <p:cNvSpPr txBox="1"/>
          <p:nvPr/>
        </p:nvSpPr>
        <p:spPr>
          <a:xfrm>
            <a:off x="9591675" y="283495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tim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961DB4A-750D-43F5-1C06-13FC32260F6A}"/>
              </a:ext>
            </a:extLst>
          </p:cNvPr>
          <p:cNvSpPr txBox="1"/>
          <p:nvPr/>
        </p:nvSpPr>
        <p:spPr>
          <a:xfrm>
            <a:off x="7134225" y="4684531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org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D76B62F2-303D-5679-8559-DF24B255804C}"/>
              </a:ext>
            </a:extLst>
          </p:cNvPr>
          <p:cNvSpPr txBox="1"/>
          <p:nvPr/>
        </p:nvSpPr>
        <p:spPr>
          <a:xfrm>
            <a:off x="8183563" y="4690630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>
                <a:latin typeface="Poppins" panose="00000500000000000000" pitchFamily="2" charset="-18"/>
                <a:cs typeface="Poppins" panose="00000500000000000000" pitchFamily="2" charset="-18"/>
              </a:rPr>
              <a:t>per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AA79900-E76A-E64A-4696-4B30B629E1BB}"/>
              </a:ext>
            </a:extLst>
          </p:cNvPr>
          <p:cNvSpPr txBox="1"/>
          <p:nvPr/>
        </p:nvSpPr>
        <p:spPr>
          <a:xfrm>
            <a:off x="7934325" y="5543548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tim</a:t>
            </a:r>
            <a:endParaRPr lang="en-GB" sz="12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0" name="Symbol zastępczy zawartości 2">
            <a:extLst>
              <a:ext uri="{FF2B5EF4-FFF2-40B4-BE49-F238E27FC236}">
                <a16:creationId xmlns:a16="http://schemas.microsoft.com/office/drawing/2014/main" id="{AC7DE744-058D-E530-67A6-269A7FC5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448416"/>
            <a:ext cx="5543550" cy="435133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spcAft>
                <a:spcPts val="1200"/>
              </a:spcAft>
            </a:pP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We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use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NER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when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we want to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specific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information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from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endParaRPr lang="pl-PL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spcAft>
                <a:spcPts val="1200"/>
              </a:spcAft>
            </a:pP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NER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extract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structured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data from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endParaRPr lang="pl-PL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spcAft>
                <a:spcPts val="1200"/>
              </a:spcAft>
            </a:pP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Single NER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e.g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. person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have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thousands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of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instances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</a:p>
          <a:p>
            <a:pPr>
              <a:spcAft>
                <a:spcPts val="1200"/>
              </a:spcAft>
            </a:pP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Position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of the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itself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important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which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makes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data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annotation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well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as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processing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especially</a:t>
            </a:r>
            <a:r>
              <a:rPr lang="pl-PL" sz="24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400" dirty="0" err="1">
                <a:latin typeface="Poppins" panose="00000500000000000000" pitchFamily="2" charset="-18"/>
                <a:cs typeface="Poppins" panose="00000500000000000000" pitchFamily="2" charset="-18"/>
              </a:rPr>
              <a:t>challenging</a:t>
            </a:r>
            <a:endParaRPr lang="pl-PL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>
              <a:spcAft>
                <a:spcPts val="1200"/>
              </a:spcAft>
            </a:pPr>
            <a:endParaRPr lang="en-GB" sz="2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22" name="Obraz 21">
            <a:extLst>
              <a:ext uri="{FF2B5EF4-FFF2-40B4-BE49-F238E27FC236}">
                <a16:creationId xmlns:a16="http://schemas.microsoft.com/office/drawing/2014/main" id="{34305593-4544-A864-87A1-1A64C944A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363" y="6046262"/>
            <a:ext cx="4095750" cy="276225"/>
          </a:xfrm>
          <a:prstGeom prst="rect">
            <a:avLst/>
          </a:prstGeom>
        </p:spPr>
      </p:pic>
      <p:pic>
        <p:nvPicPr>
          <p:cNvPr id="24" name="Obraz 23">
            <a:extLst>
              <a:ext uri="{FF2B5EF4-FFF2-40B4-BE49-F238E27FC236}">
                <a16:creationId xmlns:a16="http://schemas.microsoft.com/office/drawing/2014/main" id="{72EE6ACE-CA1D-7933-C7CD-0B3B1ED60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538" y="3403429"/>
            <a:ext cx="1466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91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1323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Under-the-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hood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NER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classifying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tokens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by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their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relations to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specific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entities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20" name="Symbol zastępczy zawartości 2">
            <a:extLst>
              <a:ext uri="{FF2B5EF4-FFF2-40B4-BE49-F238E27FC236}">
                <a16:creationId xmlns:a16="http://schemas.microsoft.com/office/drawing/2014/main" id="{AC7DE744-058D-E530-67A6-269A7FC52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2146916"/>
            <a:ext cx="5543550" cy="4351338"/>
          </a:xfrm>
        </p:spPr>
        <p:txBody>
          <a:bodyPr>
            <a:normAutofit/>
          </a:bodyPr>
          <a:lstStyle/>
          <a:p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buNone/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Spacy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uses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BIO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labeling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by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default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,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where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each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token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analyzed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text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get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assigned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the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following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values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:</a:t>
            </a:r>
            <a:b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</a:b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en-GB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"B"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: Beginning of an entity</a:t>
            </a:r>
          </a:p>
          <a:p>
            <a:r>
              <a:rPr lang="en-GB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"I"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: Inside an entity</a:t>
            </a:r>
          </a:p>
          <a:p>
            <a:r>
              <a:rPr lang="en-GB" sz="1600" b="1" dirty="0">
                <a:latin typeface="Poppins" panose="00000500000000000000" pitchFamily="2" charset="-18"/>
                <a:cs typeface="Poppins" panose="00000500000000000000" pitchFamily="2" charset="-18"/>
              </a:rPr>
              <a:t>"O"</a:t>
            </a:r>
            <a:r>
              <a:rPr lang="en-GB" sz="1600" dirty="0">
                <a:latin typeface="Poppins" panose="00000500000000000000" pitchFamily="2" charset="-18"/>
                <a:cs typeface="Poppins" panose="00000500000000000000" pitchFamily="2" charset="-18"/>
              </a:rPr>
              <a:t>: Outside of any entity</a:t>
            </a: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buNone/>
            </a:pP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Together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with the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label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it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also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gets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assigned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entity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class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.</a:t>
            </a:r>
          </a:p>
          <a:p>
            <a:pPr marL="0" indent="0">
              <a:buNone/>
            </a:pPr>
            <a:endParaRPr lang="pl-PL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buNone/>
            </a:pP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From model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perspective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we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are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conducting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multilabel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classification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each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1600" dirty="0" err="1">
                <a:latin typeface="Poppins" panose="00000500000000000000" pitchFamily="2" charset="-18"/>
                <a:cs typeface="Poppins" panose="00000500000000000000" pitchFamily="2" charset="-18"/>
              </a:rPr>
              <a:t>token</a:t>
            </a:r>
            <a:r>
              <a:rPr lang="pl-PL" sz="1600" dirty="0">
                <a:latin typeface="Poppins" panose="00000500000000000000" pitchFamily="2" charset="-18"/>
                <a:cs typeface="Poppins" panose="00000500000000000000" pitchFamily="2" charset="-18"/>
              </a:rPr>
              <a:t>. </a:t>
            </a:r>
            <a:endParaRPr lang="en-GB" sz="16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3D92EEC-9A66-D897-2AEE-6806E5191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4" y="1889757"/>
            <a:ext cx="5524500" cy="2235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When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Sebastian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Thrun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started working on self-driving cars at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Google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in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2007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, few people outside of the company took him seriously. I can tell you very senior CEOs of major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American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car companies would shake my hand and turn away because I wasn’t worth talking to, said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Thrun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, in an interview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Recode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earlier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5CA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this week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21" name="Obraz 20">
            <a:extLst>
              <a:ext uri="{FF2B5EF4-FFF2-40B4-BE49-F238E27FC236}">
                <a16:creationId xmlns:a16="http://schemas.microsoft.com/office/drawing/2014/main" id="{2CF1B5AD-A06E-4B3D-7776-76BE4A172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74" y="4695825"/>
            <a:ext cx="5075027" cy="1596370"/>
          </a:xfrm>
          <a:prstGeom prst="rect">
            <a:avLst/>
          </a:prstGeom>
        </p:spPr>
      </p:pic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9D9D0C1-46F0-99BA-2948-C556CAEA6036}"/>
              </a:ext>
            </a:extLst>
          </p:cNvPr>
          <p:cNvSpPr txBox="1"/>
          <p:nvPr/>
        </p:nvSpPr>
        <p:spPr>
          <a:xfrm>
            <a:off x="6939864" y="1777584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51F274FB-67D5-D6D5-F755-DAF61AB95AC5}"/>
              </a:ext>
            </a:extLst>
          </p:cNvPr>
          <p:cNvSpPr txBox="1"/>
          <p:nvPr/>
        </p:nvSpPr>
        <p:spPr>
          <a:xfrm>
            <a:off x="7604127" y="1777584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53E7C559-27AA-BF95-99B6-0F9F24A4477B}"/>
              </a:ext>
            </a:extLst>
          </p:cNvPr>
          <p:cNvSpPr txBox="1"/>
          <p:nvPr/>
        </p:nvSpPr>
        <p:spPr>
          <a:xfrm>
            <a:off x="11116364" y="1777584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077C89AA-FF38-B990-A363-C22CFDDACC97}"/>
              </a:ext>
            </a:extLst>
          </p:cNvPr>
          <p:cNvSpPr txBox="1"/>
          <p:nvPr/>
        </p:nvSpPr>
        <p:spPr>
          <a:xfrm>
            <a:off x="6240464" y="2305939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23C22F20-D54D-B268-548C-182A7DB5ECAF}"/>
              </a:ext>
            </a:extLst>
          </p:cNvPr>
          <p:cNvSpPr txBox="1"/>
          <p:nvPr/>
        </p:nvSpPr>
        <p:spPr>
          <a:xfrm>
            <a:off x="8815045" y="2703796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310F28C0-1850-E5B5-C8E9-8C6F53CC5830}"/>
              </a:ext>
            </a:extLst>
          </p:cNvPr>
          <p:cNvSpPr txBox="1"/>
          <p:nvPr/>
        </p:nvSpPr>
        <p:spPr>
          <a:xfrm>
            <a:off x="11116364" y="3213709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217B7C12-E8D1-AEB4-7CCB-A429B11841D8}"/>
              </a:ext>
            </a:extLst>
          </p:cNvPr>
          <p:cNvSpPr txBox="1"/>
          <p:nvPr/>
        </p:nvSpPr>
        <p:spPr>
          <a:xfrm>
            <a:off x="7685304" y="3681206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730B365-2692-9864-EAFA-AF62638E60E3}"/>
              </a:ext>
            </a:extLst>
          </p:cNvPr>
          <p:cNvSpPr txBox="1"/>
          <p:nvPr/>
        </p:nvSpPr>
        <p:spPr>
          <a:xfrm>
            <a:off x="8766518" y="3671723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B</a:t>
            </a:r>
            <a:endParaRPr lang="en-GB" sz="1400" dirty="0">
              <a:solidFill>
                <a:srgbClr val="0065CA"/>
              </a:solidFill>
            </a:endParaRPr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EE5F4CCD-F258-729F-6B69-33E67BDB9F5E}"/>
              </a:ext>
            </a:extLst>
          </p:cNvPr>
          <p:cNvSpPr txBox="1"/>
          <p:nvPr/>
        </p:nvSpPr>
        <p:spPr>
          <a:xfrm>
            <a:off x="9130144" y="3671722"/>
            <a:ext cx="3753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65CA"/>
                </a:solidFill>
                <a:latin typeface="Poppins" panose="00000500000000000000" pitchFamily="2" charset="-18"/>
                <a:cs typeface="Poppins" panose="00000500000000000000" pitchFamily="2" charset="-18"/>
              </a:rPr>
              <a:t>I</a:t>
            </a:r>
            <a:endParaRPr lang="en-GB" sz="1400" dirty="0">
              <a:solidFill>
                <a:srgbClr val="0065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180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310D132-CFEB-47E5-7553-0B897605E701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What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Spacy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A198ECA-CF0C-95F4-3C51-84B561EB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537" y="1449388"/>
            <a:ext cx="5832475" cy="3527545"/>
          </a:xfrm>
          <a:prstGeom prst="rect">
            <a:avLst/>
          </a:prstGeom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1B785D36-5D68-844B-B56C-CA1860BF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448416"/>
            <a:ext cx="5269942" cy="4351338"/>
          </a:xfrm>
        </p:spPr>
        <p:txBody>
          <a:bodyPr>
            <a:normAutofit/>
          </a:bodyPr>
          <a:lstStyle/>
          <a:p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Spacy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is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one of the most popular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libraries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for NLP</a:t>
            </a:r>
          </a:p>
          <a:p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It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has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low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barier of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entry</a:t>
            </a:r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You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can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build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within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a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few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dozens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lines of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code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in a notebook</a:t>
            </a:r>
          </a:p>
          <a:p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CLI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interface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great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for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building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production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models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and </a:t>
            </a: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replicability</a:t>
            </a:r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0" indent="0">
              <a:buNone/>
            </a:pPr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pl-PL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28960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50861C-1ABE-05DA-B93E-7BCC8161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448416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Proceed to notebook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W2-NER-Intro-BLANK </a:t>
            </a:r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6021D72-4DCA-4DCB-59F7-448005537FC6}"/>
              </a:ext>
            </a:extLst>
          </p:cNvPr>
          <p:cNvSpPr txBox="1"/>
          <p:nvPr/>
        </p:nvSpPr>
        <p:spPr>
          <a:xfrm>
            <a:off x="407988" y="565805"/>
            <a:ext cx="11376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Jupyter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exercise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NER:</a:t>
            </a:r>
            <a:endParaRPr lang="en-GB" sz="2800" b="1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A0C1889-1362-D905-0D43-FC9DF4E1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937" y="0"/>
            <a:ext cx="6215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36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F2A0DF0E-B305-71DE-9258-3DEF52BF9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C6127191-FCF7-7EC9-8BAA-869C2D163071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 to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CrossEncoders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3EB045C6-CA06-00FD-2D93-7FB26D83A771}"/>
              </a:ext>
            </a:extLst>
          </p:cNvPr>
          <p:cNvSpPr/>
          <p:nvPr/>
        </p:nvSpPr>
        <p:spPr>
          <a:xfrm>
            <a:off x="803406" y="1413078"/>
            <a:ext cx="10585188" cy="99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Poppins" panose="00000500000000000000" pitchFamily="2" charset="-18"/>
                <a:ea typeface="Roboto"/>
                <a:cs typeface="Poppins" panose="00000500000000000000" pitchFamily="2" charset="-18"/>
                <a:sym typeface="Roboto"/>
              </a:rPr>
              <a:t>Crossencoders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Poppins" panose="00000500000000000000" pitchFamily="2" charset="-18"/>
                <a:ea typeface="Roboto"/>
                <a:cs typeface="Poppins" panose="00000500000000000000" pitchFamily="2" charset="-18"/>
                <a:sym typeface="Roboto"/>
              </a:rPr>
              <a:t> are a type of neural network used for ranking tasks – They take a pair of inputs (e.g., a query and a document) and jointly encode them into a single representation before making a relevance prediction.</a:t>
            </a:r>
            <a:endParaRPr kumimoji="0" lang="pl-PL" sz="200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Poppins" panose="00000500000000000000" pitchFamily="2" charset="-18"/>
              <a:ea typeface="Poppins"/>
              <a:cs typeface="Poppins" panose="00000500000000000000" pitchFamily="2" charset="-18"/>
              <a:sym typeface="Poppins"/>
            </a:endParaRP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531934BB-E2C6-F342-722C-D6F93743F3F2}"/>
              </a:ext>
            </a:extLst>
          </p:cNvPr>
          <p:cNvSpPr/>
          <p:nvPr/>
        </p:nvSpPr>
        <p:spPr>
          <a:xfrm>
            <a:off x="803406" y="2629430"/>
            <a:ext cx="10585188" cy="99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Poppins" panose="00000500000000000000" pitchFamily="2" charset="-18"/>
                <a:ea typeface="Roboto"/>
                <a:cs typeface="Poppins" panose="00000500000000000000" pitchFamily="2" charset="-18"/>
                <a:sym typeface="Roboto"/>
              </a:rPr>
              <a:t>They can be fine-tuned to perform multiple tasks e.g. similarity detection, answer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Poppins" panose="00000500000000000000" pitchFamily="2" charset="-18"/>
                <a:ea typeface="Roboto"/>
                <a:cs typeface="Poppins" panose="00000500000000000000" pitchFamily="2" charset="-18"/>
                <a:sym typeface="Roboto"/>
              </a:rPr>
              <a:t>releveance</a:t>
            </a:r>
            <a:r>
              <a:rPr lang="en-GB" dirty="0">
                <a:solidFill>
                  <a:srgbClr val="374151"/>
                </a:solidFill>
                <a:latin typeface="Poppins" panose="00000500000000000000" pitchFamily="2" charset="-18"/>
                <a:ea typeface="Roboto"/>
                <a:cs typeface="Poppins" panose="00000500000000000000" pitchFamily="2" charset="-18"/>
                <a:sym typeface="Roboto"/>
              </a:rPr>
              <a:t>. We can tailor training data to fit our specific needs. </a:t>
            </a:r>
            <a:endParaRPr kumimoji="0" lang="pl-PL" sz="200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Poppins" panose="00000500000000000000" pitchFamily="2" charset="-18"/>
              <a:ea typeface="Poppins"/>
              <a:cs typeface="Poppins" panose="00000500000000000000" pitchFamily="2" charset="-18"/>
              <a:sym typeface="Poppins"/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2E554D7F-927E-8780-098B-B7CC474710ED}"/>
              </a:ext>
            </a:extLst>
          </p:cNvPr>
          <p:cNvSpPr/>
          <p:nvPr/>
        </p:nvSpPr>
        <p:spPr>
          <a:xfrm>
            <a:off x="803406" y="3789416"/>
            <a:ext cx="10585188" cy="11254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Poppins" panose="00000500000000000000" pitchFamily="2" charset="-18"/>
                <a:ea typeface="Poppins"/>
                <a:cs typeface="Poppins" panose="00000500000000000000" pitchFamily="2" charset="-18"/>
                <a:sym typeface="Poppins"/>
              </a:rPr>
              <a:t>Under the hood they are based on encoder only transformer with additional neural network layers for regression task, outputting a single number according to they training goal  </a:t>
            </a:r>
            <a:endParaRPr kumimoji="0" lang="pl-PL" sz="200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Poppins" panose="00000500000000000000" pitchFamily="2" charset="-18"/>
              <a:ea typeface="Poppins"/>
              <a:cs typeface="Poppins" panose="00000500000000000000" pitchFamily="2" charset="-18"/>
              <a:sym typeface="Poppins"/>
            </a:endParaRPr>
          </a:p>
        </p:txBody>
      </p: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EF383481-A66B-10F9-E3C8-96E836FE1AC7}"/>
              </a:ext>
            </a:extLst>
          </p:cNvPr>
          <p:cNvSpPr/>
          <p:nvPr/>
        </p:nvSpPr>
        <p:spPr>
          <a:xfrm>
            <a:off x="803406" y="5072117"/>
            <a:ext cx="10585188" cy="9959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Bef>
                <a:spcPts val="1500"/>
              </a:spcBef>
              <a:defRPr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Poppins" panose="00000500000000000000" pitchFamily="2" charset="-18"/>
                <a:ea typeface="Roboto"/>
                <a:cs typeface="Poppins" panose="00000500000000000000" pitchFamily="2" charset="-18"/>
                <a:sym typeface="Roboto"/>
              </a:rPr>
              <a:t>Pre-trained X-encoders are widely used for reranking of retrieval tasks. </a:t>
            </a:r>
            <a:endParaRPr kumimoji="0" lang="pl-PL" sz="200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Poppins" panose="00000500000000000000" pitchFamily="2" charset="-18"/>
              <a:ea typeface="Poppins"/>
              <a:cs typeface="Poppins" panose="00000500000000000000" pitchFamily="2" charset="-18"/>
              <a:sym typeface="Poppins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Poppins" panose="00000500000000000000" pitchFamily="2" charset="-18"/>
                <a:ea typeface="Roboto"/>
                <a:cs typeface="Poppins" panose="00000500000000000000" pitchFamily="2" charset="-18"/>
                <a:sym typeface="Roboto"/>
              </a:rPr>
              <a:t>They can also be used for evaluating logical similarity to evaluate LLM answers</a:t>
            </a:r>
            <a:endParaRPr kumimoji="0" lang="pl-PL" sz="2000" i="0" u="none" strike="noStrike" kern="120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Poppins" panose="00000500000000000000" pitchFamily="2" charset="-18"/>
              <a:ea typeface="Poppins"/>
              <a:cs typeface="Poppins" panose="00000500000000000000" pitchFamily="2" charset="-18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51051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4EDBE45D-F9C1-68E8-0578-F4FDC1131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7718960A-A838-3B78-BF0B-68A07C45E855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CrossEncoders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as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rerankers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– most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common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case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 RAG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Symbol zastępczy zawartości 2">
            <a:extLst>
              <a:ext uri="{FF2B5EF4-FFF2-40B4-BE49-F238E27FC236}">
                <a16:creationId xmlns:a16="http://schemas.microsoft.com/office/drawing/2014/main" id="{CD72FC66-B9B3-6D42-4924-A9CA28BC7930}"/>
              </a:ext>
            </a:extLst>
          </p:cNvPr>
          <p:cNvSpPr txBox="1">
            <a:spLocks/>
          </p:cNvSpPr>
          <p:nvPr/>
        </p:nvSpPr>
        <p:spPr>
          <a:xfrm>
            <a:off x="407987" y="1160463"/>
            <a:ext cx="11304588" cy="513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1200"/>
              </a:spcAft>
            </a:pP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Poppins" panose="00000500000000000000" pitchFamily="2" charset="-18"/>
                <a:cs typeface="Poppins" panose="00000500000000000000" pitchFamily="2" charset="-18"/>
              </a:rPr>
              <a:t>As semantic similarity can be misleading, it is worth pulling more records than needed and then reranking most relevant using a more steerable and stronger model</a:t>
            </a: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Poppins" panose="00000500000000000000" pitchFamily="2" charset="-18"/>
                <a:cs typeface="Poppins" panose="00000500000000000000" pitchFamily="2" charset="-18"/>
              </a:rPr>
              <a:t>Evaluating query&lt;-&gt; context pairs fit with cross-encoders can be much more accurate than vector similarity and much cheaper than LLMs</a:t>
            </a:r>
          </a:p>
          <a:p>
            <a:pPr marL="342900" indent="-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Poppins" panose="00000500000000000000" pitchFamily="2" charset="-18"/>
                <a:cs typeface="Poppins" panose="00000500000000000000" pitchFamily="2" charset="-18"/>
              </a:rPr>
              <a:t>We can also fine-tune to X-encoders for our own goals e.g. answers following company specific rules such as different approach to different products/services/segments </a:t>
            </a:r>
            <a:endParaRPr lang="pl-PL" sz="2800" dirty="0">
              <a:latin typeface="Poppins" panose="00000500000000000000" pitchFamily="2" charset="-18"/>
              <a:cs typeface="Poppins" panose="00000500000000000000" pitchFamily="2" charset="-18"/>
            </a:endParaRPr>
          </a:p>
          <a:p>
            <a:pPr algn="l">
              <a:spcAft>
                <a:spcPts val="1200"/>
              </a:spcAft>
            </a:pPr>
            <a:endParaRPr lang="en-GB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699498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>
          <a:extLst>
            <a:ext uri="{FF2B5EF4-FFF2-40B4-BE49-F238E27FC236}">
              <a16:creationId xmlns:a16="http://schemas.microsoft.com/office/drawing/2014/main" id="{0744AA96-2614-2C97-3549-2151F82B2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: zaokrąglone rogi 4">
            <a:hlinkClick r:id="rId3"/>
            <a:extLst>
              <a:ext uri="{FF2B5EF4-FFF2-40B4-BE49-F238E27FC236}">
                <a16:creationId xmlns:a16="http://schemas.microsoft.com/office/drawing/2014/main" id="{161233EF-D496-5EBB-A449-21C47F03C8B4}"/>
              </a:ext>
            </a:extLst>
          </p:cNvPr>
          <p:cNvSpPr/>
          <p:nvPr/>
        </p:nvSpPr>
        <p:spPr>
          <a:xfrm>
            <a:off x="7150100" y="1402596"/>
            <a:ext cx="4029075" cy="8318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	Polish retrieval/reranking benchmark</a:t>
            </a:r>
          </a:p>
        </p:txBody>
      </p:sp>
      <p:sp>
        <p:nvSpPr>
          <p:cNvPr id="335" name="Google Shape;335;g2ae502b7976_1_101">
            <a:extLst>
              <a:ext uri="{FF2B5EF4-FFF2-40B4-BE49-F238E27FC236}">
                <a16:creationId xmlns:a16="http://schemas.microsoft.com/office/drawing/2014/main" id="{4E49AAE5-DFEE-CA59-9F57-11B28095CAD0}"/>
              </a:ext>
            </a:extLst>
          </p:cNvPr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 to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choose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best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model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D6AE252-8572-A9CC-4226-AD6CEBC1E720}"/>
              </a:ext>
            </a:extLst>
          </p:cNvPr>
          <p:cNvSpPr txBox="1"/>
          <p:nvPr/>
        </p:nvSpPr>
        <p:spPr>
          <a:xfrm>
            <a:off x="407987" y="1250951"/>
            <a:ext cx="6208713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Finding best model yourself is next to impossible – luckily, we have HF benchmarks focused on specific tasks and languages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Especially when working with non-English text most popular models might not perform best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Find relevant benchmark and choose best model within the size (params count) that you can use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FD4252C-B6ED-357B-C2BA-5793BACC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100" y="2345940"/>
            <a:ext cx="4241801" cy="710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Prostokąt: zaokrąglone rogi 7">
            <a:hlinkClick r:id="rId5"/>
            <a:extLst>
              <a:ext uri="{FF2B5EF4-FFF2-40B4-BE49-F238E27FC236}">
                <a16:creationId xmlns:a16="http://schemas.microsoft.com/office/drawing/2014/main" id="{54E55CFE-8F5E-AFC0-5F23-AB0431436266}"/>
              </a:ext>
            </a:extLst>
          </p:cNvPr>
          <p:cNvSpPr/>
          <p:nvPr/>
        </p:nvSpPr>
        <p:spPr>
          <a:xfrm>
            <a:off x="7150100" y="3520244"/>
            <a:ext cx="4029075" cy="8318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	</a:t>
            </a:r>
            <a:r>
              <a:rPr lang="en-GB" b="1" dirty="0" err="1"/>
              <a:t>Mutli</a:t>
            </a:r>
            <a:r>
              <a:rPr lang="en-GB" b="1" dirty="0"/>
              <a:t>-lingual embedding benchmark</a:t>
            </a:r>
          </a:p>
        </p:txBody>
      </p:sp>
      <p:pic>
        <p:nvPicPr>
          <p:cNvPr id="11" name="Grafika 10" descr="Link">
            <a:extLst>
              <a:ext uri="{FF2B5EF4-FFF2-40B4-BE49-F238E27FC236}">
                <a16:creationId xmlns:a16="http://schemas.microsoft.com/office/drawing/2014/main" id="{52F3F10E-15C6-6BC6-E21C-731AD1D84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3300" y="1402596"/>
            <a:ext cx="831849" cy="831849"/>
          </a:xfrm>
          <a:prstGeom prst="rect">
            <a:avLst/>
          </a:prstGeom>
        </p:spPr>
      </p:pic>
      <p:pic>
        <p:nvPicPr>
          <p:cNvPr id="12" name="Grafika 11" descr="Link">
            <a:extLst>
              <a:ext uri="{FF2B5EF4-FFF2-40B4-BE49-F238E27FC236}">
                <a16:creationId xmlns:a16="http://schemas.microsoft.com/office/drawing/2014/main" id="{602A6FAD-B90B-B653-AFED-A1567E53C3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3299" y="3520243"/>
            <a:ext cx="831849" cy="831849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50FF3A23-05F7-E2B2-55C3-AD44AC98B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4037" y="4623556"/>
            <a:ext cx="4521200" cy="18829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407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AB8E6-89FB-85A0-0396-913E4689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B5A46C-EB62-A3E9-1D02-3174F8FD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8" y="1759566"/>
            <a:ext cx="55435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>
                <a:latin typeface="Poppins" panose="00000500000000000000" pitchFamily="2" charset="-18"/>
                <a:cs typeface="Poppins" panose="00000500000000000000" pitchFamily="2" charset="-18"/>
              </a:rPr>
              <a:t>Continue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in</a:t>
            </a:r>
            <a:r>
              <a:rPr lang="en-GB" sz="2000" dirty="0">
                <a:latin typeface="Poppins" panose="00000500000000000000" pitchFamily="2" charset="-18"/>
                <a:cs typeface="Poppins" panose="00000500000000000000" pitchFamily="2" charset="-18"/>
              </a:rPr>
              <a:t> notebook</a:t>
            </a:r>
            <a:r>
              <a:rPr lang="pl-PL" sz="2000" dirty="0">
                <a:latin typeface="Poppins" panose="00000500000000000000" pitchFamily="2" charset="-18"/>
                <a:cs typeface="Poppins" panose="00000500000000000000" pitchFamily="2" charset="-18"/>
              </a:rPr>
              <a:t> W2-llm-calling-and-vector-search</a:t>
            </a:r>
            <a:endParaRPr lang="en-GB" sz="20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7F05A09-3E8A-64B5-D349-11472EEF93D3}"/>
              </a:ext>
            </a:extLst>
          </p:cNvPr>
          <p:cNvSpPr txBox="1"/>
          <p:nvPr/>
        </p:nvSpPr>
        <p:spPr>
          <a:xfrm>
            <a:off x="407989" y="565805"/>
            <a:ext cx="5935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Jupyter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pl-PL" sz="2800" b="1" dirty="0" err="1">
                <a:latin typeface="Poppins" panose="00000500000000000000" pitchFamily="2" charset="-18"/>
                <a:cs typeface="Poppins" panose="00000500000000000000" pitchFamily="2" charset="-18"/>
              </a:rPr>
              <a:t>exercise</a:t>
            </a:r>
            <a:r>
              <a:rPr lang="pl-PL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 </a:t>
            </a:r>
            <a:r>
              <a:rPr lang="en-GB" sz="2800" b="1" dirty="0">
                <a:latin typeface="Poppins" panose="00000500000000000000" pitchFamily="2" charset="-18"/>
                <a:cs typeface="Poppins" panose="00000500000000000000" pitchFamily="2" charset="-18"/>
              </a:rPr>
              <a:t>Reranking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C1C0CB3-E665-A0BE-94AD-8D9E9B6C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158"/>
          <a:stretch/>
        </p:blipFill>
        <p:spPr>
          <a:xfrm>
            <a:off x="6240464" y="0"/>
            <a:ext cx="5935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4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</a:pPr>
            <a:r>
              <a:rPr lang="pl-PL" sz="6000" b="1">
                <a:latin typeface="Poppins"/>
                <a:ea typeface="Poppins"/>
                <a:cs typeface="Poppins"/>
                <a:sym typeface="Poppins"/>
              </a:rPr>
              <a:t>Prompt Engineering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FB6FEFB6-D1B8-8E97-418D-26D6F12FB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dae801da6_0_4">
            <a:extLst>
              <a:ext uri="{FF2B5EF4-FFF2-40B4-BE49-F238E27FC236}">
                <a16:creationId xmlns:a16="http://schemas.microsoft.com/office/drawing/2014/main" id="{FA694E25-FA01-9E15-114D-974E0C356802}"/>
              </a:ext>
            </a:extLst>
          </p:cNvPr>
          <p:cNvSpPr txBox="1"/>
          <p:nvPr/>
        </p:nvSpPr>
        <p:spPr>
          <a:xfrm>
            <a:off x="407988" y="333375"/>
            <a:ext cx="1137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 can you communicate with any LLM?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be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included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 LLM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424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3A08330D-BAEA-DEE2-D578-06B8C1A51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8;g2adae801da6_0_4">
            <a:extLst>
              <a:ext uri="{FF2B5EF4-FFF2-40B4-BE49-F238E27FC236}">
                <a16:creationId xmlns:a16="http://schemas.microsoft.com/office/drawing/2014/main" id="{2283DB07-90BA-C871-F038-C729C99E12D4}"/>
              </a:ext>
            </a:extLst>
          </p:cNvPr>
          <p:cNvSpPr txBox="1"/>
          <p:nvPr/>
        </p:nvSpPr>
        <p:spPr>
          <a:xfrm>
            <a:off x="407988" y="333375"/>
            <a:ext cx="1137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 can you communicate with any LLM?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can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be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included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 LLM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call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3D08A57-F090-B7F6-B940-305013E5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04" y="1717383"/>
            <a:ext cx="8542991" cy="48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7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29BDB7FF-F695-C8A2-224A-4B7E12E6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dae801da6_0_4">
            <a:extLst>
              <a:ext uri="{FF2B5EF4-FFF2-40B4-BE49-F238E27FC236}">
                <a16:creationId xmlns:a16="http://schemas.microsoft.com/office/drawing/2014/main" id="{E7AFA357-A927-81A8-CA6B-E36D497CA5D5}"/>
              </a:ext>
            </a:extLst>
          </p:cNvPr>
          <p:cNvSpPr txBox="1"/>
          <p:nvPr/>
        </p:nvSpPr>
        <p:spPr>
          <a:xfrm>
            <a:off x="407988" y="333375"/>
            <a:ext cx="1137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All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non-image data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converted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text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no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matter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complex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process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might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l-PL" sz="2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seem</a:t>
            </a:r>
            <a:r>
              <a:rPr lang="pl-PL" sz="2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50BB7C5-6034-A0E4-CE19-99F9152AF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28" y="1907912"/>
            <a:ext cx="8145311" cy="44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2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dae801da6_0_4"/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is a prompt?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g2adae801da6_0_4"/>
          <p:cNvSpPr txBox="1"/>
          <p:nvPr/>
        </p:nvSpPr>
        <p:spPr>
          <a:xfrm>
            <a:off x="194850" y="1705675"/>
            <a:ext cx="10236600" cy="4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l-PL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Prompt text is the key model input for LLMs - it contains all the instructions together with conversation history and any additional context such as RAG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l-PL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dominated by Natural Language prompt can implement coded structures such as html like syntax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l-PL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While designing a prompt you should provide as detailed instructions and context as possible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l-PL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Prompt does not need to be equal to what we see in the chat window, additional elements can be appended such as: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○"/>
            </a:pPr>
            <a:r>
              <a:rPr lang="pl-PL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initial model instructions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○"/>
            </a:pPr>
            <a:r>
              <a:rPr lang="pl-PL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domain information from RAG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○"/>
            </a:pPr>
            <a:r>
              <a:rPr lang="pl-PL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conversation history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pl-PL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 context learning allows to help format model outputs by few-show-learning through prompting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cab227c09_1_0"/>
          <p:cNvSpPr txBox="1"/>
          <p:nvPr/>
        </p:nvSpPr>
        <p:spPr>
          <a:xfrm>
            <a:off x="407988" y="565805"/>
            <a:ext cx="11376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Popular prompting templates</a:t>
            </a: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" name="Google Shape;216;g2acab227c09_1_0"/>
          <p:cNvSpPr txBox="1"/>
          <p:nvPr/>
        </p:nvSpPr>
        <p:spPr>
          <a:xfrm>
            <a:off x="205500" y="1427338"/>
            <a:ext cx="1023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l-PL" sz="2400" b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Question + Instruction</a:t>
            </a:r>
            <a:endParaRPr sz="2400" b="1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7" name="Google Shape;217;g2acab227c0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00" y="2025594"/>
            <a:ext cx="10236600" cy="173630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8" name="Google Shape;218;g2acab227c09_1_0"/>
          <p:cNvSpPr txBox="1"/>
          <p:nvPr/>
        </p:nvSpPr>
        <p:spPr>
          <a:xfrm>
            <a:off x="271250" y="4030513"/>
            <a:ext cx="1023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l-PL" sz="2400" b="1">
                <a:solidFill>
                  <a:srgbClr val="374151"/>
                </a:solidFill>
                <a:latin typeface="Poppins"/>
                <a:ea typeface="Poppins"/>
                <a:cs typeface="Poppins"/>
                <a:sym typeface="Poppins"/>
              </a:rPr>
              <a:t>Instructions + Input data (zero-shot learning example)</a:t>
            </a:r>
            <a:endParaRPr sz="2400" b="1">
              <a:solidFill>
                <a:srgbClr val="37415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9" name="Google Shape;219;g2acab227c0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000" y="4698488"/>
            <a:ext cx="8108704" cy="196858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20" name="Google Shape;220;g2acab227c09_1_0"/>
          <p:cNvSpPr txBox="1"/>
          <p:nvPr/>
        </p:nvSpPr>
        <p:spPr>
          <a:xfrm>
            <a:off x="912235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https://chat.openai.com/c/507051a7-dc8a-4789-864c-e87fcfb2b1b2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1563</Words>
  <Application>Microsoft Office PowerPoint</Application>
  <PresentationFormat>Panoramiczny</PresentationFormat>
  <Paragraphs>193</Paragraphs>
  <Slides>39</Slides>
  <Notes>29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Poppins</vt:lpstr>
      <vt:lpstr>Poppins Bold</vt:lpstr>
      <vt:lpstr>Roboto</vt:lpstr>
      <vt:lpstr>Motyw pakietu Office</vt:lpstr>
      <vt:lpstr>Generative AI</vt:lpstr>
      <vt:lpstr>Prezentacja programu PowerPoint</vt:lpstr>
      <vt:lpstr>Introduction to working with LLMs</vt:lpstr>
      <vt:lpstr>Prompt Engineering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General Tips</vt:lpstr>
      <vt:lpstr>Prezentacja programu PowerPoint</vt:lpstr>
      <vt:lpstr>Prezentacja programu PowerPoint</vt:lpstr>
      <vt:lpstr>Retrieval Augmented Generation (RAG)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Improving LLM results with classic ML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majewski</dc:creator>
  <cp:lastModifiedBy>jan majewski</cp:lastModifiedBy>
  <cp:revision>26</cp:revision>
  <dcterms:created xsi:type="dcterms:W3CDTF">2022-12-12T17:14:53Z</dcterms:created>
  <dcterms:modified xsi:type="dcterms:W3CDTF">2025-03-07T16:25:18Z</dcterms:modified>
</cp:coreProperties>
</file>