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5/24/2025</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455490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5/24/2025</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87235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5/24/2025</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49688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5/24/2025</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36581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5/24/2025</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6627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5/24/2025</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19246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5/24/2025</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13562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5/24/2025</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69283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5/24/2025</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33338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5/24/2025</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42239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5/24/2025</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74525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5/24/2025</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03995573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hyperlink" Target="https://creativecommons.org/licenses/by-nc-nd/3.0/"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flickr.com/photos/adrianpua/478292963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nsole.sportradar.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34" name="Picture 33">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36" name="Rectangle 3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A905C581-3E86-4ADD-9EDD-5FA87B461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7" name="Picture 6" descr="A crowd of people in a boxing ring">
            <a:extLst>
              <a:ext uri="{FF2B5EF4-FFF2-40B4-BE49-F238E27FC236}">
                <a16:creationId xmlns:a16="http://schemas.microsoft.com/office/drawing/2014/main" id="{81375BE1-3C39-AEDD-4780-0382026064F9}"/>
              </a:ext>
            </a:extLst>
          </p:cNvPr>
          <p:cNvPicPr>
            <a:picLocks noChangeAspect="1"/>
          </p:cNvPicPr>
          <p:nvPr/>
        </p:nvPicPr>
        <p:blipFill>
          <a:blip r:embed="rId3">
            <a:alphaModFix amt="60000"/>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4251" r="-1" b="-1"/>
          <a:stretch>
            <a:fillRect/>
          </a:stretch>
        </p:blipFill>
        <p:spPr>
          <a:xfrm>
            <a:off x="3068" y="1386"/>
            <a:ext cx="12188932" cy="6856614"/>
          </a:xfrm>
          <a:prstGeom prst="rect">
            <a:avLst/>
          </a:prstGeom>
        </p:spPr>
      </p:pic>
      <p:grpSp>
        <p:nvGrpSpPr>
          <p:cNvPr id="42" name="Group 41">
            <a:extLst>
              <a:ext uri="{FF2B5EF4-FFF2-40B4-BE49-F238E27FC236}">
                <a16:creationId xmlns:a16="http://schemas.microsoft.com/office/drawing/2014/main" id="{A4672714-67D2-40D0-B961-A7438FE9C9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43" name="Picture 42">
              <a:extLst>
                <a:ext uri="{FF2B5EF4-FFF2-40B4-BE49-F238E27FC236}">
                  <a16:creationId xmlns:a16="http://schemas.microsoft.com/office/drawing/2014/main" id="{A5A1C471-1402-4BD1-8617-F5D9B7EB19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44" name="Picture 43">
              <a:extLst>
                <a:ext uri="{FF2B5EF4-FFF2-40B4-BE49-F238E27FC236}">
                  <a16:creationId xmlns:a16="http://schemas.microsoft.com/office/drawing/2014/main" id="{6CCA9701-8B9C-4D7A-AE5B-DD505C96800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6">
              <a:alphaModFix amt="10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9F13D557-26C4-52D0-8D1F-EFCDE3314716}"/>
              </a:ext>
            </a:extLst>
          </p:cNvPr>
          <p:cNvSpPr>
            <a:spLocks noGrp="1"/>
          </p:cNvSpPr>
          <p:nvPr>
            <p:ph type="ctrTitle"/>
          </p:nvPr>
        </p:nvSpPr>
        <p:spPr>
          <a:xfrm>
            <a:off x="1115884" y="251466"/>
            <a:ext cx="9774619" cy="1499615"/>
          </a:xfrm>
        </p:spPr>
        <p:txBody>
          <a:bodyPr vert="horz" lIns="91440" tIns="45720" rIns="91440" bIns="45720" rtlCol="0" anchor="b">
            <a:normAutofit/>
          </a:bodyPr>
          <a:lstStyle/>
          <a:p>
            <a:r>
              <a:rPr lang="en-US" dirty="0">
                <a:solidFill>
                  <a:srgbClr val="FFFFFF"/>
                </a:solidFill>
                <a:effectLst/>
              </a:rPr>
              <a:t>Predicting UFC Fight Outcomes with Machine Learning</a:t>
            </a:r>
            <a:endParaRPr lang="en-US" dirty="0">
              <a:solidFill>
                <a:srgbClr val="FFFFFF"/>
              </a:solidFill>
            </a:endParaRPr>
          </a:p>
        </p:txBody>
      </p:sp>
      <p:sp>
        <p:nvSpPr>
          <p:cNvPr id="3" name="Subtitle 2">
            <a:extLst>
              <a:ext uri="{FF2B5EF4-FFF2-40B4-BE49-F238E27FC236}">
                <a16:creationId xmlns:a16="http://schemas.microsoft.com/office/drawing/2014/main" id="{EA8AEA29-34A6-16C9-E870-CA8720E867FC}"/>
              </a:ext>
            </a:extLst>
          </p:cNvPr>
          <p:cNvSpPr>
            <a:spLocks noGrp="1"/>
          </p:cNvSpPr>
          <p:nvPr>
            <p:ph type="subTitle" idx="1"/>
          </p:nvPr>
        </p:nvSpPr>
        <p:spPr>
          <a:xfrm>
            <a:off x="936427" y="1679192"/>
            <a:ext cx="9954076" cy="2331720"/>
          </a:xfrm>
        </p:spPr>
        <p:txBody>
          <a:bodyPr vert="horz" lIns="91440" tIns="45720" rIns="91440" bIns="45720" rtlCol="0" anchor="ctr">
            <a:normAutofit/>
          </a:bodyPr>
          <a:lstStyle/>
          <a:p>
            <a:pPr indent="-228600">
              <a:buFont typeface="Arial" panose="020B0604020202020204" pitchFamily="34" charset="0"/>
              <a:buChar char="•"/>
            </a:pPr>
            <a:r>
              <a:rPr lang="en-US" sz="1800" dirty="0">
                <a:solidFill>
                  <a:srgbClr val="FFFFFF"/>
                </a:solidFill>
              </a:rPr>
              <a:t>Team 11:</a:t>
            </a:r>
          </a:p>
          <a:p>
            <a:pPr indent="-228600">
              <a:buFont typeface="Arial" panose="020B0604020202020204" pitchFamily="34" charset="0"/>
              <a:buChar char="•"/>
            </a:pPr>
            <a:r>
              <a:rPr lang="en-US" sz="1800" dirty="0" err="1">
                <a:solidFill>
                  <a:srgbClr val="FFFFFF"/>
                </a:solidFill>
              </a:rPr>
              <a:t>Amaz</a:t>
            </a:r>
            <a:r>
              <a:rPr lang="en-US" sz="1800" dirty="0">
                <a:solidFill>
                  <a:srgbClr val="FFFFFF"/>
                </a:solidFill>
              </a:rPr>
              <a:t> Salman </a:t>
            </a:r>
            <a:r>
              <a:rPr lang="en-US" sz="1800" i="0" dirty="0">
                <a:solidFill>
                  <a:srgbClr val="FFFFFF"/>
                </a:solidFill>
                <a:effectLst/>
              </a:rPr>
              <a:t>24001042 – Data and Prediction modelling</a:t>
            </a:r>
            <a:endParaRPr lang="en-US" sz="1800" dirty="0">
              <a:solidFill>
                <a:srgbClr val="FFFFFF"/>
              </a:solidFill>
            </a:endParaRPr>
          </a:p>
          <a:p>
            <a:pPr indent="-228600">
              <a:buFont typeface="Arial" panose="020B0604020202020204" pitchFamily="34" charset="0"/>
              <a:buChar char="•"/>
            </a:pPr>
            <a:r>
              <a:rPr lang="en-US" sz="1800" dirty="0">
                <a:solidFill>
                  <a:srgbClr val="FFFFFF"/>
                </a:solidFill>
              </a:rPr>
              <a:t>Forest Bennett </a:t>
            </a:r>
            <a:r>
              <a:rPr lang="en-US" sz="1800" i="0" dirty="0">
                <a:solidFill>
                  <a:srgbClr val="FFFFFF"/>
                </a:solidFill>
                <a:effectLst/>
              </a:rPr>
              <a:t>23010240 – Data Acquisition, Engineering and Presentation</a:t>
            </a:r>
            <a:endParaRPr lang="en-US" sz="1800" dirty="0">
              <a:solidFill>
                <a:srgbClr val="FFFFFF"/>
              </a:solidFill>
            </a:endParaRPr>
          </a:p>
          <a:p>
            <a:pPr indent="-228600">
              <a:buFont typeface="Arial" panose="020B0604020202020204" pitchFamily="34" charset="0"/>
              <a:buChar char="•"/>
            </a:pPr>
            <a:r>
              <a:rPr lang="en-US" sz="1800" dirty="0">
                <a:solidFill>
                  <a:srgbClr val="FFFFFF"/>
                </a:solidFill>
              </a:rPr>
              <a:t>Karolina Cardenas </a:t>
            </a:r>
            <a:r>
              <a:rPr lang="en-US" sz="1800" i="0" dirty="0">
                <a:solidFill>
                  <a:srgbClr val="FFFFFF"/>
                </a:solidFill>
                <a:effectLst/>
              </a:rPr>
              <a:t>20014550 – Data Acquisition, Front end design and build.</a:t>
            </a:r>
            <a:endParaRPr lang="en-US" sz="1800" dirty="0">
              <a:solidFill>
                <a:srgbClr val="FFFFFF"/>
              </a:solidFill>
            </a:endParaRPr>
          </a:p>
          <a:p>
            <a:pPr indent="-228600">
              <a:buFont typeface="Arial" panose="020B0604020202020204" pitchFamily="34" charset="0"/>
              <a:buChar char="•"/>
            </a:pPr>
            <a:r>
              <a:rPr lang="en-US" sz="1800" dirty="0">
                <a:solidFill>
                  <a:srgbClr val="FFFFFF"/>
                </a:solidFill>
              </a:rPr>
              <a:t>Daniel Soung-Yun Kim </a:t>
            </a:r>
            <a:r>
              <a:rPr lang="en-US" sz="1800" i="0" dirty="0">
                <a:solidFill>
                  <a:srgbClr val="FFFFFF"/>
                </a:solidFill>
                <a:effectLst/>
              </a:rPr>
              <a:t>24016358 – Data and Prediction modelling</a:t>
            </a:r>
            <a:endParaRPr lang="en-US" sz="1800" dirty="0">
              <a:solidFill>
                <a:srgbClr val="FFFFFF"/>
              </a:solidFill>
            </a:endParaRPr>
          </a:p>
        </p:txBody>
      </p:sp>
      <p:sp>
        <p:nvSpPr>
          <p:cNvPr id="8" name="TextBox 7">
            <a:extLst>
              <a:ext uri="{FF2B5EF4-FFF2-40B4-BE49-F238E27FC236}">
                <a16:creationId xmlns:a16="http://schemas.microsoft.com/office/drawing/2014/main" id="{5A3776BA-BDF4-78A7-047D-6F6779E06B53}"/>
              </a:ext>
            </a:extLst>
          </p:cNvPr>
          <p:cNvSpPr txBox="1"/>
          <p:nvPr/>
        </p:nvSpPr>
        <p:spPr>
          <a:xfrm>
            <a:off x="9397803" y="6656569"/>
            <a:ext cx="2791149" cy="200055"/>
          </a:xfrm>
          <a:prstGeom prst="rect">
            <a:avLst/>
          </a:prstGeom>
          <a:solidFill>
            <a:srgbClr val="000000"/>
          </a:solidFill>
        </p:spPr>
        <p:txBody>
          <a:bodyPr wrap="none" rtlCol="0">
            <a:spAutoFit/>
          </a:bodyPr>
          <a:lstStyle/>
          <a:p>
            <a:pPr algn="r">
              <a:spcAft>
                <a:spcPts val="600"/>
              </a:spcAft>
            </a:pPr>
            <a:r>
              <a:rPr lang="en-ZA" sz="700">
                <a:solidFill>
                  <a:srgbClr val="FFFFFF"/>
                </a:solidFill>
                <a:hlinkClick r:id="rId4" tooltip="https://www.flickr.com/photos/adrianpua/4782929636/">
                  <a:extLst>
                    <a:ext uri="{A12FA001-AC4F-418D-AE19-62706E023703}">
                      <ahyp:hlinkClr xmlns:ahyp="http://schemas.microsoft.com/office/drawing/2018/hyperlinkcolor" val="tx"/>
                    </a:ext>
                  </a:extLst>
                </a:hlinkClick>
              </a:rPr>
              <a:t>This Photo</a:t>
            </a:r>
            <a:r>
              <a:rPr lang="en-ZA" sz="700">
                <a:solidFill>
                  <a:srgbClr val="FFFFFF"/>
                </a:solidFill>
              </a:rPr>
              <a:t> by Unknown Author is licensed under </a:t>
            </a:r>
            <a:r>
              <a:rPr lang="en-ZA" sz="700">
                <a:solidFill>
                  <a:srgbClr val="FFFFFF"/>
                </a:solidFill>
                <a:hlinkClick r:id="rId7" tooltip="https://creativecommons.org/licenses/by-nc-nd/3.0/">
                  <a:extLst>
                    <a:ext uri="{A12FA001-AC4F-418D-AE19-62706E023703}">
                      <ahyp:hlinkClr xmlns:ahyp="http://schemas.microsoft.com/office/drawing/2018/hyperlinkcolor" val="tx"/>
                    </a:ext>
                  </a:extLst>
                </a:hlinkClick>
              </a:rPr>
              <a:t>CC BY-NC-ND</a:t>
            </a:r>
            <a:endParaRPr lang="en-ZA" sz="700">
              <a:solidFill>
                <a:srgbClr val="FFFFFF"/>
              </a:solidFill>
            </a:endParaRPr>
          </a:p>
        </p:txBody>
      </p:sp>
      <p:sp>
        <p:nvSpPr>
          <p:cNvPr id="9" name="TextBox 8">
            <a:extLst>
              <a:ext uri="{FF2B5EF4-FFF2-40B4-BE49-F238E27FC236}">
                <a16:creationId xmlns:a16="http://schemas.microsoft.com/office/drawing/2014/main" id="{4D97F33F-8123-4AAB-F89C-B97678CD4253}"/>
              </a:ext>
            </a:extLst>
          </p:cNvPr>
          <p:cNvSpPr txBox="1"/>
          <p:nvPr/>
        </p:nvSpPr>
        <p:spPr>
          <a:xfrm>
            <a:off x="1911096" y="4303568"/>
            <a:ext cx="8193024" cy="461665"/>
          </a:xfrm>
          <a:prstGeom prst="rect">
            <a:avLst/>
          </a:prstGeom>
          <a:noFill/>
        </p:spPr>
        <p:txBody>
          <a:bodyPr wrap="square" rtlCol="0">
            <a:spAutoFit/>
          </a:bodyPr>
          <a:lstStyle/>
          <a:p>
            <a:pPr algn="ctr"/>
            <a:r>
              <a:rPr lang="en-US" sz="24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rPr>
              <a:t>Who will win: Holloway or Poirier?</a:t>
            </a:r>
            <a:endParaRPr lang="en-ZA" dirty="0">
              <a:solidFill>
                <a:schemeClr val="bg1"/>
              </a:solidFill>
            </a:endParaRPr>
          </a:p>
        </p:txBody>
      </p:sp>
    </p:spTree>
    <p:extLst>
      <p:ext uri="{BB962C8B-B14F-4D97-AF65-F5344CB8AC3E}">
        <p14:creationId xmlns:p14="http://schemas.microsoft.com/office/powerpoint/2010/main" val="97254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1C538-D6C3-6130-5838-1C00B1C90BE3}"/>
              </a:ext>
            </a:extLst>
          </p:cNvPr>
          <p:cNvSpPr>
            <a:spLocks noGrp="1"/>
          </p:cNvSpPr>
          <p:nvPr>
            <p:ph type="title"/>
          </p:nvPr>
        </p:nvSpPr>
        <p:spPr/>
        <p:txBody>
          <a:bodyPr/>
          <a:lstStyle/>
          <a:p>
            <a:r>
              <a:rPr lang="en-US" dirty="0"/>
              <a:t>Why predict UFC fights?</a:t>
            </a:r>
            <a:endParaRPr lang="en-ZA" dirty="0"/>
          </a:p>
        </p:txBody>
      </p:sp>
      <p:sp>
        <p:nvSpPr>
          <p:cNvPr id="3" name="Content Placeholder 2">
            <a:extLst>
              <a:ext uri="{FF2B5EF4-FFF2-40B4-BE49-F238E27FC236}">
                <a16:creationId xmlns:a16="http://schemas.microsoft.com/office/drawing/2014/main" id="{4BE208E4-8ADE-8688-9D51-DBC37AE80F6E}"/>
              </a:ext>
            </a:extLst>
          </p:cNvPr>
          <p:cNvSpPr>
            <a:spLocks noGrp="1"/>
          </p:cNvSpPr>
          <p:nvPr>
            <p:ph idx="1"/>
          </p:nvPr>
        </p:nvSpPr>
        <p:spPr>
          <a:xfrm>
            <a:off x="458694" y="1949451"/>
            <a:ext cx="11274612" cy="2951734"/>
          </a:xfrm>
        </p:spPr>
        <p:txBody>
          <a:bodyPr/>
          <a:lstStyle/>
          <a:p>
            <a:r>
              <a:rPr lang="en-US" dirty="0"/>
              <a:t>Can make a person a lot of money if they predict the right winner.</a:t>
            </a:r>
          </a:p>
          <a:p>
            <a:r>
              <a:rPr lang="en-US" dirty="0"/>
              <a:t>Help sponsors to put their money behind someone who is predicted to win.</a:t>
            </a:r>
          </a:p>
          <a:p>
            <a:r>
              <a:rPr lang="en-US" dirty="0"/>
              <a:t>Helps fans to learn get deeper understanding of the sport.</a:t>
            </a:r>
          </a:p>
          <a:p>
            <a:r>
              <a:rPr lang="en-US" dirty="0"/>
              <a:t>Helps train and test prediction models.</a:t>
            </a:r>
          </a:p>
        </p:txBody>
      </p:sp>
      <p:sp>
        <p:nvSpPr>
          <p:cNvPr id="4" name="TextBox 3">
            <a:extLst>
              <a:ext uri="{FF2B5EF4-FFF2-40B4-BE49-F238E27FC236}">
                <a16:creationId xmlns:a16="http://schemas.microsoft.com/office/drawing/2014/main" id="{CE4C4108-03B9-4DCA-07B9-97D5355C65BD}"/>
              </a:ext>
            </a:extLst>
          </p:cNvPr>
          <p:cNvSpPr txBox="1"/>
          <p:nvPr/>
        </p:nvSpPr>
        <p:spPr>
          <a:xfrm>
            <a:off x="1527048" y="5159313"/>
            <a:ext cx="8979408" cy="369332"/>
          </a:xfrm>
          <a:prstGeom prst="rect">
            <a:avLst/>
          </a:prstGeom>
          <a:noFill/>
        </p:spPr>
        <p:txBody>
          <a:bodyPr wrap="square" rtlCol="0">
            <a:spAutoFit/>
          </a:bodyPr>
          <a:lstStyle/>
          <a:p>
            <a:pPr algn="ctr"/>
            <a:r>
              <a:rPr lang="en-US" dirty="0"/>
              <a:t>The question is: Can we predict the winner of a UFC fight just using fighter statistics?</a:t>
            </a:r>
            <a:endParaRPr lang="en-ZA" dirty="0"/>
          </a:p>
        </p:txBody>
      </p:sp>
    </p:spTree>
    <p:extLst>
      <p:ext uri="{BB962C8B-B14F-4D97-AF65-F5344CB8AC3E}">
        <p14:creationId xmlns:p14="http://schemas.microsoft.com/office/powerpoint/2010/main" val="1167904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0876-FBDA-DAD9-9F55-716486C6B6E6}"/>
              </a:ext>
            </a:extLst>
          </p:cNvPr>
          <p:cNvSpPr>
            <a:spLocks noGrp="1"/>
          </p:cNvSpPr>
          <p:nvPr>
            <p:ph type="title"/>
          </p:nvPr>
        </p:nvSpPr>
        <p:spPr/>
        <p:txBody>
          <a:bodyPr/>
          <a:lstStyle/>
          <a:p>
            <a:r>
              <a:rPr lang="en-US" dirty="0"/>
              <a:t>Data:</a:t>
            </a:r>
            <a:endParaRPr lang="en-ZA" dirty="0"/>
          </a:p>
        </p:txBody>
      </p:sp>
      <p:sp>
        <p:nvSpPr>
          <p:cNvPr id="3" name="Content Placeholder 2">
            <a:extLst>
              <a:ext uri="{FF2B5EF4-FFF2-40B4-BE49-F238E27FC236}">
                <a16:creationId xmlns:a16="http://schemas.microsoft.com/office/drawing/2014/main" id="{8EEBFB0D-CE70-C831-A472-5D711F2EF1C3}"/>
              </a:ext>
            </a:extLst>
          </p:cNvPr>
          <p:cNvSpPr>
            <a:spLocks noGrp="1"/>
          </p:cNvSpPr>
          <p:nvPr>
            <p:ph idx="1"/>
          </p:nvPr>
        </p:nvSpPr>
        <p:spPr/>
        <p:txBody>
          <a:bodyPr>
            <a:normAutofit fontScale="77500" lnSpcReduction="20000"/>
          </a:bodyPr>
          <a:lstStyle/>
          <a:p>
            <a:r>
              <a:rPr lang="en-US" dirty="0"/>
              <a:t>Data for fights was scraped off the following site: </a:t>
            </a:r>
            <a:r>
              <a:rPr lang="en-US" dirty="0">
                <a:hlinkClick r:id="rId2"/>
              </a:rPr>
              <a:t>https://console.sportradar.com/</a:t>
            </a:r>
            <a:r>
              <a:rPr lang="en-US" dirty="0"/>
              <a:t>.</a:t>
            </a:r>
          </a:p>
          <a:p>
            <a:r>
              <a:rPr lang="en-US" dirty="0"/>
              <a:t>The data included the following for the match data: Match date, competition, final round, final round length, method, scheduled length and weight class.</a:t>
            </a:r>
          </a:p>
          <a:p>
            <a:r>
              <a:rPr lang="en-US" dirty="0"/>
              <a:t>For the fighters (winner and loser in each match) the following stats was captured: Name, ID, Abbreviation(Names Abbreviation), Gender, qualifier, control, knockdowns, significant strike percentage, significant strikes, significant strikes attempted, submission attempts, takedown percentage, takedowns, takedowns attempted, total strike percentage, total strikes and total strikes attempted.</a:t>
            </a:r>
          </a:p>
          <a:p>
            <a:r>
              <a:rPr lang="en-US" dirty="0"/>
              <a:t>An additional </a:t>
            </a:r>
            <a:r>
              <a:rPr lang="en-US" dirty="0" err="1"/>
              <a:t>dataframe</a:t>
            </a:r>
            <a:r>
              <a:rPr lang="en-US" dirty="0"/>
              <a:t> was created just for the basic stats of fighters such as: Name, Height, weight, ranking etc. This was created for the frontend.</a:t>
            </a:r>
          </a:p>
          <a:p>
            <a:endParaRPr lang="en-ZA" dirty="0"/>
          </a:p>
        </p:txBody>
      </p:sp>
    </p:spTree>
    <p:extLst>
      <p:ext uri="{BB962C8B-B14F-4D97-AF65-F5344CB8AC3E}">
        <p14:creationId xmlns:p14="http://schemas.microsoft.com/office/powerpoint/2010/main" val="4031619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8FD44-755D-78D8-58AA-86EAD383EA42}"/>
              </a:ext>
            </a:extLst>
          </p:cNvPr>
          <p:cNvSpPr>
            <a:spLocks noGrp="1"/>
          </p:cNvSpPr>
          <p:nvPr>
            <p:ph type="title"/>
          </p:nvPr>
        </p:nvSpPr>
        <p:spPr/>
        <p:txBody>
          <a:bodyPr/>
          <a:lstStyle/>
          <a:p>
            <a:r>
              <a:rPr lang="en-US" dirty="0"/>
              <a:t>Feature Engineering:</a:t>
            </a:r>
            <a:endParaRPr lang="en-ZA" dirty="0"/>
          </a:p>
        </p:txBody>
      </p:sp>
      <p:sp>
        <p:nvSpPr>
          <p:cNvPr id="3" name="Content Placeholder 2">
            <a:extLst>
              <a:ext uri="{FF2B5EF4-FFF2-40B4-BE49-F238E27FC236}">
                <a16:creationId xmlns:a16="http://schemas.microsoft.com/office/drawing/2014/main" id="{ECD210AA-ACD3-E1F9-1711-D460E3ADD839}"/>
              </a:ext>
            </a:extLst>
          </p:cNvPr>
          <p:cNvSpPr>
            <a:spLocks noGrp="1"/>
          </p:cNvSpPr>
          <p:nvPr>
            <p:ph idx="1"/>
          </p:nvPr>
        </p:nvSpPr>
        <p:spPr/>
        <p:txBody>
          <a:bodyPr>
            <a:normAutofit fontScale="85000" lnSpcReduction="10000"/>
          </a:bodyPr>
          <a:lstStyle/>
          <a:p>
            <a:r>
              <a:rPr lang="en-US" dirty="0"/>
              <a:t>The data for all the fights was stored in a </a:t>
            </a:r>
            <a:r>
              <a:rPr lang="en-US" dirty="0" err="1"/>
              <a:t>dataframe</a:t>
            </a:r>
            <a:r>
              <a:rPr lang="en-US" dirty="0"/>
              <a:t>.</a:t>
            </a:r>
          </a:p>
          <a:p>
            <a:r>
              <a:rPr lang="en-US" dirty="0"/>
              <a:t>Duplicate fights were then removed.</a:t>
            </a:r>
          </a:p>
          <a:p>
            <a:r>
              <a:rPr lang="en-US" dirty="0"/>
              <a:t>Using the following columns for winner and loser, additional columns were created: significant strike percentage, total strike percentage, knockdowns, takedown percentage, takedowns and submission attempts.</a:t>
            </a:r>
          </a:p>
          <a:p>
            <a:r>
              <a:rPr lang="en-US" dirty="0"/>
              <a:t>Additional columns created: </a:t>
            </a:r>
            <a:r>
              <a:rPr lang="en-US" dirty="0" err="1"/>
              <a:t>strike_accuracy_diff</a:t>
            </a:r>
            <a:r>
              <a:rPr lang="en-US" dirty="0"/>
              <a:t>, </a:t>
            </a:r>
            <a:r>
              <a:rPr lang="en-US" dirty="0" err="1"/>
              <a:t>total_strike_accuracy_diff</a:t>
            </a:r>
            <a:r>
              <a:rPr lang="en-US" dirty="0"/>
              <a:t>, </a:t>
            </a:r>
            <a:r>
              <a:rPr lang="en-US" dirty="0" err="1"/>
              <a:t>knockdowns_diff</a:t>
            </a:r>
            <a:r>
              <a:rPr lang="en-US" dirty="0"/>
              <a:t>, </a:t>
            </a:r>
            <a:r>
              <a:rPr lang="en-US" dirty="0" err="1"/>
              <a:t>takedown_accuracy_diff</a:t>
            </a:r>
            <a:r>
              <a:rPr lang="en-US" dirty="0"/>
              <a:t>, </a:t>
            </a:r>
            <a:r>
              <a:rPr lang="en-US" dirty="0" err="1"/>
              <a:t>takedowns_diff</a:t>
            </a:r>
            <a:r>
              <a:rPr lang="en-US" dirty="0"/>
              <a:t>, </a:t>
            </a:r>
            <a:r>
              <a:rPr lang="en-US" dirty="0" err="1"/>
              <a:t>submission_attempts_diff</a:t>
            </a:r>
            <a:r>
              <a:rPr lang="en-US" dirty="0"/>
              <a:t>.</a:t>
            </a:r>
          </a:p>
          <a:p>
            <a:r>
              <a:rPr lang="en-ZA" dirty="0"/>
              <a:t>These additional columns were then utilised to create prediction models.</a:t>
            </a:r>
          </a:p>
        </p:txBody>
      </p:sp>
    </p:spTree>
    <p:extLst>
      <p:ext uri="{BB962C8B-B14F-4D97-AF65-F5344CB8AC3E}">
        <p14:creationId xmlns:p14="http://schemas.microsoft.com/office/powerpoint/2010/main" val="306377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0D04-1F1D-B40E-86B6-F728172A9341}"/>
              </a:ext>
            </a:extLst>
          </p:cNvPr>
          <p:cNvSpPr>
            <a:spLocks noGrp="1"/>
          </p:cNvSpPr>
          <p:nvPr>
            <p:ph type="title"/>
          </p:nvPr>
        </p:nvSpPr>
        <p:spPr/>
        <p:txBody>
          <a:bodyPr/>
          <a:lstStyle/>
          <a:p>
            <a:r>
              <a:rPr lang="en-US" dirty="0"/>
              <a:t>Modeling Strategy:</a:t>
            </a:r>
            <a:endParaRPr lang="en-ZA" dirty="0"/>
          </a:p>
        </p:txBody>
      </p:sp>
      <p:sp>
        <p:nvSpPr>
          <p:cNvPr id="3" name="Content Placeholder 2">
            <a:extLst>
              <a:ext uri="{FF2B5EF4-FFF2-40B4-BE49-F238E27FC236}">
                <a16:creationId xmlns:a16="http://schemas.microsoft.com/office/drawing/2014/main" id="{67A28DB8-F66C-6A85-6B83-B446BDACF356}"/>
              </a:ext>
            </a:extLst>
          </p:cNvPr>
          <p:cNvSpPr>
            <a:spLocks noGrp="1"/>
          </p:cNvSpPr>
          <p:nvPr>
            <p:ph idx="1"/>
          </p:nvPr>
        </p:nvSpPr>
        <p:spPr/>
        <p:txBody>
          <a:bodyPr>
            <a:normAutofit fontScale="92500"/>
          </a:bodyPr>
          <a:lstStyle/>
          <a:p>
            <a:r>
              <a:rPr lang="en-US" dirty="0"/>
              <a:t>Fighter stats were used to create prediction models.</a:t>
            </a:r>
          </a:p>
          <a:p>
            <a:r>
              <a:rPr lang="en-US" dirty="0"/>
              <a:t>The stats used included: </a:t>
            </a:r>
            <a:r>
              <a:rPr lang="en-US" dirty="0" err="1"/>
              <a:t>strike_accuracy_diff</a:t>
            </a:r>
            <a:r>
              <a:rPr lang="en-US" dirty="0"/>
              <a:t>, </a:t>
            </a:r>
            <a:r>
              <a:rPr lang="en-US" dirty="0" err="1"/>
              <a:t>total_strike_accuracy_diff</a:t>
            </a:r>
            <a:r>
              <a:rPr lang="en-US" dirty="0"/>
              <a:t>, </a:t>
            </a:r>
            <a:r>
              <a:rPr lang="en-US" dirty="0" err="1"/>
              <a:t>knockdowns_diff</a:t>
            </a:r>
            <a:r>
              <a:rPr lang="en-US" dirty="0"/>
              <a:t>, </a:t>
            </a:r>
            <a:r>
              <a:rPr lang="en-US" dirty="0" err="1"/>
              <a:t>takedown_accuracy_diff</a:t>
            </a:r>
            <a:r>
              <a:rPr lang="en-US" dirty="0"/>
              <a:t>, </a:t>
            </a:r>
            <a:r>
              <a:rPr lang="en-US" dirty="0" err="1"/>
              <a:t>takedowns_diff</a:t>
            </a:r>
            <a:r>
              <a:rPr lang="en-US" dirty="0"/>
              <a:t>,    </a:t>
            </a:r>
            <a:r>
              <a:rPr lang="en-US" dirty="0" err="1"/>
              <a:t>submission_attempts_diff</a:t>
            </a:r>
            <a:r>
              <a:rPr lang="en-US" dirty="0"/>
              <a:t>, </a:t>
            </a:r>
            <a:r>
              <a:rPr lang="en-US" dirty="0" err="1"/>
              <a:t>weight_class</a:t>
            </a:r>
            <a:r>
              <a:rPr lang="en-US" dirty="0"/>
              <a:t>, and method.</a:t>
            </a:r>
          </a:p>
          <a:p>
            <a:r>
              <a:rPr lang="en-US" dirty="0"/>
              <a:t>These stats were used to create the following models: KNN, Naïve Bayers, Random Forest and Logistic Regression.</a:t>
            </a:r>
          </a:p>
          <a:p>
            <a:r>
              <a:rPr lang="en-US" dirty="0"/>
              <a:t>All F1 scores for the models were high with an average of 0.8125.</a:t>
            </a:r>
          </a:p>
          <a:p>
            <a:r>
              <a:rPr lang="en-US" dirty="0"/>
              <a:t>Highest score was for Random Forest which scored 0.85.</a:t>
            </a:r>
            <a:endParaRPr lang="en-ZA" dirty="0"/>
          </a:p>
        </p:txBody>
      </p:sp>
    </p:spTree>
    <p:extLst>
      <p:ext uri="{BB962C8B-B14F-4D97-AF65-F5344CB8AC3E}">
        <p14:creationId xmlns:p14="http://schemas.microsoft.com/office/powerpoint/2010/main" val="4219747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75532-5E45-42EA-56D0-126710A09856}"/>
              </a:ext>
            </a:extLst>
          </p:cNvPr>
          <p:cNvSpPr>
            <a:spLocks noGrp="1"/>
          </p:cNvSpPr>
          <p:nvPr>
            <p:ph type="title"/>
          </p:nvPr>
        </p:nvSpPr>
        <p:spPr/>
        <p:txBody>
          <a:bodyPr/>
          <a:lstStyle/>
          <a:p>
            <a:r>
              <a:rPr lang="en-US" dirty="0"/>
              <a:t>What we learned:</a:t>
            </a:r>
            <a:endParaRPr lang="en-ZA" dirty="0"/>
          </a:p>
        </p:txBody>
      </p:sp>
      <p:sp>
        <p:nvSpPr>
          <p:cNvPr id="3" name="Content Placeholder 2">
            <a:extLst>
              <a:ext uri="{FF2B5EF4-FFF2-40B4-BE49-F238E27FC236}">
                <a16:creationId xmlns:a16="http://schemas.microsoft.com/office/drawing/2014/main" id="{8793ACA2-B010-C13A-4AFE-BED4DBA75169}"/>
              </a:ext>
            </a:extLst>
          </p:cNvPr>
          <p:cNvSpPr>
            <a:spLocks noGrp="1"/>
          </p:cNvSpPr>
          <p:nvPr>
            <p:ph idx="1"/>
          </p:nvPr>
        </p:nvSpPr>
        <p:spPr/>
        <p:txBody>
          <a:bodyPr/>
          <a:lstStyle/>
          <a:p>
            <a:r>
              <a:rPr lang="en-US" dirty="0"/>
              <a:t>Random Forest had the highest score of 0.85 on the F1 score.</a:t>
            </a:r>
          </a:p>
          <a:p>
            <a:r>
              <a:rPr lang="en-US" dirty="0"/>
              <a:t>Features that mattered the most were: Strike Accuracy, takedowns and takedown accuracy and submission attempts.</a:t>
            </a:r>
          </a:p>
          <a:p>
            <a:endParaRPr lang="en-ZA" dirty="0"/>
          </a:p>
        </p:txBody>
      </p:sp>
    </p:spTree>
    <p:extLst>
      <p:ext uri="{BB962C8B-B14F-4D97-AF65-F5344CB8AC3E}">
        <p14:creationId xmlns:p14="http://schemas.microsoft.com/office/powerpoint/2010/main" val="4191603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AF7DB-D721-8F41-B36B-68A1FA4CDDCE}"/>
              </a:ext>
            </a:extLst>
          </p:cNvPr>
          <p:cNvSpPr>
            <a:spLocks noGrp="1"/>
          </p:cNvSpPr>
          <p:nvPr>
            <p:ph type="title"/>
          </p:nvPr>
        </p:nvSpPr>
        <p:spPr/>
        <p:txBody>
          <a:bodyPr/>
          <a:lstStyle/>
          <a:p>
            <a:r>
              <a:rPr lang="en-US" dirty="0"/>
              <a:t>Demo</a:t>
            </a:r>
            <a:endParaRPr lang="en-ZA" dirty="0"/>
          </a:p>
        </p:txBody>
      </p:sp>
      <p:sp>
        <p:nvSpPr>
          <p:cNvPr id="3" name="Content Placeholder 2">
            <a:extLst>
              <a:ext uri="{FF2B5EF4-FFF2-40B4-BE49-F238E27FC236}">
                <a16:creationId xmlns:a16="http://schemas.microsoft.com/office/drawing/2014/main" id="{41183351-B586-EC59-EBBC-683929518BF7}"/>
              </a:ext>
            </a:extLst>
          </p:cNvPr>
          <p:cNvSpPr>
            <a:spLocks noGrp="1"/>
          </p:cNvSpPr>
          <p:nvPr>
            <p:ph idx="1"/>
          </p:nvPr>
        </p:nvSpPr>
        <p:spPr/>
        <p:txBody>
          <a:bodyPr/>
          <a:lstStyle/>
          <a:p>
            <a:endParaRPr lang="en-ZA"/>
          </a:p>
        </p:txBody>
      </p:sp>
    </p:spTree>
    <p:extLst>
      <p:ext uri="{BB962C8B-B14F-4D97-AF65-F5344CB8AC3E}">
        <p14:creationId xmlns:p14="http://schemas.microsoft.com/office/powerpoint/2010/main" val="263276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6B464-A217-1212-6CE4-9A450B5EEAF7}"/>
              </a:ext>
            </a:extLst>
          </p:cNvPr>
          <p:cNvSpPr>
            <a:spLocks noGrp="1"/>
          </p:cNvSpPr>
          <p:nvPr>
            <p:ph type="title"/>
          </p:nvPr>
        </p:nvSpPr>
        <p:spPr/>
        <p:txBody>
          <a:bodyPr/>
          <a:lstStyle/>
          <a:p>
            <a:r>
              <a:rPr lang="en-US" dirty="0"/>
              <a:t>Conclusion:</a:t>
            </a:r>
            <a:endParaRPr lang="en-ZA" dirty="0"/>
          </a:p>
        </p:txBody>
      </p:sp>
      <p:sp>
        <p:nvSpPr>
          <p:cNvPr id="3" name="Content Placeholder 2">
            <a:extLst>
              <a:ext uri="{FF2B5EF4-FFF2-40B4-BE49-F238E27FC236}">
                <a16:creationId xmlns:a16="http://schemas.microsoft.com/office/drawing/2014/main" id="{9EFED9F0-D05B-1D72-2358-997106C045B7}"/>
              </a:ext>
            </a:extLst>
          </p:cNvPr>
          <p:cNvSpPr>
            <a:spLocks noGrp="1"/>
          </p:cNvSpPr>
          <p:nvPr>
            <p:ph idx="1"/>
          </p:nvPr>
        </p:nvSpPr>
        <p:spPr/>
        <p:txBody>
          <a:bodyPr/>
          <a:lstStyle/>
          <a:p>
            <a:r>
              <a:rPr lang="en-US" dirty="0"/>
              <a:t>Predicting the winner of UFC fights can be accomplished to an extent. With a high score of 0.85 on prediction models Random Forest gives the best predictions. Whilst this is a high score, it would have been more beneficial if the prediction models could be tested in real world scenarios. This can maybe be done in the future. In addition to this, more fighter data may provide better prediction models. This could include the results of the fighters last 5 fights, their age, experience and </a:t>
            </a:r>
            <a:r>
              <a:rPr lang="en-US"/>
              <a:t>current rank.</a:t>
            </a:r>
            <a:endParaRPr lang="en-ZA"/>
          </a:p>
        </p:txBody>
      </p:sp>
    </p:spTree>
    <p:extLst>
      <p:ext uri="{BB962C8B-B14F-4D97-AF65-F5344CB8AC3E}">
        <p14:creationId xmlns:p14="http://schemas.microsoft.com/office/powerpoint/2010/main" val="3078077022"/>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125</TotalTime>
  <Words>626</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Avenir Next LT Pro</vt:lpstr>
      <vt:lpstr>AvenirNext LT Pro Medium</vt:lpstr>
      <vt:lpstr>Cambria</vt:lpstr>
      <vt:lpstr>Sabon Next LT</vt:lpstr>
      <vt:lpstr>DappledVTI</vt:lpstr>
      <vt:lpstr>Predicting UFC Fight Outcomes with Machine Learning</vt:lpstr>
      <vt:lpstr>Why predict UFC fights?</vt:lpstr>
      <vt:lpstr>Data:</vt:lpstr>
      <vt:lpstr>Feature Engineering:</vt:lpstr>
      <vt:lpstr>Modeling Strategy:</vt:lpstr>
      <vt:lpstr>What we learned:</vt:lpstr>
      <vt:lpstr>Demo</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For Ben</dc:creator>
  <cp:lastModifiedBy>For Ben</cp:lastModifiedBy>
  <cp:revision>1</cp:revision>
  <dcterms:created xsi:type="dcterms:W3CDTF">2025-05-24T07:54:39Z</dcterms:created>
  <dcterms:modified xsi:type="dcterms:W3CDTF">2025-05-24T10:00:25Z</dcterms:modified>
</cp:coreProperties>
</file>