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2607F4-D88E-45C0-BCC3-A0D779B5A87C}">
  <a:tblStyle styleId="{022607F4-D88E-45C0-BCC3-A0D779B5A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511715a38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511715a38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3d7a008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3d7a008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Machine Learning </a:t>
            </a:r>
            <a:endParaRPr sz="3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Final Project</a:t>
            </a:r>
            <a:endParaRPr sz="380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450" y="2486125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Karolina Solarska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Zuzanna Kostecka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>
            <a:off x="6105450" y="3322075"/>
            <a:ext cx="2581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WNE UW 2023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489688" y="411475"/>
            <a:ext cx="4353123" cy="4733627"/>
            <a:chOff x="489688" y="411475"/>
            <a:chExt cx="4353123" cy="4733627"/>
          </a:xfrm>
        </p:grpSpPr>
        <p:sp>
          <p:nvSpPr>
            <p:cNvPr id="50" name="Google Shape;50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15"/>
            <p:cNvGrpSpPr/>
            <p:nvPr/>
          </p:nvGrpSpPr>
          <p:grpSpPr>
            <a:xfrm>
              <a:off x="710500" y="824705"/>
              <a:ext cx="4132311" cy="4320397"/>
              <a:chOff x="710515" y="411470"/>
              <a:chExt cx="4132311" cy="4320397"/>
            </a:xfrm>
          </p:grpSpPr>
          <p:sp>
            <p:nvSpPr>
              <p:cNvPr id="52" name="Google Shape;52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5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457188" y="9269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</a:rPr>
              <a:t>Thank you</a:t>
            </a:r>
            <a:endParaRPr sz="5500">
              <a:solidFill>
                <a:schemeClr val="dk2"/>
              </a:solidFill>
            </a:endParaRPr>
          </a:p>
        </p:txBody>
      </p:sp>
      <p:grpSp>
        <p:nvGrpSpPr>
          <p:cNvPr id="680" name="Google Shape;680;p24"/>
          <p:cNvGrpSpPr/>
          <p:nvPr/>
        </p:nvGrpSpPr>
        <p:grpSpPr>
          <a:xfrm>
            <a:off x="3690478" y="1970320"/>
            <a:ext cx="1763030" cy="2784528"/>
            <a:chOff x="1085850" y="1181650"/>
            <a:chExt cx="2247902" cy="3550335"/>
          </a:xfrm>
        </p:grpSpPr>
        <p:sp>
          <p:nvSpPr>
            <p:cNvPr id="681" name="Google Shape;681;p24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54375" y="2271500"/>
            <a:ext cx="5002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2"/>
                </a:solidFill>
              </a:rPr>
              <a:t>Regression</a:t>
            </a:r>
            <a:endParaRPr sz="8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1" name="Google Shape;221;p16"/>
          <p:cNvGrpSpPr/>
          <p:nvPr/>
        </p:nvGrpSpPr>
        <p:grpSpPr>
          <a:xfrm>
            <a:off x="6438123" y="211928"/>
            <a:ext cx="1933002" cy="4719661"/>
            <a:chOff x="3886200" y="1114550"/>
            <a:chExt cx="1371604" cy="3617430"/>
          </a:xfrm>
        </p:grpSpPr>
        <p:grpSp>
          <p:nvGrpSpPr>
            <p:cNvPr id="222" name="Google Shape;222;p16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16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grpSp>
        <p:nvGrpSpPr>
          <p:cNvPr id="248" name="Google Shape;248;p17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249" name="Google Shape;249;p17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296" name="Google Shape;296;p17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97" name="Google Shape;297;p17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298" name="Google Shape;298;p17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columns to the appropriate data type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" name="Google Shape;299;p17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0" name="Google Shape;300;p17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sp>
          <p:nvSpPr>
            <p:cNvPr id="301" name="Google Shape;301;p17"/>
            <p:cNvSpPr txBox="1"/>
            <p:nvPr/>
          </p:nvSpPr>
          <p:spPr>
            <a:xfrm>
              <a:off x="6629400" y="11054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Dealing with missing values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457200" y="2579175"/>
            <a:ext cx="2653498" cy="682835"/>
            <a:chOff x="457200" y="2502863"/>
            <a:chExt cx="2653498" cy="682835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457200" y="250286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Dealing with high correlation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6" name="Google Shape;306;p17"/>
          <p:cNvGrpSpPr/>
          <p:nvPr/>
        </p:nvGrpSpPr>
        <p:grpSpPr>
          <a:xfrm>
            <a:off x="457200" y="4057675"/>
            <a:ext cx="2653499" cy="673323"/>
            <a:chOff x="457200" y="4057675"/>
            <a:chExt cx="2653499" cy="673323"/>
          </a:xfrm>
        </p:grpSpPr>
        <p:sp>
          <p:nvSpPr>
            <p:cNvPr id="307" name="Google Shape;307;p17"/>
            <p:cNvSpPr txBox="1"/>
            <p:nvPr/>
          </p:nvSpPr>
          <p:spPr>
            <a:xfrm>
              <a:off x="457200" y="40576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Scaling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7"/>
          <p:cNvGrpSpPr/>
          <p:nvPr/>
        </p:nvGrpSpPr>
        <p:grpSpPr>
          <a:xfrm>
            <a:off x="6033300" y="2564975"/>
            <a:ext cx="2653500" cy="711251"/>
            <a:chOff x="6033300" y="2501799"/>
            <a:chExt cx="2653500" cy="711251"/>
          </a:xfrm>
        </p:grpSpPr>
        <p:sp>
          <p:nvSpPr>
            <p:cNvPr id="310" name="Google Shape;310;p17"/>
            <p:cNvSpPr txBox="1"/>
            <p:nvPr/>
          </p:nvSpPr>
          <p:spPr>
            <a:xfrm>
              <a:off x="6629400" y="2501799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Encoding Categorical Variables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2" name="Google Shape;312;p17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sp>
          <p:nvSpPr>
            <p:cNvPr id="313" name="Google Shape;313;p17"/>
            <p:cNvSpPr txBox="1"/>
            <p:nvPr/>
          </p:nvSpPr>
          <p:spPr>
            <a:xfrm>
              <a:off x="6629400" y="40577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315" name="Google Shape;315;p17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Clean Your Data Like a Sleuth Detective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321" name="Google Shape;321;p18"/>
          <p:cNvGraphicFramePr/>
          <p:nvPr/>
        </p:nvGraphicFramePr>
        <p:xfrm>
          <a:off x="457200" y="1209075"/>
          <a:ext cx="5948400" cy="3418100"/>
        </p:xfrm>
        <a:graphic>
          <a:graphicData uri="http://schemas.openxmlformats.org/drawingml/2006/table">
            <a:tbl>
              <a:tblPr>
                <a:noFill/>
                <a:tableStyleId>{022607F4-D88E-45C0-BCC3-A0D779B5A87C}</a:tableStyleId>
              </a:tblPr>
              <a:tblGrid>
                <a:gridCol w="2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sz="21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MAPE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Linear Regression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0.1571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Lasso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0.1577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Elastic Net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0.1581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XGBoost 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0.1542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0.1917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0.1560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22" name="Google Shape;322;p18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323" name="Google Shape;323;p18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/>
          </p:nvPr>
        </p:nvSpPr>
        <p:spPr>
          <a:xfrm>
            <a:off x="630050" y="2271500"/>
            <a:ext cx="5498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2"/>
                </a:solidFill>
              </a:rPr>
              <a:t>Classification</a:t>
            </a:r>
            <a:endParaRPr sz="8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5" name="Google Shape;405;p19"/>
          <p:cNvGrpSpPr/>
          <p:nvPr/>
        </p:nvGrpSpPr>
        <p:grpSpPr>
          <a:xfrm>
            <a:off x="6438123" y="211928"/>
            <a:ext cx="1933002" cy="4719661"/>
            <a:chOff x="3886200" y="1114550"/>
            <a:chExt cx="1371604" cy="3617430"/>
          </a:xfrm>
        </p:grpSpPr>
        <p:grpSp>
          <p:nvGrpSpPr>
            <p:cNvPr id="406" name="Google Shape;406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07" name="Google Shape;407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5" name="Google Shape;425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preparation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32" name="Google Shape;432;p20"/>
          <p:cNvGrpSpPr/>
          <p:nvPr/>
        </p:nvGrpSpPr>
        <p:grpSpPr>
          <a:xfrm>
            <a:off x="3704250" y="2113000"/>
            <a:ext cx="1734600" cy="1062400"/>
            <a:chOff x="3704250" y="2113000"/>
            <a:chExt cx="1734600" cy="1062400"/>
          </a:xfrm>
        </p:grpSpPr>
        <p:sp>
          <p:nvSpPr>
            <p:cNvPr id="433" name="Google Shape;433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Clean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3809200" y="24749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But imbalanced target variable problem remains..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436" name="Google Shape;436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7" name="Google Shape;467;p20"/>
          <p:cNvGrpSpPr/>
          <p:nvPr/>
        </p:nvGrpSpPr>
        <p:grpSpPr>
          <a:xfrm>
            <a:off x="6949575" y="3042675"/>
            <a:ext cx="1734605" cy="1455525"/>
            <a:chOff x="6949575" y="3042675"/>
            <a:chExt cx="1734605" cy="1455525"/>
          </a:xfrm>
        </p:grpSpPr>
        <p:sp>
          <p:nvSpPr>
            <p:cNvPr id="468" name="Google Shape;468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6949580" y="37151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and test</a:t>
              </a:r>
              <a:endParaRPr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0" name="Google Shape;470;p20"/>
            <p:cNvSpPr txBox="1"/>
            <p:nvPr/>
          </p:nvSpPr>
          <p:spPr>
            <a:xfrm>
              <a:off x="6949575" y="3909300"/>
              <a:ext cx="173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Internal split of training database into train and test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6949580" y="1001783"/>
            <a:ext cx="1734600" cy="1424592"/>
            <a:chOff x="6949580" y="1001783"/>
            <a:chExt cx="1734600" cy="1424592"/>
          </a:xfrm>
        </p:grpSpPr>
        <p:sp>
          <p:nvSpPr>
            <p:cNvPr id="472" name="Google Shape;472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6949580" y="16325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Outliers</a:t>
              </a:r>
              <a:endParaRPr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4" name="Google Shape;474;p20"/>
            <p:cNvSpPr txBox="1"/>
            <p:nvPr/>
          </p:nvSpPr>
          <p:spPr>
            <a:xfrm>
              <a:off x="7054580" y="18374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Winsorization,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scaling (standarization)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" name="Google Shape;475;p20"/>
          <p:cNvGrpSpPr/>
          <p:nvPr/>
        </p:nvGrpSpPr>
        <p:grpSpPr>
          <a:xfrm>
            <a:off x="456750" y="1001783"/>
            <a:ext cx="1734603" cy="1565536"/>
            <a:chOff x="456750" y="1001783"/>
            <a:chExt cx="1734603" cy="1565536"/>
          </a:xfrm>
        </p:grpSpPr>
        <p:sp>
          <p:nvSpPr>
            <p:cNvPr id="476" name="Google Shape;476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7" name="Google Shape;477;p20"/>
            <p:cNvSpPr txBox="1"/>
            <p:nvPr/>
          </p:nvSpPr>
          <p:spPr>
            <a:xfrm>
              <a:off x="456753" y="16062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NA’s handling</a:t>
              </a:r>
              <a:endParaRPr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8" name="Google Shape;478;p20"/>
            <p:cNvSpPr txBox="1"/>
            <p:nvPr/>
          </p:nvSpPr>
          <p:spPr>
            <a:xfrm>
              <a:off x="456750" y="1978420"/>
              <a:ext cx="173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Categorical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: replace randomly form non-missing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Continuous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: random from assumed distribution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9" name="Google Shape;479;p20"/>
          <p:cNvGrpSpPr/>
          <p:nvPr/>
        </p:nvGrpSpPr>
        <p:grpSpPr>
          <a:xfrm>
            <a:off x="456753" y="3042675"/>
            <a:ext cx="1734600" cy="1455532"/>
            <a:chOff x="456753" y="3042675"/>
            <a:chExt cx="1734600" cy="1455532"/>
          </a:xfrm>
        </p:grpSpPr>
        <p:sp>
          <p:nvSpPr>
            <p:cNvPr id="480" name="Google Shape;480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1" name="Google Shape;481;p20"/>
            <p:cNvSpPr txBox="1"/>
            <p:nvPr/>
          </p:nvSpPr>
          <p:spPr>
            <a:xfrm>
              <a:off x="456753" y="37151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Drop columns</a:t>
              </a:r>
              <a:endParaRPr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2" name="Google Shape;482;p20"/>
            <p:cNvSpPr txBox="1"/>
            <p:nvPr/>
          </p:nvSpPr>
          <p:spPr>
            <a:xfrm>
              <a:off x="561753" y="39093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Drop not meaningful columns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83" name="Google Shape;483;p20"/>
          <p:cNvCxnSpPr>
            <a:stCxn id="484" idx="2"/>
            <a:endCxn id="476" idx="6"/>
          </p:cNvCxnSpPr>
          <p:nvPr/>
        </p:nvCxnSpPr>
        <p:spPr>
          <a:xfrm flipH="1">
            <a:off x="1626303" y="1303433"/>
            <a:ext cx="238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85" name="Google Shape;485;p20"/>
          <p:cNvCxnSpPr>
            <a:stCxn id="480" idx="6"/>
            <a:endCxn id="436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6" name="Google Shape;486;p20"/>
          <p:cNvCxnSpPr>
            <a:stCxn id="472" idx="2"/>
            <a:endCxn id="437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7" name="Google Shape;487;p20"/>
          <p:cNvCxnSpPr>
            <a:stCxn id="468" idx="2"/>
            <a:endCxn id="462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Various algorithms and their crucial hyperparameters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93" name="Google Shape;493;p21"/>
          <p:cNvGrpSpPr/>
          <p:nvPr/>
        </p:nvGrpSpPr>
        <p:grpSpPr>
          <a:xfrm>
            <a:off x="5591274" y="1540488"/>
            <a:ext cx="2943318" cy="3039142"/>
            <a:chOff x="5449625" y="1389325"/>
            <a:chExt cx="3237261" cy="3342655"/>
          </a:xfrm>
        </p:grpSpPr>
        <p:sp>
          <p:nvSpPr>
            <p:cNvPr id="494" name="Google Shape;494;p21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21"/>
          <p:cNvSpPr/>
          <p:nvPr/>
        </p:nvSpPr>
        <p:spPr>
          <a:xfrm>
            <a:off x="3325450" y="1144138"/>
            <a:ext cx="604500" cy="6045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5" name="Google Shape;535;p21"/>
          <p:cNvSpPr txBox="1"/>
          <p:nvPr/>
        </p:nvSpPr>
        <p:spPr>
          <a:xfrm>
            <a:off x="838201" y="1150150"/>
            <a:ext cx="2498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KNN</a:t>
            </a:r>
            <a:endParaRPr sz="1800" b="1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6" name="Google Shape;536;p21"/>
          <p:cNvSpPr txBox="1"/>
          <p:nvPr/>
        </p:nvSpPr>
        <p:spPr>
          <a:xfrm>
            <a:off x="838198" y="1413400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 = 13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21"/>
          <p:cNvSpPr/>
          <p:nvPr/>
        </p:nvSpPr>
        <p:spPr>
          <a:xfrm>
            <a:off x="3325450" y="2953763"/>
            <a:ext cx="604500" cy="604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8" name="Google Shape;538;p21"/>
          <p:cNvSpPr txBox="1"/>
          <p:nvPr/>
        </p:nvSpPr>
        <p:spPr>
          <a:xfrm>
            <a:off x="838200" y="2860647"/>
            <a:ext cx="2498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Elastic net</a:t>
            </a:r>
            <a:endParaRPr sz="1800" b="1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9" name="Google Shape;539;p21"/>
          <p:cNvSpPr txBox="1"/>
          <p:nvPr/>
        </p:nvSpPr>
        <p:spPr>
          <a:xfrm>
            <a:off x="838198" y="3200075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Alpha = 0.01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L1_ratio = 0.25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21"/>
          <p:cNvSpPr/>
          <p:nvPr/>
        </p:nvSpPr>
        <p:spPr>
          <a:xfrm>
            <a:off x="3325450" y="3845875"/>
            <a:ext cx="604500" cy="6045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1" name="Google Shape;541;p21"/>
          <p:cNvSpPr txBox="1"/>
          <p:nvPr/>
        </p:nvSpPr>
        <p:spPr>
          <a:xfrm>
            <a:off x="838200" y="3750225"/>
            <a:ext cx="2498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Ridge</a:t>
            </a:r>
            <a:endParaRPr sz="1800" b="1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1"/>
          <p:cNvSpPr txBox="1"/>
          <p:nvPr/>
        </p:nvSpPr>
        <p:spPr>
          <a:xfrm>
            <a:off x="838198" y="4089663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Earth is the third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1"/>
          <p:cNvSpPr/>
          <p:nvPr/>
        </p:nvSpPr>
        <p:spPr>
          <a:xfrm>
            <a:off x="6763800" y="2220950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4" name="Google Shape;544;p21"/>
          <p:cNvCxnSpPr>
            <a:stCxn id="543" idx="1"/>
            <a:endCxn id="534" idx="6"/>
          </p:cNvCxnSpPr>
          <p:nvPr/>
        </p:nvCxnSpPr>
        <p:spPr>
          <a:xfrm rot="10800000">
            <a:off x="3929915" y="1446265"/>
            <a:ext cx="2858400" cy="799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21"/>
          <p:cNvCxnSpPr>
            <a:stCxn id="543" idx="2"/>
            <a:endCxn id="546" idx="6"/>
          </p:cNvCxnSpPr>
          <p:nvPr/>
        </p:nvCxnSpPr>
        <p:spPr>
          <a:xfrm rot="10800000">
            <a:off x="3930000" y="2304650"/>
            <a:ext cx="2833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1"/>
          <p:cNvCxnSpPr>
            <a:stCxn id="543" idx="2"/>
            <a:endCxn id="537" idx="6"/>
          </p:cNvCxnSpPr>
          <p:nvPr/>
        </p:nvCxnSpPr>
        <p:spPr>
          <a:xfrm flipH="1">
            <a:off x="3930000" y="2304650"/>
            <a:ext cx="2833800" cy="951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1"/>
          <p:cNvCxnSpPr>
            <a:stCxn id="543" idx="3"/>
            <a:endCxn id="540" idx="6"/>
          </p:cNvCxnSpPr>
          <p:nvPr/>
        </p:nvCxnSpPr>
        <p:spPr>
          <a:xfrm flipH="1">
            <a:off x="3929915" y="2363835"/>
            <a:ext cx="2858400" cy="1784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21"/>
          <p:cNvSpPr/>
          <p:nvPr/>
        </p:nvSpPr>
        <p:spPr>
          <a:xfrm>
            <a:off x="3325450" y="2002400"/>
            <a:ext cx="604500" cy="604500"/>
          </a:xfrm>
          <a:prstGeom prst="ellipse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1"/>
          <p:cNvSpPr txBox="1"/>
          <p:nvPr/>
        </p:nvSpPr>
        <p:spPr>
          <a:xfrm>
            <a:off x="838200" y="1875425"/>
            <a:ext cx="2498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SVM</a:t>
            </a:r>
            <a:endParaRPr sz="1800" b="1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0" name="Google Shape;550;p21"/>
          <p:cNvSpPr txBox="1"/>
          <p:nvPr/>
        </p:nvSpPr>
        <p:spPr>
          <a:xfrm>
            <a:off x="838198" y="2282113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C=100.0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Kernel = linear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/>
          <p:nvPr/>
        </p:nvSpPr>
        <p:spPr>
          <a:xfrm>
            <a:off x="832224" y="1329775"/>
            <a:ext cx="2017200" cy="861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2"/>
          <p:cNvSpPr/>
          <p:nvPr/>
        </p:nvSpPr>
        <p:spPr>
          <a:xfrm>
            <a:off x="2566600" y="1470477"/>
            <a:ext cx="580500" cy="5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7" name="Google Shape;557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Choosing the best algorithm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58" name="Google Shape;558;p22"/>
          <p:cNvGrpSpPr/>
          <p:nvPr/>
        </p:nvGrpSpPr>
        <p:grpSpPr>
          <a:xfrm>
            <a:off x="7068207" y="2264565"/>
            <a:ext cx="1385985" cy="2450333"/>
            <a:chOff x="4572000" y="1208850"/>
            <a:chExt cx="1885951" cy="3523124"/>
          </a:xfrm>
        </p:grpSpPr>
        <p:sp>
          <p:nvSpPr>
            <p:cNvPr id="559" name="Google Shape;559;p22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22"/>
          <p:cNvSpPr/>
          <p:nvPr/>
        </p:nvSpPr>
        <p:spPr>
          <a:xfrm>
            <a:off x="6054575" y="3247675"/>
            <a:ext cx="462300" cy="462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1" name="Google Shape;571;p22"/>
          <p:cNvSpPr txBox="1"/>
          <p:nvPr/>
        </p:nvSpPr>
        <p:spPr>
          <a:xfrm>
            <a:off x="3511651" y="2021706"/>
            <a:ext cx="1713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Rejection</a:t>
            </a:r>
            <a:endParaRPr sz="18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2" name="Google Shape;572;p22"/>
          <p:cNvSpPr txBox="1"/>
          <p:nvPr/>
        </p:nvSpPr>
        <p:spPr>
          <a:xfrm>
            <a:off x="3519538" y="2205175"/>
            <a:ext cx="24675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reject the models which primarily do not fit to our problem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22"/>
          <p:cNvSpPr/>
          <p:nvPr/>
        </p:nvSpPr>
        <p:spPr>
          <a:xfrm>
            <a:off x="4635424" y="3871188"/>
            <a:ext cx="462300" cy="4623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p22"/>
          <p:cNvSpPr txBox="1"/>
          <p:nvPr/>
        </p:nvSpPr>
        <p:spPr>
          <a:xfrm>
            <a:off x="756022" y="2960575"/>
            <a:ext cx="3879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 metrics</a:t>
            </a:r>
            <a:endParaRPr sz="18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p22"/>
          <p:cNvSpPr/>
          <p:nvPr/>
        </p:nvSpPr>
        <p:spPr>
          <a:xfrm>
            <a:off x="7251118" y="2409970"/>
            <a:ext cx="462300" cy="462300"/>
          </a:xfrm>
          <a:prstGeom prst="ellipse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3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76" name="Google Shape;576;p22"/>
          <p:cNvCxnSpPr>
            <a:stCxn id="573" idx="6"/>
          </p:cNvCxnSpPr>
          <p:nvPr/>
        </p:nvCxnSpPr>
        <p:spPr>
          <a:xfrm rot="10800000" flipH="1">
            <a:off x="5097724" y="3748038"/>
            <a:ext cx="1188900" cy="354300"/>
          </a:xfrm>
          <a:prstGeom prst="bentConnector3">
            <a:avLst>
              <a:gd name="adj1" fmla="val 9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Google Shape;577;p22"/>
          <p:cNvCxnSpPr>
            <a:stCxn id="570" idx="6"/>
          </p:cNvCxnSpPr>
          <p:nvPr/>
        </p:nvCxnSpPr>
        <p:spPr>
          <a:xfrm rot="10800000" flipH="1">
            <a:off x="6516875" y="3163525"/>
            <a:ext cx="952200" cy="315300"/>
          </a:xfrm>
          <a:prstGeom prst="bentConnector3">
            <a:avLst>
              <a:gd name="adj1" fmla="val 1003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8" name="Google Shape;578;p22"/>
          <p:cNvSpPr txBox="1"/>
          <p:nvPr/>
        </p:nvSpPr>
        <p:spPr>
          <a:xfrm>
            <a:off x="982825" y="1617175"/>
            <a:ext cx="1563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We still have in mind our imbalanced data problem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79" name="Google Shape;579;p22"/>
          <p:cNvGraphicFramePr/>
          <p:nvPr/>
        </p:nvGraphicFramePr>
        <p:xfrm>
          <a:off x="832213" y="3402388"/>
          <a:ext cx="3148500" cy="1058455"/>
        </p:xfrm>
        <a:graphic>
          <a:graphicData uri="http://schemas.openxmlformats.org/drawingml/2006/table">
            <a:tbl>
              <a:tblPr>
                <a:noFill/>
                <a:tableStyleId>{022607F4-D88E-45C0-BCC3-A0D779B5A87C}</a:tableStyleId>
              </a:tblPr>
              <a:tblGrid>
                <a:gridCol w="5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KNN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SVM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EN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Ridge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f1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0.95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80" name="Google Shape;580;p22"/>
          <p:cNvGrpSpPr/>
          <p:nvPr/>
        </p:nvGrpSpPr>
        <p:grpSpPr>
          <a:xfrm>
            <a:off x="2666129" y="1575024"/>
            <a:ext cx="381439" cy="371409"/>
            <a:chOff x="3204349" y="4054012"/>
            <a:chExt cx="370978" cy="361187"/>
          </a:xfrm>
        </p:grpSpPr>
        <p:sp>
          <p:nvSpPr>
            <p:cNvPr id="581" name="Google Shape;581;p22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22"/>
          <p:cNvSpPr txBox="1"/>
          <p:nvPr/>
        </p:nvSpPr>
        <p:spPr>
          <a:xfrm>
            <a:off x="5698876" y="1313844"/>
            <a:ext cx="1713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Prediction</a:t>
            </a:r>
            <a:endParaRPr sz="18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6" name="Google Shape;586;p22"/>
          <p:cNvSpPr txBox="1"/>
          <p:nvPr/>
        </p:nvSpPr>
        <p:spPr>
          <a:xfrm>
            <a:off x="5706763" y="1497313"/>
            <a:ext cx="24675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conduct a prediction on the appropriate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22"/>
          <p:cNvSpPr txBox="1"/>
          <p:nvPr/>
        </p:nvSpPr>
        <p:spPr>
          <a:xfrm>
            <a:off x="2417120" y="4460825"/>
            <a:ext cx="15636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Converted to binary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8" name="Google Shape;588;p22"/>
          <p:cNvCxnSpPr/>
          <p:nvPr/>
        </p:nvCxnSpPr>
        <p:spPr>
          <a:xfrm rot="10800000">
            <a:off x="3047575" y="4520200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2"/>
          <p:cNvCxnSpPr/>
          <p:nvPr/>
        </p:nvCxnSpPr>
        <p:spPr>
          <a:xfrm rot="-5400000" flipH="1">
            <a:off x="2199725" y="2252988"/>
            <a:ext cx="1099800" cy="1099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"/>
          <p:cNvSpPr/>
          <p:nvPr/>
        </p:nvSpPr>
        <p:spPr>
          <a:xfrm>
            <a:off x="4019400" y="2267219"/>
            <a:ext cx="4667400" cy="490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model</a:t>
            </a: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3041288" y="3447636"/>
            <a:ext cx="179458" cy="179458"/>
          </a:xfrm>
          <a:custGeom>
            <a:avLst/>
            <a:gdLst/>
            <a:ahLst/>
            <a:cxnLst/>
            <a:rect l="l" t="t" r="r" b="b"/>
            <a:pathLst>
              <a:path w="15218" h="15218" extrusionOk="0">
                <a:moveTo>
                  <a:pt x="2502" y="1185"/>
                </a:moveTo>
                <a:lnTo>
                  <a:pt x="2620" y="1211"/>
                </a:lnTo>
                <a:lnTo>
                  <a:pt x="2725" y="1238"/>
                </a:lnTo>
                <a:lnTo>
                  <a:pt x="2844" y="1277"/>
                </a:lnTo>
                <a:lnTo>
                  <a:pt x="2949" y="1330"/>
                </a:lnTo>
                <a:lnTo>
                  <a:pt x="3041" y="1382"/>
                </a:lnTo>
                <a:lnTo>
                  <a:pt x="3133" y="1461"/>
                </a:lnTo>
                <a:lnTo>
                  <a:pt x="3226" y="1540"/>
                </a:lnTo>
                <a:lnTo>
                  <a:pt x="3305" y="1619"/>
                </a:lnTo>
                <a:lnTo>
                  <a:pt x="3384" y="1725"/>
                </a:lnTo>
                <a:lnTo>
                  <a:pt x="3436" y="1830"/>
                </a:lnTo>
                <a:lnTo>
                  <a:pt x="3489" y="1935"/>
                </a:lnTo>
                <a:lnTo>
                  <a:pt x="3528" y="2041"/>
                </a:lnTo>
                <a:lnTo>
                  <a:pt x="3555" y="2159"/>
                </a:lnTo>
                <a:lnTo>
                  <a:pt x="3568" y="2264"/>
                </a:lnTo>
                <a:lnTo>
                  <a:pt x="3581" y="2383"/>
                </a:lnTo>
                <a:lnTo>
                  <a:pt x="3568" y="2501"/>
                </a:lnTo>
                <a:lnTo>
                  <a:pt x="3555" y="2607"/>
                </a:lnTo>
                <a:lnTo>
                  <a:pt x="3528" y="2725"/>
                </a:lnTo>
                <a:lnTo>
                  <a:pt x="3489" y="2830"/>
                </a:lnTo>
                <a:lnTo>
                  <a:pt x="3436" y="2936"/>
                </a:lnTo>
                <a:lnTo>
                  <a:pt x="3384" y="3041"/>
                </a:lnTo>
                <a:lnTo>
                  <a:pt x="3305" y="3133"/>
                </a:lnTo>
                <a:lnTo>
                  <a:pt x="3226" y="3225"/>
                </a:lnTo>
                <a:lnTo>
                  <a:pt x="3133" y="3304"/>
                </a:lnTo>
                <a:lnTo>
                  <a:pt x="3041" y="3370"/>
                </a:lnTo>
                <a:lnTo>
                  <a:pt x="2936" y="3436"/>
                </a:lnTo>
                <a:lnTo>
                  <a:pt x="2831" y="3489"/>
                </a:lnTo>
                <a:lnTo>
                  <a:pt x="2725" y="3515"/>
                </a:lnTo>
                <a:lnTo>
                  <a:pt x="2607" y="3541"/>
                </a:lnTo>
                <a:lnTo>
                  <a:pt x="2502" y="3568"/>
                </a:lnTo>
                <a:lnTo>
                  <a:pt x="2265" y="3568"/>
                </a:lnTo>
                <a:lnTo>
                  <a:pt x="2146" y="3541"/>
                </a:lnTo>
                <a:lnTo>
                  <a:pt x="2041" y="3515"/>
                </a:lnTo>
                <a:lnTo>
                  <a:pt x="1922" y="3489"/>
                </a:lnTo>
                <a:lnTo>
                  <a:pt x="1817" y="3436"/>
                </a:lnTo>
                <a:lnTo>
                  <a:pt x="1712" y="3383"/>
                </a:lnTo>
                <a:lnTo>
                  <a:pt x="1620" y="3304"/>
                </a:lnTo>
                <a:lnTo>
                  <a:pt x="1527" y="3225"/>
                </a:lnTo>
                <a:lnTo>
                  <a:pt x="1448" y="3133"/>
                </a:lnTo>
                <a:lnTo>
                  <a:pt x="1383" y="3041"/>
                </a:lnTo>
                <a:lnTo>
                  <a:pt x="1317" y="2936"/>
                </a:lnTo>
                <a:lnTo>
                  <a:pt x="1264" y="2830"/>
                </a:lnTo>
                <a:lnTo>
                  <a:pt x="1238" y="2725"/>
                </a:lnTo>
                <a:lnTo>
                  <a:pt x="1198" y="2607"/>
                </a:lnTo>
                <a:lnTo>
                  <a:pt x="1185" y="2501"/>
                </a:lnTo>
                <a:lnTo>
                  <a:pt x="1185" y="2383"/>
                </a:lnTo>
                <a:lnTo>
                  <a:pt x="1185" y="2264"/>
                </a:lnTo>
                <a:lnTo>
                  <a:pt x="1198" y="2159"/>
                </a:lnTo>
                <a:lnTo>
                  <a:pt x="1238" y="2041"/>
                </a:lnTo>
                <a:lnTo>
                  <a:pt x="1264" y="1935"/>
                </a:lnTo>
                <a:lnTo>
                  <a:pt x="1317" y="1830"/>
                </a:lnTo>
                <a:lnTo>
                  <a:pt x="1383" y="1725"/>
                </a:lnTo>
                <a:lnTo>
                  <a:pt x="1448" y="1619"/>
                </a:lnTo>
                <a:lnTo>
                  <a:pt x="1527" y="1540"/>
                </a:lnTo>
                <a:lnTo>
                  <a:pt x="1620" y="1461"/>
                </a:lnTo>
                <a:lnTo>
                  <a:pt x="1712" y="1382"/>
                </a:lnTo>
                <a:lnTo>
                  <a:pt x="1817" y="1330"/>
                </a:lnTo>
                <a:lnTo>
                  <a:pt x="1922" y="1277"/>
                </a:lnTo>
                <a:lnTo>
                  <a:pt x="2028" y="1238"/>
                </a:lnTo>
                <a:lnTo>
                  <a:pt x="2146" y="1211"/>
                </a:lnTo>
                <a:lnTo>
                  <a:pt x="2265" y="1185"/>
                </a:lnTo>
                <a:close/>
                <a:moveTo>
                  <a:pt x="12967" y="11650"/>
                </a:moveTo>
                <a:lnTo>
                  <a:pt x="13072" y="11663"/>
                </a:lnTo>
                <a:lnTo>
                  <a:pt x="13190" y="11703"/>
                </a:lnTo>
                <a:lnTo>
                  <a:pt x="13296" y="11742"/>
                </a:lnTo>
                <a:lnTo>
                  <a:pt x="13401" y="11782"/>
                </a:lnTo>
                <a:lnTo>
                  <a:pt x="13506" y="11847"/>
                </a:lnTo>
                <a:lnTo>
                  <a:pt x="13598" y="11913"/>
                </a:lnTo>
                <a:lnTo>
                  <a:pt x="13691" y="11992"/>
                </a:lnTo>
                <a:lnTo>
                  <a:pt x="13770" y="12084"/>
                </a:lnTo>
                <a:lnTo>
                  <a:pt x="13835" y="12176"/>
                </a:lnTo>
                <a:lnTo>
                  <a:pt x="13901" y="12282"/>
                </a:lnTo>
                <a:lnTo>
                  <a:pt x="13954" y="12387"/>
                </a:lnTo>
                <a:lnTo>
                  <a:pt x="13993" y="12492"/>
                </a:lnTo>
                <a:lnTo>
                  <a:pt x="14020" y="12611"/>
                </a:lnTo>
                <a:lnTo>
                  <a:pt x="14033" y="12729"/>
                </a:lnTo>
                <a:lnTo>
                  <a:pt x="14033" y="12848"/>
                </a:lnTo>
                <a:lnTo>
                  <a:pt x="14033" y="12966"/>
                </a:lnTo>
                <a:lnTo>
                  <a:pt x="14020" y="13085"/>
                </a:lnTo>
                <a:lnTo>
                  <a:pt x="13993" y="13190"/>
                </a:lnTo>
                <a:lnTo>
                  <a:pt x="13954" y="13309"/>
                </a:lnTo>
                <a:lnTo>
                  <a:pt x="13901" y="13414"/>
                </a:lnTo>
                <a:lnTo>
                  <a:pt x="13835" y="13506"/>
                </a:lnTo>
                <a:lnTo>
                  <a:pt x="13770" y="13598"/>
                </a:lnTo>
                <a:lnTo>
                  <a:pt x="13691" y="13690"/>
                </a:lnTo>
                <a:lnTo>
                  <a:pt x="13598" y="13769"/>
                </a:lnTo>
                <a:lnTo>
                  <a:pt x="13506" y="13835"/>
                </a:lnTo>
                <a:lnTo>
                  <a:pt x="13401" y="13901"/>
                </a:lnTo>
                <a:lnTo>
                  <a:pt x="13296" y="13940"/>
                </a:lnTo>
                <a:lnTo>
                  <a:pt x="13190" y="13980"/>
                </a:lnTo>
                <a:lnTo>
                  <a:pt x="13072" y="14006"/>
                </a:lnTo>
                <a:lnTo>
                  <a:pt x="12953" y="14019"/>
                </a:lnTo>
                <a:lnTo>
                  <a:pt x="12835" y="14033"/>
                </a:lnTo>
                <a:lnTo>
                  <a:pt x="12730" y="14019"/>
                </a:lnTo>
                <a:lnTo>
                  <a:pt x="12611" y="14006"/>
                </a:lnTo>
                <a:lnTo>
                  <a:pt x="12493" y="13980"/>
                </a:lnTo>
                <a:lnTo>
                  <a:pt x="12387" y="13940"/>
                </a:lnTo>
                <a:lnTo>
                  <a:pt x="12282" y="13901"/>
                </a:lnTo>
                <a:lnTo>
                  <a:pt x="12177" y="13835"/>
                </a:lnTo>
                <a:lnTo>
                  <a:pt x="12085" y="13769"/>
                </a:lnTo>
                <a:lnTo>
                  <a:pt x="11992" y="13690"/>
                </a:lnTo>
                <a:lnTo>
                  <a:pt x="11913" y="13598"/>
                </a:lnTo>
                <a:lnTo>
                  <a:pt x="11848" y="13506"/>
                </a:lnTo>
                <a:lnTo>
                  <a:pt x="11782" y="13414"/>
                </a:lnTo>
                <a:lnTo>
                  <a:pt x="11729" y="13309"/>
                </a:lnTo>
                <a:lnTo>
                  <a:pt x="11690" y="13190"/>
                </a:lnTo>
                <a:lnTo>
                  <a:pt x="11663" y="13085"/>
                </a:lnTo>
                <a:lnTo>
                  <a:pt x="11650" y="12966"/>
                </a:lnTo>
                <a:lnTo>
                  <a:pt x="11650" y="12848"/>
                </a:lnTo>
                <a:lnTo>
                  <a:pt x="11650" y="12729"/>
                </a:lnTo>
                <a:lnTo>
                  <a:pt x="11663" y="12611"/>
                </a:lnTo>
                <a:lnTo>
                  <a:pt x="11690" y="12492"/>
                </a:lnTo>
                <a:lnTo>
                  <a:pt x="11729" y="12387"/>
                </a:lnTo>
                <a:lnTo>
                  <a:pt x="11782" y="12282"/>
                </a:lnTo>
                <a:lnTo>
                  <a:pt x="11848" y="12176"/>
                </a:lnTo>
                <a:lnTo>
                  <a:pt x="11913" y="12084"/>
                </a:lnTo>
                <a:lnTo>
                  <a:pt x="11992" y="11992"/>
                </a:lnTo>
                <a:lnTo>
                  <a:pt x="12085" y="11913"/>
                </a:lnTo>
                <a:lnTo>
                  <a:pt x="12177" y="11847"/>
                </a:lnTo>
                <a:lnTo>
                  <a:pt x="12282" y="11782"/>
                </a:lnTo>
                <a:lnTo>
                  <a:pt x="12387" y="11742"/>
                </a:lnTo>
                <a:lnTo>
                  <a:pt x="12493" y="11703"/>
                </a:lnTo>
                <a:lnTo>
                  <a:pt x="12611" y="11663"/>
                </a:lnTo>
                <a:lnTo>
                  <a:pt x="12716" y="11650"/>
                </a:lnTo>
                <a:close/>
                <a:moveTo>
                  <a:pt x="2383" y="0"/>
                </a:moveTo>
                <a:lnTo>
                  <a:pt x="2146" y="13"/>
                </a:lnTo>
                <a:lnTo>
                  <a:pt x="1909" y="53"/>
                </a:lnTo>
                <a:lnTo>
                  <a:pt x="1685" y="106"/>
                </a:lnTo>
                <a:lnTo>
                  <a:pt x="1475" y="185"/>
                </a:lnTo>
                <a:lnTo>
                  <a:pt x="1264" y="277"/>
                </a:lnTo>
                <a:lnTo>
                  <a:pt x="1067" y="395"/>
                </a:lnTo>
                <a:lnTo>
                  <a:pt x="869" y="540"/>
                </a:lnTo>
                <a:lnTo>
                  <a:pt x="698" y="698"/>
                </a:lnTo>
                <a:lnTo>
                  <a:pt x="540" y="882"/>
                </a:lnTo>
                <a:lnTo>
                  <a:pt x="395" y="1066"/>
                </a:lnTo>
                <a:lnTo>
                  <a:pt x="277" y="1277"/>
                </a:lnTo>
                <a:lnTo>
                  <a:pt x="172" y="1488"/>
                </a:lnTo>
                <a:lnTo>
                  <a:pt x="106" y="1698"/>
                </a:lnTo>
                <a:lnTo>
                  <a:pt x="40" y="1922"/>
                </a:lnTo>
                <a:lnTo>
                  <a:pt x="14" y="2159"/>
                </a:lnTo>
                <a:lnTo>
                  <a:pt x="1" y="2383"/>
                </a:lnTo>
                <a:lnTo>
                  <a:pt x="14" y="2607"/>
                </a:lnTo>
                <a:lnTo>
                  <a:pt x="40" y="2830"/>
                </a:lnTo>
                <a:lnTo>
                  <a:pt x="106" y="3054"/>
                </a:lnTo>
                <a:lnTo>
                  <a:pt x="172" y="3278"/>
                </a:lnTo>
                <a:lnTo>
                  <a:pt x="277" y="3489"/>
                </a:lnTo>
                <a:lnTo>
                  <a:pt x="395" y="3686"/>
                </a:lnTo>
                <a:lnTo>
                  <a:pt x="540" y="3883"/>
                </a:lnTo>
                <a:lnTo>
                  <a:pt x="698" y="4068"/>
                </a:lnTo>
                <a:lnTo>
                  <a:pt x="869" y="4226"/>
                </a:lnTo>
                <a:lnTo>
                  <a:pt x="1067" y="4357"/>
                </a:lnTo>
                <a:lnTo>
                  <a:pt x="1264" y="4476"/>
                </a:lnTo>
                <a:lnTo>
                  <a:pt x="1475" y="4581"/>
                </a:lnTo>
                <a:lnTo>
                  <a:pt x="1685" y="4660"/>
                </a:lnTo>
                <a:lnTo>
                  <a:pt x="1909" y="4713"/>
                </a:lnTo>
                <a:lnTo>
                  <a:pt x="2146" y="4752"/>
                </a:lnTo>
                <a:lnTo>
                  <a:pt x="2383" y="4765"/>
                </a:lnTo>
                <a:lnTo>
                  <a:pt x="2541" y="4752"/>
                </a:lnTo>
                <a:lnTo>
                  <a:pt x="2699" y="4739"/>
                </a:lnTo>
                <a:lnTo>
                  <a:pt x="2857" y="4713"/>
                </a:lnTo>
                <a:lnTo>
                  <a:pt x="3015" y="4673"/>
                </a:lnTo>
                <a:lnTo>
                  <a:pt x="3160" y="4634"/>
                </a:lnTo>
                <a:lnTo>
                  <a:pt x="3305" y="4568"/>
                </a:lnTo>
                <a:lnTo>
                  <a:pt x="3449" y="4502"/>
                </a:lnTo>
                <a:lnTo>
                  <a:pt x="3594" y="4423"/>
                </a:lnTo>
                <a:lnTo>
                  <a:pt x="10795" y="11637"/>
                </a:lnTo>
                <a:lnTo>
                  <a:pt x="10716" y="11768"/>
                </a:lnTo>
                <a:lnTo>
                  <a:pt x="10650" y="11913"/>
                </a:lnTo>
                <a:lnTo>
                  <a:pt x="10597" y="12058"/>
                </a:lnTo>
                <a:lnTo>
                  <a:pt x="10544" y="12216"/>
                </a:lnTo>
                <a:lnTo>
                  <a:pt x="10505" y="12361"/>
                </a:lnTo>
                <a:lnTo>
                  <a:pt x="10479" y="12519"/>
                </a:lnTo>
                <a:lnTo>
                  <a:pt x="10465" y="12677"/>
                </a:lnTo>
                <a:lnTo>
                  <a:pt x="10465" y="12848"/>
                </a:lnTo>
                <a:lnTo>
                  <a:pt x="10479" y="13085"/>
                </a:lnTo>
                <a:lnTo>
                  <a:pt x="10505" y="13309"/>
                </a:lnTo>
                <a:lnTo>
                  <a:pt x="10571" y="13532"/>
                </a:lnTo>
                <a:lnTo>
                  <a:pt x="10637" y="13756"/>
                </a:lnTo>
                <a:lnTo>
                  <a:pt x="10742" y="13967"/>
                </a:lnTo>
                <a:lnTo>
                  <a:pt x="10860" y="14164"/>
                </a:lnTo>
                <a:lnTo>
                  <a:pt x="11005" y="14348"/>
                </a:lnTo>
                <a:lnTo>
                  <a:pt x="11163" y="14520"/>
                </a:lnTo>
                <a:lnTo>
                  <a:pt x="11334" y="14691"/>
                </a:lnTo>
                <a:lnTo>
                  <a:pt x="11519" y="14822"/>
                </a:lnTo>
                <a:lnTo>
                  <a:pt x="11716" y="14941"/>
                </a:lnTo>
                <a:lnTo>
                  <a:pt x="11927" y="15046"/>
                </a:lnTo>
                <a:lnTo>
                  <a:pt x="12150" y="15125"/>
                </a:lnTo>
                <a:lnTo>
                  <a:pt x="12374" y="15178"/>
                </a:lnTo>
                <a:lnTo>
                  <a:pt x="12611" y="15217"/>
                </a:lnTo>
                <a:lnTo>
                  <a:pt x="13072" y="15217"/>
                </a:lnTo>
                <a:lnTo>
                  <a:pt x="13309" y="15178"/>
                </a:lnTo>
                <a:lnTo>
                  <a:pt x="13533" y="15125"/>
                </a:lnTo>
                <a:lnTo>
                  <a:pt x="13756" y="15046"/>
                </a:lnTo>
                <a:lnTo>
                  <a:pt x="13967" y="14941"/>
                </a:lnTo>
                <a:lnTo>
                  <a:pt x="14164" y="14822"/>
                </a:lnTo>
                <a:lnTo>
                  <a:pt x="14349" y="14691"/>
                </a:lnTo>
                <a:lnTo>
                  <a:pt x="14520" y="14520"/>
                </a:lnTo>
                <a:lnTo>
                  <a:pt x="14678" y="14348"/>
                </a:lnTo>
                <a:lnTo>
                  <a:pt x="14823" y="14164"/>
                </a:lnTo>
                <a:lnTo>
                  <a:pt x="14941" y="13967"/>
                </a:lnTo>
                <a:lnTo>
                  <a:pt x="15046" y="13756"/>
                </a:lnTo>
                <a:lnTo>
                  <a:pt x="15112" y="13532"/>
                </a:lnTo>
                <a:lnTo>
                  <a:pt x="15178" y="13309"/>
                </a:lnTo>
                <a:lnTo>
                  <a:pt x="15204" y="13085"/>
                </a:lnTo>
                <a:lnTo>
                  <a:pt x="15218" y="12848"/>
                </a:lnTo>
                <a:lnTo>
                  <a:pt x="15204" y="12611"/>
                </a:lnTo>
                <a:lnTo>
                  <a:pt x="15178" y="12374"/>
                </a:lnTo>
                <a:lnTo>
                  <a:pt x="15112" y="12150"/>
                </a:lnTo>
                <a:lnTo>
                  <a:pt x="15046" y="11940"/>
                </a:lnTo>
                <a:lnTo>
                  <a:pt x="14941" y="11729"/>
                </a:lnTo>
                <a:lnTo>
                  <a:pt x="14823" y="11518"/>
                </a:lnTo>
                <a:lnTo>
                  <a:pt x="14678" y="11334"/>
                </a:lnTo>
                <a:lnTo>
                  <a:pt x="14520" y="11163"/>
                </a:lnTo>
                <a:lnTo>
                  <a:pt x="14349" y="11005"/>
                </a:lnTo>
                <a:lnTo>
                  <a:pt x="14164" y="10860"/>
                </a:lnTo>
                <a:lnTo>
                  <a:pt x="13967" y="10742"/>
                </a:lnTo>
                <a:lnTo>
                  <a:pt x="13756" y="10650"/>
                </a:lnTo>
                <a:lnTo>
                  <a:pt x="13533" y="10571"/>
                </a:lnTo>
                <a:lnTo>
                  <a:pt x="13309" y="10505"/>
                </a:lnTo>
                <a:lnTo>
                  <a:pt x="13072" y="10478"/>
                </a:lnTo>
                <a:lnTo>
                  <a:pt x="12848" y="10465"/>
                </a:lnTo>
                <a:lnTo>
                  <a:pt x="12677" y="10465"/>
                </a:lnTo>
                <a:lnTo>
                  <a:pt x="12519" y="10492"/>
                </a:lnTo>
                <a:lnTo>
                  <a:pt x="12361" y="10518"/>
                </a:lnTo>
                <a:lnTo>
                  <a:pt x="12203" y="10544"/>
                </a:lnTo>
                <a:lnTo>
                  <a:pt x="12058" y="10597"/>
                </a:lnTo>
                <a:lnTo>
                  <a:pt x="11913" y="10650"/>
                </a:lnTo>
                <a:lnTo>
                  <a:pt x="11769" y="10715"/>
                </a:lnTo>
                <a:lnTo>
                  <a:pt x="11624" y="10794"/>
                </a:lnTo>
                <a:lnTo>
                  <a:pt x="4423" y="3594"/>
                </a:lnTo>
                <a:lnTo>
                  <a:pt x="4516" y="3423"/>
                </a:lnTo>
                <a:lnTo>
                  <a:pt x="4595" y="3238"/>
                </a:lnTo>
                <a:lnTo>
                  <a:pt x="4660" y="3054"/>
                </a:lnTo>
                <a:lnTo>
                  <a:pt x="4713" y="2870"/>
                </a:lnTo>
                <a:lnTo>
                  <a:pt x="4739" y="2672"/>
                </a:lnTo>
                <a:lnTo>
                  <a:pt x="4753" y="2488"/>
                </a:lnTo>
                <a:lnTo>
                  <a:pt x="4753" y="2291"/>
                </a:lnTo>
                <a:lnTo>
                  <a:pt x="4739" y="2093"/>
                </a:lnTo>
                <a:lnTo>
                  <a:pt x="4713" y="1909"/>
                </a:lnTo>
                <a:lnTo>
                  <a:pt x="4660" y="1725"/>
                </a:lnTo>
                <a:lnTo>
                  <a:pt x="4608" y="1540"/>
                </a:lnTo>
                <a:lnTo>
                  <a:pt x="4529" y="1356"/>
                </a:lnTo>
                <a:lnTo>
                  <a:pt x="4437" y="1185"/>
                </a:lnTo>
                <a:lnTo>
                  <a:pt x="4318" y="1014"/>
                </a:lnTo>
                <a:lnTo>
                  <a:pt x="4200" y="856"/>
                </a:lnTo>
                <a:lnTo>
                  <a:pt x="4055" y="698"/>
                </a:lnTo>
                <a:lnTo>
                  <a:pt x="3884" y="540"/>
                </a:lnTo>
                <a:lnTo>
                  <a:pt x="3699" y="395"/>
                </a:lnTo>
                <a:lnTo>
                  <a:pt x="3502" y="277"/>
                </a:lnTo>
                <a:lnTo>
                  <a:pt x="3291" y="185"/>
                </a:lnTo>
                <a:lnTo>
                  <a:pt x="3068" y="106"/>
                </a:lnTo>
                <a:lnTo>
                  <a:pt x="2844" y="53"/>
                </a:lnTo>
                <a:lnTo>
                  <a:pt x="2620" y="13"/>
                </a:lnTo>
                <a:lnTo>
                  <a:pt x="2383" y="0"/>
                </a:lnTo>
                <a:close/>
              </a:path>
            </a:pathLst>
          </a:custGeom>
          <a:solidFill>
            <a:srgbClr val="FBF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3"/>
          <p:cNvGrpSpPr/>
          <p:nvPr/>
        </p:nvGrpSpPr>
        <p:grpSpPr>
          <a:xfrm>
            <a:off x="685812" y="2685323"/>
            <a:ext cx="2409505" cy="2046580"/>
            <a:chOff x="457174" y="2260745"/>
            <a:chExt cx="2909328" cy="2471118"/>
          </a:xfrm>
        </p:grpSpPr>
        <p:sp>
          <p:nvSpPr>
            <p:cNvPr id="597" name="Google Shape;597;p23"/>
            <p:cNvSpPr/>
            <p:nvPr/>
          </p:nvSpPr>
          <p:spPr>
            <a:xfrm>
              <a:off x="457174" y="2260745"/>
              <a:ext cx="2909328" cy="2471118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2369611" y="3743345"/>
              <a:ext cx="515533" cy="13460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297582" y="3756388"/>
              <a:ext cx="587561" cy="188149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655552" y="3129251"/>
              <a:ext cx="155708" cy="63413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726330" y="3024014"/>
              <a:ext cx="155708" cy="739366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925800" y="2769591"/>
              <a:ext cx="303020" cy="114411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925800" y="2903707"/>
              <a:ext cx="303020" cy="441334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2238750" y="2857599"/>
              <a:ext cx="510096" cy="323822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2238750" y="3189487"/>
              <a:ext cx="92064" cy="182866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244186" y="2894238"/>
              <a:ext cx="256286" cy="56050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244186" y="2957257"/>
              <a:ext cx="256286" cy="56050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2588633" y="3452129"/>
              <a:ext cx="479518" cy="340284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2647938" y="3442825"/>
              <a:ext cx="494259" cy="291994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2228809" y="3090441"/>
              <a:ext cx="407183" cy="303032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2861535" y="2796903"/>
              <a:ext cx="261723" cy="258633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2734860" y="3307152"/>
              <a:ext cx="485261" cy="15151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238757" y="2455085"/>
              <a:ext cx="155708" cy="63413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1167967" y="2455085"/>
              <a:ext cx="155708" cy="63413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967412" y="2686383"/>
              <a:ext cx="118291" cy="809850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1391966" y="2433977"/>
              <a:ext cx="321499" cy="66347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1973300" y="2433977"/>
              <a:ext cx="324294" cy="30147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2298974" y="2518269"/>
              <a:ext cx="56050" cy="217182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2360295" y="2518269"/>
              <a:ext cx="56050" cy="217182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1501247" y="2476194"/>
              <a:ext cx="495662" cy="63413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515999" y="3129251"/>
              <a:ext cx="155708" cy="63413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266234" y="3628628"/>
              <a:ext cx="227112" cy="5621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626055" y="3392683"/>
              <a:ext cx="439318" cy="215001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626055" y="3478674"/>
              <a:ext cx="439318" cy="20927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626055" y="3574925"/>
              <a:ext cx="439318" cy="204918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47010" y="3808392"/>
              <a:ext cx="440096" cy="56050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725406" y="3871412"/>
              <a:ext cx="361700" cy="56050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1275703" y="3895315"/>
              <a:ext cx="56203" cy="503740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381565" y="3913475"/>
              <a:ext cx="190484" cy="559472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1586931" y="3129251"/>
              <a:ext cx="155708" cy="63413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1988206" y="2951207"/>
              <a:ext cx="240614" cy="393834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2053242" y="2999793"/>
              <a:ext cx="175579" cy="345249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1946909" y="3051951"/>
              <a:ext cx="269341" cy="396782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1925800" y="3488462"/>
              <a:ext cx="471606" cy="125437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925800" y="3552413"/>
              <a:ext cx="471606" cy="127453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1925800" y="3617142"/>
              <a:ext cx="471134" cy="133043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1440244" y="2422019"/>
              <a:ext cx="503115" cy="683187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908265" y="2433977"/>
              <a:ext cx="324435" cy="30147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2228809" y="2793023"/>
              <a:ext cx="585545" cy="388398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2228809" y="3152541"/>
              <a:ext cx="163939" cy="219812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451416" y="3440490"/>
              <a:ext cx="56050" cy="37427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513503" y="3442825"/>
              <a:ext cx="56050" cy="371935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476251" y="2613883"/>
              <a:ext cx="527797" cy="538045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434493" y="2577102"/>
              <a:ext cx="624189" cy="528257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685343" y="3232176"/>
              <a:ext cx="534778" cy="208326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500461" y="3039062"/>
              <a:ext cx="584920" cy="18552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087094" y="3189487"/>
              <a:ext cx="429223" cy="225095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065361" y="3239310"/>
              <a:ext cx="379400" cy="175272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087094" y="3340053"/>
              <a:ext cx="102312" cy="318704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087094" y="3413792"/>
              <a:ext cx="156486" cy="293091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087094" y="3293025"/>
              <a:ext cx="264989" cy="121557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890879" y="2686383"/>
              <a:ext cx="118302" cy="809850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101222" y="3878558"/>
              <a:ext cx="121239" cy="400662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087094" y="3759182"/>
              <a:ext cx="408115" cy="502337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736892" y="2894391"/>
              <a:ext cx="177135" cy="17713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2020494" y="3768958"/>
              <a:ext cx="177123" cy="17713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09501" y="2518269"/>
              <a:ext cx="227124" cy="56203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711586" y="2628942"/>
              <a:ext cx="2248688" cy="199489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Rejection step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60" name="Google Shape;660;p23"/>
          <p:cNvCxnSpPr/>
          <p:nvPr/>
        </p:nvCxnSpPr>
        <p:spPr>
          <a:xfrm rot="10800000">
            <a:off x="6353100" y="1973871"/>
            <a:ext cx="0" cy="2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1" name="Google Shape;661;p23"/>
          <p:cNvSpPr/>
          <p:nvPr/>
        </p:nvSpPr>
        <p:spPr>
          <a:xfrm>
            <a:off x="832224" y="1329775"/>
            <a:ext cx="2017200" cy="861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2566600" y="1470477"/>
            <a:ext cx="580500" cy="5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63" name="Google Shape;663;p23"/>
          <p:cNvGrpSpPr/>
          <p:nvPr/>
        </p:nvGrpSpPr>
        <p:grpSpPr>
          <a:xfrm>
            <a:off x="2666129" y="1575024"/>
            <a:ext cx="381439" cy="371409"/>
            <a:chOff x="3204349" y="4054012"/>
            <a:chExt cx="370978" cy="361187"/>
          </a:xfrm>
        </p:grpSpPr>
        <p:sp>
          <p:nvSpPr>
            <p:cNvPr id="664" name="Google Shape;664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23"/>
          <p:cNvSpPr/>
          <p:nvPr/>
        </p:nvSpPr>
        <p:spPr>
          <a:xfrm>
            <a:off x="4019400" y="3135915"/>
            <a:ext cx="4667400" cy="490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overall performance between models</a:t>
            </a:r>
            <a:endParaRPr/>
          </a:p>
        </p:txBody>
      </p:sp>
      <p:sp>
        <p:nvSpPr>
          <p:cNvPr id="669" name="Google Shape;669;p23"/>
          <p:cNvSpPr/>
          <p:nvPr/>
        </p:nvSpPr>
        <p:spPr>
          <a:xfrm>
            <a:off x="4019400" y="4004611"/>
            <a:ext cx="4667400" cy="490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Reject the inappropriate models (Ridge and Elastic Net)</a:t>
            </a:r>
            <a:endParaRPr sz="1300"/>
          </a:p>
        </p:txBody>
      </p:sp>
      <p:cxnSp>
        <p:nvCxnSpPr>
          <p:cNvPr id="670" name="Google Shape;670;p23"/>
          <p:cNvCxnSpPr/>
          <p:nvPr/>
        </p:nvCxnSpPr>
        <p:spPr>
          <a:xfrm rot="10800000">
            <a:off x="6353100" y="2842567"/>
            <a:ext cx="0" cy="2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23"/>
          <p:cNvCxnSpPr/>
          <p:nvPr/>
        </p:nvCxnSpPr>
        <p:spPr>
          <a:xfrm rot="10800000">
            <a:off x="6353100" y="3711263"/>
            <a:ext cx="0" cy="2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2" name="Google Shape;672;p23"/>
          <p:cNvSpPr/>
          <p:nvPr/>
        </p:nvSpPr>
        <p:spPr>
          <a:xfrm>
            <a:off x="4019400" y="1398523"/>
            <a:ext cx="4667400" cy="490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model’s performance</a:t>
            </a:r>
            <a:endParaRPr/>
          </a:p>
        </p:txBody>
      </p:sp>
      <p:sp>
        <p:nvSpPr>
          <p:cNvPr id="673" name="Google Shape;673;p23"/>
          <p:cNvSpPr txBox="1"/>
          <p:nvPr/>
        </p:nvSpPr>
        <p:spPr>
          <a:xfrm>
            <a:off x="641213" y="1366600"/>
            <a:ext cx="2498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SVM</a:t>
            </a:r>
            <a:endParaRPr sz="1800" b="1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4" name="Google Shape;674;p23"/>
          <p:cNvSpPr txBox="1"/>
          <p:nvPr/>
        </p:nvSpPr>
        <p:spPr>
          <a:xfrm>
            <a:off x="850223" y="169838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C=100.0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Kernel = linear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Pokaz na ekranie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Fira Sans Extra Condensed SemiBold</vt:lpstr>
      <vt:lpstr>Fira Sans Extra Condensed</vt:lpstr>
      <vt:lpstr>Courier New</vt:lpstr>
      <vt:lpstr>Roboto</vt:lpstr>
      <vt:lpstr>Machine Learning Infographics by Slidesgo</vt:lpstr>
      <vt:lpstr>Machine Learning  Final Project</vt:lpstr>
      <vt:lpstr>Regression</vt:lpstr>
      <vt:lpstr>Data preparation</vt:lpstr>
      <vt:lpstr>Machine Learning Infographics</vt:lpstr>
      <vt:lpstr>Classification</vt:lpstr>
      <vt:lpstr>Data preparation</vt:lpstr>
      <vt:lpstr>Various algorithms and their crucial hyperparameters</vt:lpstr>
      <vt:lpstr>Choosing the best algorithm</vt:lpstr>
      <vt:lpstr>Rejection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Final Project</dc:title>
  <cp:lastModifiedBy>Marcin Solarski</cp:lastModifiedBy>
  <cp:revision>1</cp:revision>
  <dcterms:modified xsi:type="dcterms:W3CDTF">2023-06-11T23:37:10Z</dcterms:modified>
</cp:coreProperties>
</file>