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72" r:id="rId2"/>
    <p:sldId id="303" r:id="rId3"/>
    <p:sldId id="317" r:id="rId4"/>
    <p:sldId id="313" r:id="rId5"/>
    <p:sldId id="318" r:id="rId6"/>
    <p:sldId id="316" r:id="rId7"/>
    <p:sldId id="315" r:id="rId8"/>
    <p:sldId id="304" r:id="rId9"/>
    <p:sldId id="305" r:id="rId10"/>
    <p:sldId id="306" r:id="rId11"/>
    <p:sldId id="307" r:id="rId12"/>
    <p:sldId id="308" r:id="rId13"/>
    <p:sldId id="312" r:id="rId14"/>
    <p:sldId id="309" r:id="rId15"/>
    <p:sldId id="310" r:id="rId16"/>
    <p:sldId id="311" r:id="rId17"/>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101" d="100"/>
          <a:sy n="101" d="100"/>
        </p:scale>
        <p:origin x="126"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80C02BA-7BF4-4BAD-8101-E95E2B236E00}" type="datetimeFigureOut">
              <a:rPr lang="pl-PL" smtClean="0"/>
              <a:t>09.10.2018</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93713251-6E21-426E-9E3A-B44E8358A169}" type="slidenum">
              <a:rPr lang="pl-PL" smtClean="0"/>
              <a:t>‹#›</a:t>
            </a:fld>
            <a:endParaRPr lang="pl-PL"/>
          </a:p>
        </p:txBody>
      </p:sp>
    </p:spTree>
    <p:extLst>
      <p:ext uri="{BB962C8B-B14F-4D97-AF65-F5344CB8AC3E}">
        <p14:creationId xmlns:p14="http://schemas.microsoft.com/office/powerpoint/2010/main" val="1467733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0C02BA-7BF4-4BAD-8101-E95E2B236E00}" type="datetimeFigureOut">
              <a:rPr lang="pl-PL" smtClean="0"/>
              <a:t>09.10.2018</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93713251-6E21-426E-9E3A-B44E8358A169}" type="slidenum">
              <a:rPr lang="pl-PL" smtClean="0"/>
              <a:t>‹#›</a:t>
            </a:fld>
            <a:endParaRPr lang="pl-PL"/>
          </a:p>
        </p:txBody>
      </p:sp>
    </p:spTree>
    <p:extLst>
      <p:ext uri="{BB962C8B-B14F-4D97-AF65-F5344CB8AC3E}">
        <p14:creationId xmlns:p14="http://schemas.microsoft.com/office/powerpoint/2010/main" val="4255719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0C02BA-7BF4-4BAD-8101-E95E2B236E00}" type="datetimeFigureOut">
              <a:rPr lang="pl-PL" smtClean="0"/>
              <a:t>09.10.2018</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93713251-6E21-426E-9E3A-B44E8358A169}" type="slidenum">
              <a:rPr lang="pl-PL" smtClean="0"/>
              <a:t>‹#›</a:t>
            </a:fld>
            <a:endParaRPr lang="pl-PL"/>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734258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0C02BA-7BF4-4BAD-8101-E95E2B236E00}" type="datetimeFigureOut">
              <a:rPr lang="pl-PL" smtClean="0"/>
              <a:t>09.10.2018</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93713251-6E21-426E-9E3A-B44E8358A169}" type="slidenum">
              <a:rPr lang="pl-PL" smtClean="0"/>
              <a:t>‹#›</a:t>
            </a:fld>
            <a:endParaRPr lang="pl-PL"/>
          </a:p>
        </p:txBody>
      </p:sp>
    </p:spTree>
    <p:extLst>
      <p:ext uri="{BB962C8B-B14F-4D97-AF65-F5344CB8AC3E}">
        <p14:creationId xmlns:p14="http://schemas.microsoft.com/office/powerpoint/2010/main" val="16559243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0C02BA-7BF4-4BAD-8101-E95E2B236E00}" type="datetimeFigureOut">
              <a:rPr lang="pl-PL" smtClean="0"/>
              <a:t>09.10.2018</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93713251-6E21-426E-9E3A-B44E8358A169}" type="slidenum">
              <a:rPr lang="pl-PL" smtClean="0"/>
              <a:t>‹#›</a:t>
            </a:fld>
            <a:endParaRPr lang="pl-PL"/>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95797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0C02BA-7BF4-4BAD-8101-E95E2B236E00}" type="datetimeFigureOut">
              <a:rPr lang="pl-PL" smtClean="0"/>
              <a:t>09.10.2018</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93713251-6E21-426E-9E3A-B44E8358A169}" type="slidenum">
              <a:rPr lang="pl-PL" smtClean="0"/>
              <a:t>‹#›</a:t>
            </a:fld>
            <a:endParaRPr lang="pl-PL"/>
          </a:p>
        </p:txBody>
      </p:sp>
    </p:spTree>
    <p:extLst>
      <p:ext uri="{BB962C8B-B14F-4D97-AF65-F5344CB8AC3E}">
        <p14:creationId xmlns:p14="http://schemas.microsoft.com/office/powerpoint/2010/main" val="4197412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80C02BA-7BF4-4BAD-8101-E95E2B236E00}" type="datetimeFigureOut">
              <a:rPr lang="pl-PL" smtClean="0"/>
              <a:t>09.10.2018</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93713251-6E21-426E-9E3A-B44E8358A169}" type="slidenum">
              <a:rPr lang="pl-PL" smtClean="0"/>
              <a:t>‹#›</a:t>
            </a:fld>
            <a:endParaRPr lang="pl-PL"/>
          </a:p>
        </p:txBody>
      </p:sp>
    </p:spTree>
    <p:extLst>
      <p:ext uri="{BB962C8B-B14F-4D97-AF65-F5344CB8AC3E}">
        <p14:creationId xmlns:p14="http://schemas.microsoft.com/office/powerpoint/2010/main" val="40971394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80C02BA-7BF4-4BAD-8101-E95E2B236E00}" type="datetimeFigureOut">
              <a:rPr lang="pl-PL" smtClean="0"/>
              <a:t>09.10.2018</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93713251-6E21-426E-9E3A-B44E8358A169}" type="slidenum">
              <a:rPr lang="pl-PL" smtClean="0"/>
              <a:t>‹#›</a:t>
            </a:fld>
            <a:endParaRPr lang="pl-PL"/>
          </a:p>
        </p:txBody>
      </p:sp>
    </p:spTree>
    <p:extLst>
      <p:ext uri="{BB962C8B-B14F-4D97-AF65-F5344CB8AC3E}">
        <p14:creationId xmlns:p14="http://schemas.microsoft.com/office/powerpoint/2010/main" val="4173071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80C02BA-7BF4-4BAD-8101-E95E2B236E00}" type="datetimeFigureOut">
              <a:rPr lang="pl-PL" smtClean="0"/>
              <a:t>09.10.2018</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93713251-6E21-426E-9E3A-B44E8358A169}" type="slidenum">
              <a:rPr lang="pl-PL" smtClean="0"/>
              <a:t>‹#›</a:t>
            </a:fld>
            <a:endParaRPr lang="pl-PL"/>
          </a:p>
        </p:txBody>
      </p:sp>
    </p:spTree>
    <p:extLst>
      <p:ext uri="{BB962C8B-B14F-4D97-AF65-F5344CB8AC3E}">
        <p14:creationId xmlns:p14="http://schemas.microsoft.com/office/powerpoint/2010/main" val="3086614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0C02BA-7BF4-4BAD-8101-E95E2B236E00}" type="datetimeFigureOut">
              <a:rPr lang="pl-PL" smtClean="0"/>
              <a:t>09.10.2018</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93713251-6E21-426E-9E3A-B44E8358A169}" type="slidenum">
              <a:rPr lang="pl-PL" smtClean="0"/>
              <a:t>‹#›</a:t>
            </a:fld>
            <a:endParaRPr lang="pl-PL"/>
          </a:p>
        </p:txBody>
      </p:sp>
    </p:spTree>
    <p:extLst>
      <p:ext uri="{BB962C8B-B14F-4D97-AF65-F5344CB8AC3E}">
        <p14:creationId xmlns:p14="http://schemas.microsoft.com/office/powerpoint/2010/main" val="425513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80C02BA-7BF4-4BAD-8101-E95E2B236E00}" type="datetimeFigureOut">
              <a:rPr lang="pl-PL" smtClean="0"/>
              <a:t>09.10.2018</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93713251-6E21-426E-9E3A-B44E8358A169}" type="slidenum">
              <a:rPr lang="pl-PL" smtClean="0"/>
              <a:t>‹#›</a:t>
            </a:fld>
            <a:endParaRPr lang="pl-PL"/>
          </a:p>
        </p:txBody>
      </p:sp>
    </p:spTree>
    <p:extLst>
      <p:ext uri="{BB962C8B-B14F-4D97-AF65-F5344CB8AC3E}">
        <p14:creationId xmlns:p14="http://schemas.microsoft.com/office/powerpoint/2010/main" val="1735363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80C02BA-7BF4-4BAD-8101-E95E2B236E00}" type="datetimeFigureOut">
              <a:rPr lang="pl-PL" smtClean="0"/>
              <a:t>09.10.2018</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93713251-6E21-426E-9E3A-B44E8358A169}" type="slidenum">
              <a:rPr lang="pl-PL" smtClean="0"/>
              <a:t>‹#›</a:t>
            </a:fld>
            <a:endParaRPr lang="pl-PL"/>
          </a:p>
        </p:txBody>
      </p:sp>
    </p:spTree>
    <p:extLst>
      <p:ext uri="{BB962C8B-B14F-4D97-AF65-F5344CB8AC3E}">
        <p14:creationId xmlns:p14="http://schemas.microsoft.com/office/powerpoint/2010/main" val="66309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80C02BA-7BF4-4BAD-8101-E95E2B236E00}" type="datetimeFigureOut">
              <a:rPr lang="pl-PL" smtClean="0"/>
              <a:t>09.10.2018</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93713251-6E21-426E-9E3A-B44E8358A169}" type="slidenum">
              <a:rPr lang="pl-PL" smtClean="0"/>
              <a:t>‹#›</a:t>
            </a:fld>
            <a:endParaRPr lang="pl-PL"/>
          </a:p>
        </p:txBody>
      </p:sp>
    </p:spTree>
    <p:extLst>
      <p:ext uri="{BB962C8B-B14F-4D97-AF65-F5344CB8AC3E}">
        <p14:creationId xmlns:p14="http://schemas.microsoft.com/office/powerpoint/2010/main" val="2908501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0C02BA-7BF4-4BAD-8101-E95E2B236E00}" type="datetimeFigureOut">
              <a:rPr lang="pl-PL" smtClean="0"/>
              <a:t>09.10.2018</a:t>
            </a:fld>
            <a:endParaRPr lang="pl-PL"/>
          </a:p>
        </p:txBody>
      </p:sp>
      <p:sp>
        <p:nvSpPr>
          <p:cNvPr id="3" name="Footer Placeholder 2"/>
          <p:cNvSpPr>
            <a:spLocks noGrp="1"/>
          </p:cNvSpPr>
          <p:nvPr>
            <p:ph type="ftr" sz="quarter" idx="11"/>
          </p:nvPr>
        </p:nvSpPr>
        <p:spPr/>
        <p:txBody>
          <a:bodyPr/>
          <a:lstStyle/>
          <a:p>
            <a:endParaRPr lang="pl-PL"/>
          </a:p>
        </p:txBody>
      </p:sp>
      <p:sp>
        <p:nvSpPr>
          <p:cNvPr id="4" name="Slide Number Placeholder 3"/>
          <p:cNvSpPr>
            <a:spLocks noGrp="1"/>
          </p:cNvSpPr>
          <p:nvPr>
            <p:ph type="sldNum" sz="quarter" idx="12"/>
          </p:nvPr>
        </p:nvSpPr>
        <p:spPr/>
        <p:txBody>
          <a:bodyPr/>
          <a:lstStyle/>
          <a:p>
            <a:fld id="{93713251-6E21-426E-9E3A-B44E8358A169}" type="slidenum">
              <a:rPr lang="pl-PL" smtClean="0"/>
              <a:t>‹#›</a:t>
            </a:fld>
            <a:endParaRPr lang="pl-PL"/>
          </a:p>
        </p:txBody>
      </p:sp>
    </p:spTree>
    <p:extLst>
      <p:ext uri="{BB962C8B-B14F-4D97-AF65-F5344CB8AC3E}">
        <p14:creationId xmlns:p14="http://schemas.microsoft.com/office/powerpoint/2010/main" val="1451553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0C02BA-7BF4-4BAD-8101-E95E2B236E00}" type="datetimeFigureOut">
              <a:rPr lang="pl-PL" smtClean="0"/>
              <a:t>09.10.2018</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93713251-6E21-426E-9E3A-B44E8358A169}" type="slidenum">
              <a:rPr lang="pl-PL" smtClean="0"/>
              <a:t>‹#›</a:t>
            </a:fld>
            <a:endParaRPr lang="pl-PL"/>
          </a:p>
        </p:txBody>
      </p:sp>
    </p:spTree>
    <p:extLst>
      <p:ext uri="{BB962C8B-B14F-4D97-AF65-F5344CB8AC3E}">
        <p14:creationId xmlns:p14="http://schemas.microsoft.com/office/powerpoint/2010/main" val="344895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93713251-6E21-426E-9E3A-B44E8358A169}" type="slidenum">
              <a:rPr lang="pl-PL" smtClean="0"/>
              <a:t>‹#›</a:t>
            </a:fld>
            <a:endParaRPr lang="pl-PL"/>
          </a:p>
        </p:txBody>
      </p:sp>
      <p:sp>
        <p:nvSpPr>
          <p:cNvPr id="5" name="Date Placeholder 4"/>
          <p:cNvSpPr>
            <a:spLocks noGrp="1"/>
          </p:cNvSpPr>
          <p:nvPr>
            <p:ph type="dt" sz="half" idx="10"/>
          </p:nvPr>
        </p:nvSpPr>
        <p:spPr/>
        <p:txBody>
          <a:bodyPr/>
          <a:lstStyle/>
          <a:p>
            <a:fld id="{880C02BA-7BF4-4BAD-8101-E95E2B236E00}" type="datetimeFigureOut">
              <a:rPr lang="pl-PL" smtClean="0"/>
              <a:t>09.10.2018</a:t>
            </a:fld>
            <a:endParaRPr lang="pl-PL"/>
          </a:p>
        </p:txBody>
      </p:sp>
    </p:spTree>
    <p:extLst>
      <p:ext uri="{BB962C8B-B14F-4D97-AF65-F5344CB8AC3E}">
        <p14:creationId xmlns:p14="http://schemas.microsoft.com/office/powerpoint/2010/main" val="1829714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80C02BA-7BF4-4BAD-8101-E95E2B236E00}" type="datetimeFigureOut">
              <a:rPr lang="pl-PL" smtClean="0"/>
              <a:t>09.10.2018</a:t>
            </a:fld>
            <a:endParaRPr lang="pl-PL"/>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pl-PL"/>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3713251-6E21-426E-9E3A-B44E8358A169}" type="slidenum">
              <a:rPr lang="pl-PL" smtClean="0"/>
              <a:t>‹#›</a:t>
            </a:fld>
            <a:endParaRPr lang="pl-PL"/>
          </a:p>
        </p:txBody>
      </p:sp>
    </p:spTree>
    <p:extLst>
      <p:ext uri="{BB962C8B-B14F-4D97-AF65-F5344CB8AC3E}">
        <p14:creationId xmlns:p14="http://schemas.microsoft.com/office/powerpoint/2010/main" val="127373089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docs.microsoft.com/en-us/azure/devops/repos/git/git-branching-guidance" TargetMode="External"/><Relationship Id="rId2" Type="http://schemas.openxmlformats.org/officeDocument/2006/relationships/hyperlink" Target="https://docs.microsoft.com/en-us/azure/devops/repos/git/?view=vsts" TargetMode="External"/><Relationship Id="rId1" Type="http://schemas.openxmlformats.org/officeDocument/2006/relationships/slideLayout" Target="../slideLayouts/slideLayout6.xml"/><Relationship Id="rId4" Type="http://schemas.openxmlformats.org/officeDocument/2006/relationships/hyperlink" Target="https://www.youtube.com/watch?v=t_4lLR6F_yk"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hyperlink" Target="https://www.atlassian.com/git/tutorials/syncing/git-fetch"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pl-PL" dirty="0" smtClean="0"/>
              <a:t>Azure DevOps</a:t>
            </a:r>
            <a:endParaRPr lang="pl-PL" dirty="0"/>
          </a:p>
        </p:txBody>
      </p:sp>
      <p:sp>
        <p:nvSpPr>
          <p:cNvPr id="3" name="Subtitle 2"/>
          <p:cNvSpPr>
            <a:spLocks noGrp="1"/>
          </p:cNvSpPr>
          <p:nvPr>
            <p:ph type="subTitle" idx="1"/>
          </p:nvPr>
        </p:nvSpPr>
        <p:spPr/>
        <p:txBody>
          <a:bodyPr/>
          <a:lstStyle/>
          <a:p>
            <a:r>
              <a:rPr lang="pl-PL" dirty="0" smtClean="0"/>
              <a:t>GIT</a:t>
            </a:r>
            <a:endParaRPr lang="pl-PL" dirty="0"/>
          </a:p>
        </p:txBody>
      </p:sp>
    </p:spTree>
    <p:extLst>
      <p:ext uri="{BB962C8B-B14F-4D97-AF65-F5344CB8AC3E}">
        <p14:creationId xmlns:p14="http://schemas.microsoft.com/office/powerpoint/2010/main" val="31530533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a:t>Manage </a:t>
            </a:r>
            <a:r>
              <a:rPr lang="pl-PL" dirty="0" smtClean="0"/>
              <a:t>releases</a:t>
            </a:r>
            <a:endParaRPr lang="pl-PL" dirty="0"/>
          </a:p>
        </p:txBody>
      </p:sp>
      <p:sp>
        <p:nvSpPr>
          <p:cNvPr id="3" name="Rectangle 2"/>
          <p:cNvSpPr/>
          <p:nvPr/>
        </p:nvSpPr>
        <p:spPr>
          <a:xfrm>
            <a:off x="677334" y="2136339"/>
            <a:ext cx="6096000" cy="2308324"/>
          </a:xfrm>
          <a:prstGeom prst="rect">
            <a:avLst/>
          </a:prstGeom>
        </p:spPr>
        <p:txBody>
          <a:bodyPr>
            <a:spAutoFit/>
          </a:bodyPr>
          <a:lstStyle/>
          <a:p>
            <a:r>
              <a:rPr lang="en-US" dirty="0" smtClean="0">
                <a:solidFill>
                  <a:srgbClr val="000000"/>
                </a:solidFill>
                <a:latin typeface="Segoe UI" panose="020B0502040204020203" pitchFamily="34" charset="0"/>
              </a:rPr>
              <a:t>Use </a:t>
            </a:r>
            <a:r>
              <a:rPr lang="en-US" dirty="0">
                <a:solidFill>
                  <a:srgbClr val="000000"/>
                </a:solidFill>
                <a:latin typeface="Segoe UI" panose="020B0502040204020203" pitchFamily="34" charset="0"/>
              </a:rPr>
              <a:t>release branches to coordinate and stabilize changes in a release of your code. This branch is long-lived and isn't merged back into the master branch in a pull request, unlike the feature branches. Create as many release branches as you need, but keep in mind that each active release branch represents another version of the code you'll need to support. Lock release branches when you're ready to stop supporting a particular release.</a:t>
            </a:r>
            <a:endParaRPr lang="en-US"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4074430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a:t>Use release </a:t>
            </a:r>
            <a:r>
              <a:rPr lang="pl-PL" dirty="0" smtClean="0"/>
              <a:t>branches</a:t>
            </a:r>
            <a:endParaRPr lang="pl-PL" dirty="0"/>
          </a:p>
        </p:txBody>
      </p:sp>
      <p:sp>
        <p:nvSpPr>
          <p:cNvPr id="4" name="Rectangle 3"/>
          <p:cNvSpPr/>
          <p:nvPr/>
        </p:nvSpPr>
        <p:spPr>
          <a:xfrm>
            <a:off x="677334" y="2203729"/>
            <a:ext cx="6096000" cy="2308324"/>
          </a:xfrm>
          <a:prstGeom prst="rect">
            <a:avLst/>
          </a:prstGeom>
        </p:spPr>
        <p:txBody>
          <a:bodyPr>
            <a:spAutoFit/>
          </a:bodyPr>
          <a:lstStyle/>
          <a:p>
            <a:r>
              <a:rPr lang="pl-PL" dirty="0" smtClean="0"/>
              <a:t>Create </a:t>
            </a:r>
            <a:r>
              <a:rPr lang="pl-PL" dirty="0"/>
              <a:t>a release branch from the master branch as you get close to your release or other milestone, such as the end of a sprint. Give this branch a clear name associating it with the release, for example release/20.</a:t>
            </a:r>
          </a:p>
          <a:p>
            <a:endParaRPr lang="pl-PL" dirty="0"/>
          </a:p>
          <a:p>
            <a:r>
              <a:rPr lang="pl-PL" dirty="0"/>
              <a:t>Create branches to fix bugs from the release branch and merge them back into the release branch in a pull request.</a:t>
            </a:r>
          </a:p>
        </p:txBody>
      </p:sp>
      <p:pic>
        <p:nvPicPr>
          <p:cNvPr id="3075" name="Picture 3" descr="https://docs.microsoft.com/en-us/azure/devops/repos/git/_img/branching-guidance/releasebranching_release.png?view=vs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7575" y="4550926"/>
            <a:ext cx="3524250" cy="2095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9427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Port changes back to the master </a:t>
            </a:r>
            <a:r>
              <a:rPr lang="en-US" dirty="0" smtClean="0"/>
              <a:t>branch</a:t>
            </a:r>
            <a:endParaRPr lang="pl-PL" dirty="0"/>
          </a:p>
        </p:txBody>
      </p:sp>
      <p:sp>
        <p:nvSpPr>
          <p:cNvPr id="3" name="Rectangle 2"/>
          <p:cNvSpPr/>
          <p:nvPr/>
        </p:nvSpPr>
        <p:spPr>
          <a:xfrm>
            <a:off x="677334" y="2086898"/>
            <a:ext cx="5228166" cy="3970318"/>
          </a:xfrm>
          <a:prstGeom prst="rect">
            <a:avLst/>
          </a:prstGeom>
        </p:spPr>
        <p:txBody>
          <a:bodyPr wrap="square">
            <a:spAutoFit/>
          </a:bodyPr>
          <a:lstStyle/>
          <a:p>
            <a:r>
              <a:rPr lang="pl-PL" sz="1200" dirty="0" smtClean="0"/>
              <a:t>Bring </a:t>
            </a:r>
            <a:r>
              <a:rPr lang="pl-PL" sz="1200" dirty="0"/>
              <a:t>over changes made in your release branch into your master branch to prevent regression in your code. Port your changes from your release branch into a new feature branch to bring them back into the master branch. Use cherry-picking instead of merging so that you have exact control over which commits are ported back to the master branch. Merging the feature branch into the master branch can bring over release-specific changes you don't want in the master branch.</a:t>
            </a:r>
          </a:p>
          <a:p>
            <a:endParaRPr lang="pl-PL" sz="1200" dirty="0"/>
          </a:p>
          <a:p>
            <a:r>
              <a:rPr lang="pl-PL" sz="1200" dirty="0"/>
              <a:t>Update the master branch with a change made in the release branch with these steps:</a:t>
            </a:r>
          </a:p>
          <a:p>
            <a:endParaRPr lang="pl-PL" sz="1200" dirty="0"/>
          </a:p>
          <a:p>
            <a:r>
              <a:rPr lang="pl-PL" sz="1200" dirty="0"/>
              <a:t>Create a new feature branch off the master branch to port the changes.</a:t>
            </a:r>
          </a:p>
          <a:p>
            <a:r>
              <a:rPr lang="pl-PL" sz="1200" dirty="0"/>
              <a:t>Cherry-pick the changes from the release branch to your new feature branch.</a:t>
            </a:r>
          </a:p>
          <a:p>
            <a:r>
              <a:rPr lang="pl-PL" sz="1200" dirty="0"/>
              <a:t>Merge the feature branch back into the master branch in a second pull request.</a:t>
            </a:r>
          </a:p>
          <a:p>
            <a:r>
              <a:rPr lang="pl-PL" sz="1200" dirty="0"/>
              <a:t>image of release branch workflows</a:t>
            </a:r>
          </a:p>
          <a:p>
            <a:endParaRPr lang="pl-PL" sz="1200" dirty="0"/>
          </a:p>
          <a:p>
            <a:r>
              <a:rPr lang="pl-PL" sz="1200" dirty="0"/>
              <a:t>This release branch workflow keeps the pillars of the basic workflow intact: feature branches, pull requests, and a strong master branch that always has the latest version of the code.</a:t>
            </a:r>
          </a:p>
        </p:txBody>
      </p:sp>
      <p:pic>
        <p:nvPicPr>
          <p:cNvPr id="4098" name="Picture 2" descr="https://docs.microsoft.com/en-us/azure/devops/repos/git/_img/branching-guidance/releasebranching_master.png?view=vs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5500" y="2086898"/>
            <a:ext cx="3524250" cy="2095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80191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Forks</a:t>
            </a:r>
            <a:endParaRPr lang="pl-PL" dirty="0"/>
          </a:p>
        </p:txBody>
      </p:sp>
      <p:sp>
        <p:nvSpPr>
          <p:cNvPr id="3" name="Text Placeholder 2"/>
          <p:cNvSpPr>
            <a:spLocks noGrp="1"/>
          </p:cNvSpPr>
          <p:nvPr>
            <p:ph type="body" idx="1"/>
          </p:nvPr>
        </p:nvSpPr>
        <p:spPr/>
        <p:txBody>
          <a:bodyPr/>
          <a:lstStyle/>
          <a:p>
            <a:endParaRPr lang="pl-PL"/>
          </a:p>
        </p:txBody>
      </p:sp>
    </p:spTree>
    <p:extLst>
      <p:ext uri="{BB962C8B-B14F-4D97-AF65-F5344CB8AC3E}">
        <p14:creationId xmlns:p14="http://schemas.microsoft.com/office/powerpoint/2010/main" val="6742656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pl-PL"/>
          </a:p>
        </p:txBody>
      </p:sp>
      <p:sp>
        <p:nvSpPr>
          <p:cNvPr id="3" name="Rectangle 2"/>
          <p:cNvSpPr/>
          <p:nvPr/>
        </p:nvSpPr>
        <p:spPr>
          <a:xfrm>
            <a:off x="677334" y="1930400"/>
            <a:ext cx="8596668" cy="3416320"/>
          </a:xfrm>
          <a:prstGeom prst="rect">
            <a:avLst/>
          </a:prstGeom>
        </p:spPr>
        <p:txBody>
          <a:bodyPr wrap="square">
            <a:spAutoFit/>
          </a:bodyPr>
          <a:lstStyle/>
          <a:p>
            <a:r>
              <a:rPr lang="en-US" dirty="0"/>
              <a:t>A fork is a complete copy of a repository, including all files, commits, and (optionally) branches. Forks are a great way to support an Inner Source workflow: you can create a fork to suggest changes to a project when you don't have permissions to write to the original project directly. Once you're ready to share those changes, it's easy to contribute them back using pull requests.</a:t>
            </a:r>
          </a:p>
          <a:p>
            <a:endParaRPr lang="en-US" dirty="0"/>
          </a:p>
          <a:p>
            <a:r>
              <a:rPr lang="en-US" dirty="0"/>
              <a:t>A fork starts with all the contents of its upstream (original) repository. When you create a fork, you can choose whether to include all branches or limit to only the default branch. None of the permissions, policies, or build pipelines are applied. The new fork acts as if someone cloned the original repository, then pushed to a new, empty repository. After a fork has been created, new files, folders, and branches are not shared between the repositories unless a PR carries them along.</a:t>
            </a:r>
            <a:endParaRPr lang="en-US" dirty="0"/>
          </a:p>
        </p:txBody>
      </p:sp>
    </p:spTree>
    <p:extLst>
      <p:ext uri="{BB962C8B-B14F-4D97-AF65-F5344CB8AC3E}">
        <p14:creationId xmlns:p14="http://schemas.microsoft.com/office/powerpoint/2010/main" val="27941426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pl-PL"/>
          </a:p>
        </p:txBody>
      </p:sp>
    </p:spTree>
    <p:extLst>
      <p:ext uri="{BB962C8B-B14F-4D97-AF65-F5344CB8AC3E}">
        <p14:creationId xmlns:p14="http://schemas.microsoft.com/office/powerpoint/2010/main" val="6965804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pl-PL"/>
          </a:p>
        </p:txBody>
      </p:sp>
    </p:spTree>
    <p:extLst>
      <p:ext uri="{BB962C8B-B14F-4D97-AF65-F5344CB8AC3E}">
        <p14:creationId xmlns:p14="http://schemas.microsoft.com/office/powerpoint/2010/main" val="1479701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links</a:t>
            </a:r>
            <a:endParaRPr lang="pl-PL" dirty="0"/>
          </a:p>
        </p:txBody>
      </p:sp>
      <p:sp>
        <p:nvSpPr>
          <p:cNvPr id="3" name="Rectangle 2"/>
          <p:cNvSpPr/>
          <p:nvPr/>
        </p:nvSpPr>
        <p:spPr>
          <a:xfrm>
            <a:off x="585816" y="1930400"/>
            <a:ext cx="8779704" cy="1323439"/>
          </a:xfrm>
          <a:prstGeom prst="rect">
            <a:avLst/>
          </a:prstGeom>
        </p:spPr>
        <p:txBody>
          <a:bodyPr wrap="square">
            <a:spAutoFit/>
          </a:bodyPr>
          <a:lstStyle/>
          <a:p>
            <a:pPr marL="285750" indent="-285750">
              <a:buFont typeface="Arial" panose="020B0604020202020204" pitchFamily="34" charset="0"/>
              <a:buChar char="•"/>
            </a:pPr>
            <a:r>
              <a:rPr lang="en-US" sz="1600" dirty="0">
                <a:solidFill>
                  <a:srgbClr val="000000"/>
                </a:solidFill>
                <a:latin typeface="Segoe UI" panose="020B0502040204020203" pitchFamily="34" charset="0"/>
                <a:hlinkClick r:id="rId2"/>
              </a:rPr>
              <a:t>https://docs.microsoft.com/en-us/azure/devops/repos/git/?</a:t>
            </a:r>
            <a:r>
              <a:rPr lang="en-US" sz="1600" dirty="0" smtClean="0">
                <a:solidFill>
                  <a:srgbClr val="000000"/>
                </a:solidFill>
                <a:latin typeface="Segoe UI" panose="020B0502040204020203" pitchFamily="34" charset="0"/>
                <a:hlinkClick r:id="rId2"/>
              </a:rPr>
              <a:t>view=vsts</a:t>
            </a:r>
            <a:endParaRPr lang="pl-PL" sz="1600" dirty="0" smtClean="0">
              <a:solidFill>
                <a:srgbClr val="000000"/>
              </a:solidFill>
              <a:latin typeface="Segoe UI" panose="020B0502040204020203" pitchFamily="34" charset="0"/>
            </a:endParaRPr>
          </a:p>
          <a:p>
            <a:pPr marL="285750" indent="-285750">
              <a:buFont typeface="Arial" panose="020B0604020202020204" pitchFamily="34" charset="0"/>
              <a:buChar char="•"/>
            </a:pPr>
            <a:r>
              <a:rPr lang="en-US" sz="1600" dirty="0">
                <a:solidFill>
                  <a:srgbClr val="000000"/>
                </a:solidFill>
                <a:latin typeface="Segoe UI" panose="020B0502040204020203" pitchFamily="34" charset="0"/>
                <a:hlinkClick r:id="rId3"/>
              </a:rPr>
              <a:t>https://</a:t>
            </a:r>
            <a:r>
              <a:rPr lang="en-US" sz="1600" dirty="0" smtClean="0">
                <a:solidFill>
                  <a:srgbClr val="000000"/>
                </a:solidFill>
                <a:latin typeface="Segoe UI" panose="020B0502040204020203" pitchFamily="34" charset="0"/>
                <a:hlinkClick r:id="rId3"/>
              </a:rPr>
              <a:t>docs.microsoft.com/en-us/azure/devops/repos/git/git-branching-guidance</a:t>
            </a:r>
            <a:endParaRPr lang="pl-PL" sz="1600" dirty="0" smtClean="0">
              <a:solidFill>
                <a:srgbClr val="000000"/>
              </a:solidFill>
              <a:latin typeface="Segoe UI" panose="020B0502040204020203" pitchFamily="34" charset="0"/>
            </a:endParaRPr>
          </a:p>
          <a:p>
            <a:pPr marL="285750" indent="-285750">
              <a:buFont typeface="Arial" panose="020B0604020202020204" pitchFamily="34" charset="0"/>
              <a:buChar char="•"/>
            </a:pPr>
            <a:r>
              <a:rPr lang="pl-PL" sz="1600" dirty="0">
                <a:solidFill>
                  <a:srgbClr val="000000"/>
                </a:solidFill>
                <a:latin typeface="Segoe UI" panose="020B0502040204020203" pitchFamily="34" charset="0"/>
                <a:hlinkClick r:id="rId4"/>
              </a:rPr>
              <a:t>https://</a:t>
            </a:r>
            <a:r>
              <a:rPr lang="pl-PL" sz="1600" dirty="0" smtClean="0">
                <a:solidFill>
                  <a:srgbClr val="000000"/>
                </a:solidFill>
                <a:latin typeface="Segoe UI" panose="020B0502040204020203" pitchFamily="34" charset="0"/>
                <a:hlinkClick r:id="rId4"/>
              </a:rPr>
              <a:t>www.youtube.com/watch?v=t_4lLR6F_yk</a:t>
            </a:r>
            <a:endParaRPr lang="pl-PL" sz="1600" dirty="0" smtClean="0">
              <a:solidFill>
                <a:srgbClr val="000000"/>
              </a:solidFill>
              <a:latin typeface="Segoe UI" panose="020B0502040204020203" pitchFamily="34" charset="0"/>
            </a:endParaRPr>
          </a:p>
          <a:p>
            <a:pPr marL="285750" indent="-285750">
              <a:buFont typeface="Arial" panose="020B0604020202020204" pitchFamily="34" charset="0"/>
              <a:buChar char="•"/>
            </a:pPr>
            <a:endParaRPr lang="pl-PL" sz="1600" dirty="0" smtClean="0">
              <a:solidFill>
                <a:srgbClr val="000000"/>
              </a:solidFill>
              <a:latin typeface="Segoe UI" panose="020B0502040204020203" pitchFamily="34" charset="0"/>
            </a:endParaRPr>
          </a:p>
          <a:p>
            <a:pPr marL="285750" indent="-285750">
              <a:buFont typeface="Arial" panose="020B0604020202020204" pitchFamily="34" charset="0"/>
              <a:buChar char="•"/>
            </a:pPr>
            <a:endParaRPr lang="en-US" sz="1600"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39858075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Basics</a:t>
            </a:r>
            <a:endParaRPr lang="pl-PL" dirty="0"/>
          </a:p>
        </p:txBody>
      </p:sp>
      <p:sp>
        <p:nvSpPr>
          <p:cNvPr id="3" name="Text Placeholder 2"/>
          <p:cNvSpPr>
            <a:spLocks noGrp="1"/>
          </p:cNvSpPr>
          <p:nvPr>
            <p:ph type="body" idx="1"/>
          </p:nvPr>
        </p:nvSpPr>
        <p:spPr/>
        <p:txBody>
          <a:bodyPr/>
          <a:lstStyle/>
          <a:p>
            <a:endParaRPr lang="pl-PL"/>
          </a:p>
        </p:txBody>
      </p:sp>
    </p:spTree>
    <p:extLst>
      <p:ext uri="{BB962C8B-B14F-4D97-AF65-F5344CB8AC3E}">
        <p14:creationId xmlns:p14="http://schemas.microsoft.com/office/powerpoint/2010/main" val="2555704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Branching</a:t>
            </a:r>
            <a:endParaRPr lang="pl-PL" dirty="0"/>
          </a:p>
        </p:txBody>
      </p:sp>
      <p:sp>
        <p:nvSpPr>
          <p:cNvPr id="3" name="Text Placeholder 2"/>
          <p:cNvSpPr>
            <a:spLocks noGrp="1"/>
          </p:cNvSpPr>
          <p:nvPr>
            <p:ph type="body" idx="1"/>
          </p:nvPr>
        </p:nvSpPr>
        <p:spPr/>
        <p:txBody>
          <a:bodyPr/>
          <a:lstStyle/>
          <a:p>
            <a:endParaRPr lang="pl-PL"/>
          </a:p>
        </p:txBody>
      </p:sp>
    </p:spTree>
    <p:extLst>
      <p:ext uri="{BB962C8B-B14F-4D97-AF65-F5344CB8AC3E}">
        <p14:creationId xmlns:p14="http://schemas.microsoft.com/office/powerpoint/2010/main" val="723554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Understand branch history</a:t>
            </a:r>
          </a:p>
        </p:txBody>
      </p:sp>
      <p:sp>
        <p:nvSpPr>
          <p:cNvPr id="4" name="Rectangle 3"/>
          <p:cNvSpPr/>
          <p:nvPr/>
        </p:nvSpPr>
        <p:spPr>
          <a:xfrm>
            <a:off x="677334" y="2196316"/>
            <a:ext cx="8596668" cy="1754326"/>
          </a:xfrm>
          <a:prstGeom prst="rect">
            <a:avLst/>
          </a:prstGeom>
        </p:spPr>
        <p:txBody>
          <a:bodyPr wrap="square">
            <a:spAutoFit/>
          </a:bodyPr>
          <a:lstStyle/>
          <a:p>
            <a:r>
              <a:rPr lang="en-US" dirty="0">
                <a:hlinkClick r:id="rId2"/>
              </a:rPr>
              <a:t>https://</a:t>
            </a:r>
            <a:r>
              <a:rPr lang="en-US" dirty="0" smtClean="0">
                <a:hlinkClick r:id="rId2"/>
              </a:rPr>
              <a:t>www.atlassian.com/git/tutorials/syncing/git-fetch</a:t>
            </a:r>
            <a:endParaRPr lang="pl-PL" dirty="0" smtClean="0"/>
          </a:p>
          <a:p>
            <a:endParaRPr lang="pl-PL" dirty="0"/>
          </a:p>
          <a:p>
            <a:r>
              <a:rPr lang="pl-PL" dirty="0" smtClean="0"/>
              <a:t>Clone, add, commit</a:t>
            </a:r>
          </a:p>
          <a:p>
            <a:r>
              <a:rPr lang="pl-PL" dirty="0" smtClean="0"/>
              <a:t>Fetch, push, pull</a:t>
            </a:r>
          </a:p>
          <a:p>
            <a:endParaRPr lang="pl-PL" dirty="0" smtClean="0"/>
          </a:p>
          <a:p>
            <a:endParaRPr lang="en-US" dirty="0"/>
          </a:p>
        </p:txBody>
      </p:sp>
    </p:spTree>
    <p:extLst>
      <p:ext uri="{BB962C8B-B14F-4D97-AF65-F5344CB8AC3E}">
        <p14:creationId xmlns:p14="http://schemas.microsoft.com/office/powerpoint/2010/main" val="2316769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Understand branch history</a:t>
            </a:r>
          </a:p>
        </p:txBody>
      </p:sp>
      <p:sp>
        <p:nvSpPr>
          <p:cNvPr id="4" name="Rectangle 3"/>
          <p:cNvSpPr/>
          <p:nvPr/>
        </p:nvSpPr>
        <p:spPr>
          <a:xfrm>
            <a:off x="677334" y="2196316"/>
            <a:ext cx="6096000" cy="2862322"/>
          </a:xfrm>
          <a:prstGeom prst="rect">
            <a:avLst/>
          </a:prstGeom>
        </p:spPr>
        <p:txBody>
          <a:bodyPr>
            <a:spAutoFit/>
          </a:bodyPr>
          <a:lstStyle/>
          <a:p>
            <a:r>
              <a:rPr lang="en-US" dirty="0" smtClean="0"/>
              <a:t>Keep </a:t>
            </a:r>
            <a:r>
              <a:rPr lang="en-US" dirty="0"/>
              <a:t>your branch strategy simple by building your strategy from these three concepts:</a:t>
            </a:r>
          </a:p>
          <a:p>
            <a:r>
              <a:rPr lang="en-US" dirty="0"/>
              <a:t>Use feature branches for all new features and bug fixes.</a:t>
            </a:r>
          </a:p>
          <a:p>
            <a:r>
              <a:rPr lang="en-US" dirty="0"/>
              <a:t>Merge feature branches into the master branch using pull requests</a:t>
            </a:r>
            <a:r>
              <a:rPr lang="en-US" dirty="0" smtClean="0"/>
              <a:t>.</a:t>
            </a:r>
            <a:endParaRPr lang="pl-PL" dirty="0" smtClean="0"/>
          </a:p>
          <a:p>
            <a:endParaRPr lang="en-US" dirty="0"/>
          </a:p>
          <a:p>
            <a:r>
              <a:rPr lang="en-US" dirty="0"/>
              <a:t>Keep a high quality, up-to-date master branch.</a:t>
            </a:r>
          </a:p>
          <a:p>
            <a:r>
              <a:rPr lang="en-US" dirty="0"/>
              <a:t>A strategy that extends these concepts and avoids contradictions will result in a version control workflow for your team that is consistent and easy to follow.</a:t>
            </a:r>
          </a:p>
        </p:txBody>
      </p:sp>
    </p:spTree>
    <p:extLst>
      <p:ext uri="{BB962C8B-B14F-4D97-AF65-F5344CB8AC3E}">
        <p14:creationId xmlns:p14="http://schemas.microsoft.com/office/powerpoint/2010/main" val="60861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Keep your branch strategy simple</a:t>
            </a:r>
          </a:p>
        </p:txBody>
      </p:sp>
      <p:sp>
        <p:nvSpPr>
          <p:cNvPr id="4" name="Rectangle 3"/>
          <p:cNvSpPr/>
          <p:nvPr/>
        </p:nvSpPr>
        <p:spPr>
          <a:xfrm>
            <a:off x="677334" y="2196316"/>
            <a:ext cx="6096000" cy="2862322"/>
          </a:xfrm>
          <a:prstGeom prst="rect">
            <a:avLst/>
          </a:prstGeom>
        </p:spPr>
        <p:txBody>
          <a:bodyPr>
            <a:spAutoFit/>
          </a:bodyPr>
          <a:lstStyle/>
          <a:p>
            <a:r>
              <a:rPr lang="en-US" dirty="0" smtClean="0"/>
              <a:t>Keep </a:t>
            </a:r>
            <a:r>
              <a:rPr lang="en-US" dirty="0"/>
              <a:t>your branch strategy simple by building your strategy from these three concepts:</a:t>
            </a:r>
          </a:p>
          <a:p>
            <a:r>
              <a:rPr lang="en-US" dirty="0"/>
              <a:t>Use feature branches for all new features and bug fixes.</a:t>
            </a:r>
          </a:p>
          <a:p>
            <a:r>
              <a:rPr lang="en-US" dirty="0"/>
              <a:t>Merge feature branches into the master branch using pull requests</a:t>
            </a:r>
            <a:r>
              <a:rPr lang="en-US" dirty="0" smtClean="0"/>
              <a:t>.</a:t>
            </a:r>
            <a:endParaRPr lang="pl-PL" dirty="0" smtClean="0"/>
          </a:p>
          <a:p>
            <a:endParaRPr lang="en-US" dirty="0"/>
          </a:p>
          <a:p>
            <a:r>
              <a:rPr lang="en-US" dirty="0"/>
              <a:t>Keep a high quality, up-to-date master branch.</a:t>
            </a:r>
          </a:p>
          <a:p>
            <a:r>
              <a:rPr lang="en-US" dirty="0"/>
              <a:t>A strategy that extends these concepts and avoids contradictions will result in a version control workflow for your team that is consistent and easy to follow.</a:t>
            </a:r>
          </a:p>
        </p:txBody>
      </p:sp>
    </p:spTree>
    <p:extLst>
      <p:ext uri="{BB962C8B-B14F-4D97-AF65-F5344CB8AC3E}">
        <p14:creationId xmlns:p14="http://schemas.microsoft.com/office/powerpoint/2010/main" val="2116124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feature branches for your </a:t>
            </a:r>
            <a:r>
              <a:rPr lang="en-US" dirty="0" smtClean="0"/>
              <a:t>work</a:t>
            </a:r>
            <a:endParaRPr lang="pl-PL" dirty="0"/>
          </a:p>
        </p:txBody>
      </p:sp>
      <p:sp>
        <p:nvSpPr>
          <p:cNvPr id="5" name="Rectangle 4"/>
          <p:cNvSpPr/>
          <p:nvPr/>
        </p:nvSpPr>
        <p:spPr>
          <a:xfrm>
            <a:off x="561975" y="2070438"/>
            <a:ext cx="6096000" cy="3139321"/>
          </a:xfrm>
          <a:prstGeom prst="rect">
            <a:avLst/>
          </a:prstGeom>
        </p:spPr>
        <p:txBody>
          <a:bodyPr>
            <a:spAutoFit/>
          </a:bodyPr>
          <a:lstStyle/>
          <a:p>
            <a:r>
              <a:rPr lang="en-US" dirty="0" smtClean="0">
                <a:solidFill>
                  <a:srgbClr val="000000"/>
                </a:solidFill>
                <a:latin typeface="Segoe UI" panose="020B0502040204020203" pitchFamily="34" charset="0"/>
              </a:rPr>
              <a:t>Develop </a:t>
            </a:r>
            <a:r>
              <a:rPr lang="en-US" dirty="0">
                <a:solidFill>
                  <a:srgbClr val="000000"/>
                </a:solidFill>
                <a:latin typeface="Segoe UI" panose="020B0502040204020203" pitchFamily="34" charset="0"/>
              </a:rPr>
              <a:t>your features and fix bugs in feature branches (also known as topic branches) based off your master branch. Feature branches isolate work in progress from the completed work in the master branch. </a:t>
            </a:r>
            <a:r>
              <a:rPr lang="en-US" dirty="0" err="1">
                <a:solidFill>
                  <a:srgbClr val="000000"/>
                </a:solidFill>
                <a:latin typeface="Segoe UI" panose="020B0502040204020203" pitchFamily="34" charset="0"/>
              </a:rPr>
              <a:t>Git</a:t>
            </a:r>
            <a:r>
              <a:rPr lang="en-US" dirty="0">
                <a:solidFill>
                  <a:srgbClr val="000000"/>
                </a:solidFill>
                <a:latin typeface="Segoe UI" panose="020B0502040204020203" pitchFamily="34" charset="0"/>
              </a:rPr>
              <a:t> branches are inexpensive to create and maintain, so even small fixes and changes should have their own feature branch</a:t>
            </a:r>
            <a:r>
              <a:rPr lang="en-US" dirty="0" smtClean="0">
                <a:solidFill>
                  <a:srgbClr val="000000"/>
                </a:solidFill>
                <a:latin typeface="Segoe UI" panose="020B0502040204020203" pitchFamily="34" charset="0"/>
              </a:rPr>
              <a:t>.</a:t>
            </a:r>
            <a:endParaRPr lang="pl-PL" dirty="0" smtClean="0">
              <a:solidFill>
                <a:srgbClr val="000000"/>
              </a:solidFill>
              <a:latin typeface="Segoe UI" panose="020B0502040204020203" pitchFamily="34" charset="0"/>
            </a:endParaRPr>
          </a:p>
          <a:p>
            <a:endParaRPr lang="pl-PL" b="0" i="0" dirty="0">
              <a:solidFill>
                <a:srgbClr val="000000"/>
              </a:solidFill>
              <a:effectLst/>
              <a:latin typeface="Segoe UI" panose="020B0502040204020203" pitchFamily="34" charset="0"/>
            </a:endParaRPr>
          </a:p>
          <a:p>
            <a:r>
              <a:rPr lang="en-US" dirty="0"/>
              <a:t>Creating feature branches for all your changes makes reviewing history very simple. Look at the commits made in the branch and look at the pull request that merged the branch.</a:t>
            </a:r>
            <a:endParaRPr lang="en-US" b="0" i="0" dirty="0">
              <a:solidFill>
                <a:srgbClr val="000000"/>
              </a:solidFill>
              <a:effectLst/>
              <a:latin typeface="Segoe UI" panose="020B0502040204020203" pitchFamily="34" charset="0"/>
            </a:endParaRPr>
          </a:p>
        </p:txBody>
      </p:sp>
      <p:pic>
        <p:nvPicPr>
          <p:cNvPr id="1032" name="Picture 8" descr="https://docs.microsoft.com/en-us/azure/devops/repos/git/_img/branching-guidance/featurebranching.png?view=vs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3725" y="5083175"/>
            <a:ext cx="3524250" cy="12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1746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Name your feature branches by </a:t>
            </a:r>
            <a:r>
              <a:rPr lang="en-US" dirty="0" smtClean="0"/>
              <a:t>convention</a:t>
            </a:r>
            <a:endParaRPr lang="pl-PL" dirty="0"/>
          </a:p>
        </p:txBody>
      </p:sp>
      <p:sp>
        <p:nvSpPr>
          <p:cNvPr id="4" name="Rectangle 3"/>
          <p:cNvSpPr/>
          <p:nvPr/>
        </p:nvSpPr>
        <p:spPr>
          <a:xfrm>
            <a:off x="677334" y="2196316"/>
            <a:ext cx="6096000" cy="3693319"/>
          </a:xfrm>
          <a:prstGeom prst="rect">
            <a:avLst/>
          </a:prstGeom>
        </p:spPr>
        <p:txBody>
          <a:bodyPr>
            <a:spAutoFit/>
          </a:bodyPr>
          <a:lstStyle/>
          <a:p>
            <a:r>
              <a:rPr lang="pl-PL" dirty="0" smtClean="0"/>
              <a:t>Use </a:t>
            </a:r>
            <a:r>
              <a:rPr lang="pl-PL" dirty="0"/>
              <a:t>a consistent naming convention for your feature branches to identify the work done in the branch. You can also include other information in the branch name, such as who created the branch.</a:t>
            </a:r>
          </a:p>
          <a:p>
            <a:endParaRPr lang="pl-PL" dirty="0"/>
          </a:p>
          <a:p>
            <a:r>
              <a:rPr lang="pl-PL" dirty="0"/>
              <a:t>Some suggestions for naming your feature branches:</a:t>
            </a:r>
          </a:p>
          <a:p>
            <a:endParaRPr lang="pl-PL" dirty="0"/>
          </a:p>
          <a:p>
            <a:r>
              <a:rPr lang="pl-PL" dirty="0"/>
              <a:t>users/username/description</a:t>
            </a:r>
          </a:p>
          <a:p>
            <a:r>
              <a:rPr lang="pl-PL" dirty="0"/>
              <a:t>users/username/workitem</a:t>
            </a:r>
          </a:p>
          <a:p>
            <a:r>
              <a:rPr lang="pl-PL" dirty="0"/>
              <a:t>bugfix/description</a:t>
            </a:r>
          </a:p>
          <a:p>
            <a:r>
              <a:rPr lang="pl-PL" dirty="0"/>
              <a:t>features/feature-name</a:t>
            </a:r>
          </a:p>
          <a:p>
            <a:r>
              <a:rPr lang="pl-PL" dirty="0"/>
              <a:t>features/feature-area/feature-name</a:t>
            </a:r>
          </a:p>
          <a:p>
            <a:r>
              <a:rPr lang="pl-PL" dirty="0"/>
              <a:t>hotfix/description</a:t>
            </a:r>
          </a:p>
        </p:txBody>
      </p:sp>
    </p:spTree>
    <p:extLst>
      <p:ext uri="{BB962C8B-B14F-4D97-AF65-F5344CB8AC3E}">
        <p14:creationId xmlns:p14="http://schemas.microsoft.com/office/powerpoint/2010/main" val="272208395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795</TotalTime>
  <Words>748</Words>
  <Application>Microsoft Office PowerPoint</Application>
  <PresentationFormat>Widescreen</PresentationFormat>
  <Paragraphs>63</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Segoe UI</vt:lpstr>
      <vt:lpstr>Trebuchet MS</vt:lpstr>
      <vt:lpstr>Wingdings 3</vt:lpstr>
      <vt:lpstr>Facet</vt:lpstr>
      <vt:lpstr>Azure DevOps</vt:lpstr>
      <vt:lpstr>links</vt:lpstr>
      <vt:lpstr>Basics</vt:lpstr>
      <vt:lpstr>Branching</vt:lpstr>
      <vt:lpstr>Understand branch history</vt:lpstr>
      <vt:lpstr>Understand branch history</vt:lpstr>
      <vt:lpstr>Keep your branch strategy simple</vt:lpstr>
      <vt:lpstr>Use feature branches for your work</vt:lpstr>
      <vt:lpstr>Name your feature branches by convention</vt:lpstr>
      <vt:lpstr>Manage releases</vt:lpstr>
      <vt:lpstr>Use release branches</vt:lpstr>
      <vt:lpstr>Port changes back to the master branch</vt:lpstr>
      <vt:lpstr>Forks</vt:lpstr>
      <vt:lpstr>PowerPoint Presentation</vt:lpstr>
      <vt:lpstr>PowerPoint Presentation</vt:lpstr>
      <vt:lpstr>PowerPoint Presentation</vt:lpstr>
    </vt:vector>
  </TitlesOfParts>
  <Company>Tieto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DevOps</dc:title>
  <dc:creator>Kostyrka Tomasz</dc:creator>
  <cp:lastModifiedBy>Kostyrka Tomasz</cp:lastModifiedBy>
  <cp:revision>229</cp:revision>
  <dcterms:created xsi:type="dcterms:W3CDTF">2018-09-25T19:39:23Z</dcterms:created>
  <dcterms:modified xsi:type="dcterms:W3CDTF">2018-10-09T14:04:31Z</dcterms:modified>
</cp:coreProperties>
</file>