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83" r:id="rId3"/>
    <p:sldId id="273" r:id="rId4"/>
    <p:sldId id="289" r:id="rId5"/>
    <p:sldId id="278" r:id="rId6"/>
    <p:sldId id="279" r:id="rId7"/>
    <p:sldId id="280" r:id="rId8"/>
    <p:sldId id="281" r:id="rId9"/>
    <p:sldId id="284" r:id="rId10"/>
    <p:sldId id="285" r:id="rId11"/>
    <p:sldId id="288" r:id="rId12"/>
    <p:sldId id="286" r:id="rId13"/>
    <p:sldId id="287" r:id="rId14"/>
    <p:sldId id="282" r:id="rId15"/>
    <p:sldId id="269" r:id="rId16"/>
    <p:sldId id="274" r:id="rId17"/>
    <p:sldId id="292" r:id="rId18"/>
    <p:sldId id="291" r:id="rId19"/>
    <p:sldId id="277" r:id="rId20"/>
    <p:sldId id="290" r:id="rId21"/>
    <p:sldId id="275" r:id="rId22"/>
    <p:sldId id="276" r:id="rId23"/>
    <p:sldId id="294" r:id="rId24"/>
    <p:sldId id="293"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01.10.2018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01.10.2018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01.10.2018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01.10.2018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01.10.2018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01.10.2018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Boards</a:t>
            </a:r>
            <a:endParaRPr lang="pl-PL" dirty="0"/>
          </a:p>
        </p:txBody>
      </p:sp>
    </p:spTree>
    <p:extLst>
      <p:ext uri="{BB962C8B-B14F-4D97-AF65-F5344CB8AC3E}">
        <p14:creationId xmlns:p14="http://schemas.microsoft.com/office/powerpoint/2010/main" val="31530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 Pull-model</a:t>
            </a:r>
            <a:endParaRPr lang="pl-PL" dirty="0"/>
          </a:p>
        </p:txBody>
      </p:sp>
      <p:sp>
        <p:nvSpPr>
          <p:cNvPr id="3" name="Rectangle 2"/>
          <p:cNvSpPr/>
          <p:nvPr/>
        </p:nvSpPr>
        <p:spPr>
          <a:xfrm>
            <a:off x="677334" y="1930400"/>
            <a:ext cx="8596668" cy="3139321"/>
          </a:xfrm>
          <a:prstGeom prst="rect">
            <a:avLst/>
          </a:prstGeom>
        </p:spPr>
        <p:txBody>
          <a:bodyPr wrap="square">
            <a:spAutoFit/>
          </a:bodyPr>
          <a:lstStyle/>
          <a:p>
            <a:r>
              <a:rPr lang="pl-PL" dirty="0" smtClean="0"/>
              <a:t>Software </a:t>
            </a:r>
            <a:r>
              <a:rPr lang="pl-PL" dirty="0"/>
              <a:t>development teams historically have had work pushed on them as stakeholders request more </a:t>
            </a:r>
            <a:r>
              <a:rPr lang="pl-PL" dirty="0" smtClean="0"/>
              <a:t>functionality.</a:t>
            </a:r>
          </a:p>
          <a:p>
            <a:endParaRPr lang="pl-PL" dirty="0"/>
          </a:p>
          <a:p>
            <a:r>
              <a:rPr lang="pl-PL" dirty="0" smtClean="0"/>
              <a:t>This </a:t>
            </a:r>
            <a:r>
              <a:rPr lang="pl-PL" dirty="0"/>
              <a:t>is often accompanied by tight deadlines. A common side effect of this behaviour is that quality suffers as the team is forced to take shortcuts necessary to deliver the functionality within the timeframe.</a:t>
            </a:r>
          </a:p>
          <a:p>
            <a:endParaRPr lang="pl-PL" dirty="0"/>
          </a:p>
          <a:p>
            <a:r>
              <a:rPr lang="pl-PL" dirty="0"/>
              <a:t>Kanban helps a team focus on maintaining an agreed upon level of quality that must be met before the team can claim a piece of work as done. Stakeholders add requests to a backlog and then the team “pulls” work into their workflow as capacity becomes available.</a:t>
            </a:r>
          </a:p>
        </p:txBody>
      </p:sp>
    </p:spTree>
    <p:extLst>
      <p:ext uri="{BB962C8B-B14F-4D97-AF65-F5344CB8AC3E}">
        <p14:creationId xmlns:p14="http://schemas.microsoft.com/office/powerpoint/2010/main" val="34991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r>
              <a:rPr lang="pl-PL" dirty="0"/>
              <a:t>: Visualize work</a:t>
            </a:r>
          </a:p>
        </p:txBody>
      </p:sp>
      <p:sp>
        <p:nvSpPr>
          <p:cNvPr id="3" name="Rectangle 2"/>
          <p:cNvSpPr/>
          <p:nvPr/>
        </p:nvSpPr>
        <p:spPr>
          <a:xfrm>
            <a:off x="677334" y="1930400"/>
            <a:ext cx="8596668" cy="3139321"/>
          </a:xfrm>
          <a:prstGeom prst="rect">
            <a:avLst/>
          </a:prstGeom>
        </p:spPr>
        <p:txBody>
          <a:bodyPr wrap="square">
            <a:spAutoFit/>
          </a:bodyPr>
          <a:lstStyle/>
          <a:p>
            <a:r>
              <a:rPr lang="en-US" dirty="0"/>
              <a:t>Understanding the status of a software development team in terms of both process and progress can be challenging. People can more easily understand the current state of work if it is shown using a visual representation rather than a large list of work items, or a document describing the work being done.</a:t>
            </a:r>
          </a:p>
          <a:p>
            <a:endParaRPr lang="en-US" dirty="0"/>
          </a:p>
          <a:p>
            <a:r>
              <a:rPr lang="en-US" dirty="0"/>
              <a:t>Visualization of work is a key Kanban </a:t>
            </a:r>
            <a:r>
              <a:rPr lang="en-US" dirty="0" smtClean="0"/>
              <a:t>principle.</a:t>
            </a:r>
            <a:endParaRPr lang="pl-PL" dirty="0" smtClean="0"/>
          </a:p>
          <a:p>
            <a:endParaRPr lang="pl-PL" dirty="0"/>
          </a:p>
          <a:p>
            <a:r>
              <a:rPr lang="en-US" dirty="0" smtClean="0"/>
              <a:t>Kanban </a:t>
            </a:r>
            <a:r>
              <a:rPr lang="en-US" dirty="0"/>
              <a:t>addresses this visualization using </a:t>
            </a:r>
            <a:r>
              <a:rPr lang="en-US" b="1" dirty="0"/>
              <a:t>Kanban </a:t>
            </a:r>
            <a:r>
              <a:rPr lang="en-US" b="1" dirty="0" smtClean="0"/>
              <a:t>boards</a:t>
            </a:r>
            <a:r>
              <a:rPr lang="en-US" dirty="0" smtClean="0"/>
              <a:t>. </a:t>
            </a:r>
            <a:r>
              <a:rPr lang="en-US" dirty="0"/>
              <a:t>Visualizing the work to be done as cards on a board, in different states, allows you to easily see the “big picture” of where the project currently stands, as well as identify potential bottlenecks that could affect productivity.</a:t>
            </a:r>
            <a:endParaRPr lang="pl-PL" dirty="0"/>
          </a:p>
        </p:txBody>
      </p:sp>
    </p:spTree>
    <p:extLst>
      <p:ext uri="{BB962C8B-B14F-4D97-AF65-F5344CB8AC3E}">
        <p14:creationId xmlns:p14="http://schemas.microsoft.com/office/powerpoint/2010/main" val="221089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Kanban: Limit work in progress</a:t>
            </a:r>
          </a:p>
        </p:txBody>
      </p:sp>
      <p:sp>
        <p:nvSpPr>
          <p:cNvPr id="3" name="Rectangle 2"/>
          <p:cNvSpPr/>
          <p:nvPr/>
        </p:nvSpPr>
        <p:spPr>
          <a:xfrm>
            <a:off x="677334" y="1930400"/>
            <a:ext cx="8596668" cy="3139321"/>
          </a:xfrm>
          <a:prstGeom prst="rect">
            <a:avLst/>
          </a:prstGeom>
        </p:spPr>
        <p:txBody>
          <a:bodyPr wrap="square">
            <a:spAutoFit/>
          </a:bodyPr>
          <a:lstStyle/>
          <a:p>
            <a:r>
              <a:rPr lang="en-US" dirty="0"/>
              <a:t>Teams that try to work on too many things often suffer from reduced productivity due to frequent and costly context switching. The team is busy but work just doesn’t seem to be getting done resulting in unacceptably high lead times. </a:t>
            </a:r>
            <a:endParaRPr lang="pl-PL" dirty="0" smtClean="0"/>
          </a:p>
          <a:p>
            <a:endParaRPr lang="pl-PL" dirty="0"/>
          </a:p>
          <a:p>
            <a:r>
              <a:rPr lang="en-US" dirty="0" smtClean="0"/>
              <a:t>To </a:t>
            </a:r>
            <a:r>
              <a:rPr lang="en-US" dirty="0"/>
              <a:t>address this, limiting the number of backlog items a team is working on at any given time helps increase focus while reducing context switching</a:t>
            </a:r>
            <a:r>
              <a:rPr lang="en-US" dirty="0" smtClean="0"/>
              <a:t>.</a:t>
            </a:r>
            <a:endParaRPr lang="pl-PL" dirty="0" smtClean="0"/>
          </a:p>
          <a:p>
            <a:endParaRPr lang="pl-PL" dirty="0"/>
          </a:p>
          <a:p>
            <a:r>
              <a:rPr lang="en-US" dirty="0"/>
              <a:t>The maximum number of items a team decides to work on at any point in time is known as the </a:t>
            </a:r>
            <a:r>
              <a:rPr lang="en-US" b="1" dirty="0"/>
              <a:t>WIP limit</a:t>
            </a:r>
            <a:r>
              <a:rPr lang="en-US" dirty="0"/>
              <a:t>. A well-disciplined team will work to ensure they are not exceeding their WIP limit. Should this occur, the team will investigate the reason, and work to solve the root cause for the issue.</a:t>
            </a:r>
            <a:endParaRPr lang="pl-PL" dirty="0"/>
          </a:p>
        </p:txBody>
      </p:sp>
    </p:spTree>
    <p:extLst>
      <p:ext uri="{BB962C8B-B14F-4D97-AF65-F5344CB8AC3E}">
        <p14:creationId xmlns:p14="http://schemas.microsoft.com/office/powerpoint/2010/main" val="102318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Continuous improvement</a:t>
            </a:r>
          </a:p>
        </p:txBody>
      </p:sp>
      <p:sp>
        <p:nvSpPr>
          <p:cNvPr id="3" name="Rectangle 2"/>
          <p:cNvSpPr/>
          <p:nvPr/>
        </p:nvSpPr>
        <p:spPr>
          <a:xfrm>
            <a:off x="677334" y="1930400"/>
            <a:ext cx="8596668" cy="2308324"/>
          </a:xfrm>
          <a:prstGeom prst="rect">
            <a:avLst/>
          </a:prstGeom>
        </p:spPr>
        <p:txBody>
          <a:bodyPr wrap="square">
            <a:spAutoFit/>
          </a:bodyPr>
          <a:lstStyle/>
          <a:p>
            <a:r>
              <a:rPr lang="en-US" dirty="0"/>
              <a:t>For software development teams to continuously improve, they need ways to measure their team’s effectiveness and throughput. Kanban, through the use of the Kanban board, provides a dynamic view of the state of work in a workflow. </a:t>
            </a:r>
            <a:endParaRPr lang="pl-PL" dirty="0" smtClean="0"/>
          </a:p>
          <a:p>
            <a:endParaRPr lang="pl-PL" dirty="0"/>
          </a:p>
          <a:p>
            <a:r>
              <a:rPr lang="en-US" dirty="0" smtClean="0"/>
              <a:t>This </a:t>
            </a:r>
            <a:r>
              <a:rPr lang="en-US" dirty="0"/>
              <a:t>allows the team to experiment with different processes and evaluate the impact on the flow of work more easily. Teams that </a:t>
            </a:r>
            <a:r>
              <a:rPr lang="en-US" dirty="0" smtClean="0"/>
              <a:t>practice </a:t>
            </a:r>
            <a:r>
              <a:rPr lang="en-US" dirty="0"/>
              <a:t>Kanban often </a:t>
            </a:r>
            <a:r>
              <a:rPr lang="en-US" dirty="0" smtClean="0"/>
              <a:t>utilize </a:t>
            </a:r>
            <a:r>
              <a:rPr lang="en-US" dirty="0"/>
              <a:t>measurements such as lead times and cycle times and generally embrace the benefits offered for continuous improvement.</a:t>
            </a:r>
            <a:endParaRPr lang="pl-PL" dirty="0"/>
          </a:p>
        </p:txBody>
      </p:sp>
    </p:spTree>
    <p:extLst>
      <p:ext uri="{BB962C8B-B14F-4D97-AF65-F5344CB8AC3E}">
        <p14:creationId xmlns:p14="http://schemas.microsoft.com/office/powerpoint/2010/main" val="72980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Boards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38521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Azure Boards</a:t>
            </a:r>
            <a:endParaRPr lang="pl-PL" dirty="0"/>
          </a:p>
        </p:txBody>
      </p:sp>
      <p:sp>
        <p:nvSpPr>
          <p:cNvPr id="4" name="Rectangle 3"/>
          <p:cNvSpPr/>
          <p:nvPr/>
        </p:nvSpPr>
        <p:spPr>
          <a:xfrm>
            <a:off x="677331" y="6302116"/>
            <a:ext cx="8310147" cy="338554"/>
          </a:xfrm>
          <a:prstGeom prst="rect">
            <a:avLst/>
          </a:prstGeom>
        </p:spPr>
        <p:txBody>
          <a:bodyPr wrap="square">
            <a:spAutoFit/>
          </a:bodyPr>
          <a:lstStyle/>
          <a:p>
            <a:r>
              <a:rPr lang="pl-PL" sz="1600" i="1" dirty="0"/>
              <a:t>https://docs.microsoft.com/en-us/azure/devops/boards/index?view=vsts</a:t>
            </a:r>
          </a:p>
        </p:txBody>
      </p:sp>
      <p:sp>
        <p:nvSpPr>
          <p:cNvPr id="6" name="Rectangle 5"/>
          <p:cNvSpPr/>
          <p:nvPr/>
        </p:nvSpPr>
        <p:spPr>
          <a:xfrm>
            <a:off x="677332" y="1523132"/>
            <a:ext cx="8310147" cy="1754326"/>
          </a:xfrm>
          <a:prstGeom prst="rect">
            <a:avLst/>
          </a:prstGeom>
        </p:spPr>
        <p:txBody>
          <a:bodyPr wrap="square">
            <a:spAutoFit/>
          </a:bodyPr>
          <a:lstStyle/>
          <a:p>
            <a:r>
              <a:rPr lang="pl-PL" dirty="0"/>
              <a:t>Azure Boards provides a suite of interactive Agile tools with which you can plan and track work, bugs, and issues. Azure Boards is available from Azure DevOps Services and Team Foundation Server (TFS</a:t>
            </a:r>
            <a:r>
              <a:rPr lang="pl-PL" dirty="0" smtClean="0"/>
              <a:t>).</a:t>
            </a:r>
          </a:p>
          <a:p>
            <a:endParaRPr lang="pl-PL" dirty="0"/>
          </a:p>
          <a:p>
            <a:r>
              <a:rPr lang="pl-PL" dirty="0" smtClean="0"/>
              <a:t>The </a:t>
            </a:r>
            <a:r>
              <a:rPr lang="pl-PL" dirty="0"/>
              <a:t>set of Agile tools that Azure Boards provides are designed to support teams working with Agile methodologies, such as Kanban and Scrum</a:t>
            </a:r>
            <a:r>
              <a:rPr lang="pl-PL" dirty="0" smtClean="0"/>
              <a:t>.</a:t>
            </a:r>
            <a:endParaRPr lang="pl-PL" dirty="0"/>
          </a:p>
        </p:txBody>
      </p:sp>
      <p:pic>
        <p:nvPicPr>
          <p:cNvPr id="3" name="Picture 2"/>
          <p:cNvPicPr>
            <a:picLocks noChangeAspect="1"/>
          </p:cNvPicPr>
          <p:nvPr/>
        </p:nvPicPr>
        <p:blipFill>
          <a:blip r:embed="rId2"/>
          <a:stretch>
            <a:fillRect/>
          </a:stretch>
        </p:blipFill>
        <p:spPr>
          <a:xfrm>
            <a:off x="677332" y="3482793"/>
            <a:ext cx="7957751" cy="2185621"/>
          </a:xfrm>
          <a:prstGeom prst="rect">
            <a:avLst/>
          </a:prstGeom>
        </p:spPr>
      </p:pic>
    </p:spTree>
    <p:extLst>
      <p:ext uri="{BB962C8B-B14F-4D97-AF65-F5344CB8AC3E}">
        <p14:creationId xmlns:p14="http://schemas.microsoft.com/office/powerpoint/2010/main" val="70265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 Items</a:t>
            </a:r>
            <a:endParaRPr lang="pl-PL" dirty="0"/>
          </a:p>
        </p:txBody>
      </p:sp>
      <p:sp>
        <p:nvSpPr>
          <p:cNvPr id="4" name="Rectangle 3"/>
          <p:cNvSpPr/>
          <p:nvPr/>
        </p:nvSpPr>
        <p:spPr>
          <a:xfrm>
            <a:off x="677334" y="1490700"/>
            <a:ext cx="8260720" cy="2031325"/>
          </a:xfrm>
          <a:prstGeom prst="rect">
            <a:avLst/>
          </a:prstGeom>
        </p:spPr>
        <p:txBody>
          <a:bodyPr wrap="square">
            <a:spAutoFit/>
          </a:bodyPr>
          <a:lstStyle/>
          <a:p>
            <a:r>
              <a:rPr lang="pl-PL" dirty="0"/>
              <a:t>You can use work items to track anything you need to track. Each work item represents an object stored in the work item data store. Each work item is based on a work item type and is assigned an identifier which is unique within an organization or project collection. </a:t>
            </a:r>
            <a:endParaRPr lang="pl-PL" dirty="0" smtClean="0"/>
          </a:p>
          <a:p>
            <a:endParaRPr lang="pl-PL" dirty="0"/>
          </a:p>
          <a:p>
            <a:r>
              <a:rPr lang="pl-PL" dirty="0" smtClean="0"/>
              <a:t>The </a:t>
            </a:r>
            <a:r>
              <a:rPr lang="pl-PL" dirty="0"/>
              <a:t>work item types available to you are based on the process used when your project was created.</a:t>
            </a:r>
          </a:p>
        </p:txBody>
      </p:sp>
      <p:sp>
        <p:nvSpPr>
          <p:cNvPr id="5" name="Rectangle 4"/>
          <p:cNvSpPr/>
          <p:nvPr/>
        </p:nvSpPr>
        <p:spPr>
          <a:xfrm>
            <a:off x="677334" y="6227975"/>
            <a:ext cx="7824115" cy="307777"/>
          </a:xfrm>
          <a:prstGeom prst="rect">
            <a:avLst/>
          </a:prstGeom>
        </p:spPr>
        <p:txBody>
          <a:bodyPr wrap="square">
            <a:spAutoFit/>
          </a:bodyPr>
          <a:lstStyle/>
          <a:p>
            <a:r>
              <a:rPr lang="pl-PL" sz="1400" i="1" dirty="0"/>
              <a:t>https://docs.microsoft.com/en-us/azure/devops/boards/work-items</a:t>
            </a:r>
          </a:p>
        </p:txBody>
      </p:sp>
    </p:spTree>
    <p:extLst>
      <p:ext uri="{BB962C8B-B14F-4D97-AF65-F5344CB8AC3E}">
        <p14:creationId xmlns:p14="http://schemas.microsoft.com/office/powerpoint/2010/main" val="106176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3707" y="1754145"/>
            <a:ext cx="6419850" cy="3695700"/>
          </a:xfrm>
          <a:prstGeom prst="rect">
            <a:avLst/>
          </a:prstGeom>
        </p:spPr>
      </p:pic>
    </p:spTree>
    <p:extLst>
      <p:ext uri="{BB962C8B-B14F-4D97-AF65-F5344CB8AC3E}">
        <p14:creationId xmlns:p14="http://schemas.microsoft.com/office/powerpoint/2010/main" val="337579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ile process work item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82109"/>
            <a:ext cx="66675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46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3" name="Rectangle 2"/>
          <p:cNvSpPr/>
          <p:nvPr/>
        </p:nvSpPr>
        <p:spPr>
          <a:xfrm>
            <a:off x="593124" y="1728053"/>
            <a:ext cx="6096000" cy="1754326"/>
          </a:xfrm>
          <a:prstGeom prst="rect">
            <a:avLst/>
          </a:prstGeom>
        </p:spPr>
        <p:txBody>
          <a:bodyPr>
            <a:spAutoFit/>
          </a:bodyPr>
          <a:lstStyle/>
          <a:p>
            <a:r>
              <a:rPr lang="en-US" smtClean="0">
                <a:solidFill>
                  <a:srgbClr val="000000"/>
                </a:solidFill>
                <a:latin typeface="Segoe UI" panose="020B0502040204020203" pitchFamily="34" charset="0"/>
              </a:rPr>
              <a:t>An agile development team works off of a backlog of requirements, often called “user stories”. The backlog is prioritized so the most important user stories are at the top. The product owner owns the backlog and adds, changes, and reprioritizes user stories based on the customer’s needs.</a:t>
            </a:r>
            <a:endParaRPr lang="pl-PL" dirty="0"/>
          </a:p>
        </p:txBody>
      </p:sp>
      <p:sp>
        <p:nvSpPr>
          <p:cNvPr id="4" name="Rectangle 3"/>
          <p:cNvSpPr/>
          <p:nvPr/>
        </p:nvSpPr>
        <p:spPr>
          <a:xfrm>
            <a:off x="3048000" y="-495151"/>
            <a:ext cx="6096000" cy="7848302"/>
          </a:xfrm>
          <a:prstGeom prst="rect">
            <a:avLst/>
          </a:prstGeom>
        </p:spPr>
        <p:txBody>
          <a:bodyPr>
            <a:spAutoFit/>
          </a:bodyPr>
          <a:lstStyle/>
          <a:p>
            <a:r>
              <a:rPr lang="en-US" dirty="0">
                <a:solidFill>
                  <a:srgbClr val="000000"/>
                </a:solidFill>
                <a:latin typeface="Segoe UI" panose="020B0502040204020203" pitchFamily="34" charset="0"/>
              </a:rPr>
              <a:t>One of the biggest drags on an agile team’s productivity is a poorly defined backlog. A team cannot be expected to consistently deliver high quality software each sprint unless they have clearly defined requirements.</a:t>
            </a:r>
          </a:p>
          <a:p>
            <a:r>
              <a:rPr lang="en-US" dirty="0">
                <a:solidFill>
                  <a:srgbClr val="000000"/>
                </a:solidFill>
                <a:latin typeface="Segoe UI" panose="020B0502040204020203" pitchFamily="34" charset="0"/>
              </a:rPr>
              <a:t>The product owner’s job is to ensure that every sprint, the engineers have clearly defined user stories to work with. The user stories at the top of the backlog should always be ready for the team to execute on. This is called backlog refinement. Keeping a backlog ready for an agile development team takes an incredible amount of effort and discipline.</a:t>
            </a:r>
          </a:p>
          <a:p>
            <a:r>
              <a:rPr lang="en-US" dirty="0">
                <a:solidFill>
                  <a:srgbClr val="000000"/>
                </a:solidFill>
                <a:latin typeface="Segoe UI" panose="020B0502040204020203" pitchFamily="34" charset="0"/>
              </a:rPr>
              <a:t>When refining the backlog, remember the following:</a:t>
            </a:r>
          </a:p>
          <a:p>
            <a:r>
              <a:rPr lang="en-US" b="1" dirty="0">
                <a:solidFill>
                  <a:srgbClr val="000000"/>
                </a:solidFill>
                <a:latin typeface="Segoe UI" panose="020B0502040204020203" pitchFamily="34" charset="0"/>
              </a:rPr>
              <a:t>Refining user stories is often a long-lead activity</a:t>
            </a:r>
          </a:p>
          <a:p>
            <a:r>
              <a:rPr lang="en-US" dirty="0">
                <a:solidFill>
                  <a:srgbClr val="000000"/>
                </a:solidFill>
                <a:latin typeface="Segoe UI" panose="020B0502040204020203" pitchFamily="34" charset="0"/>
              </a:rPr>
              <a:t>Elegant user interfaces, beautiful screen designs, and customer delighting solutions all take time and energy to create. Diligent product owners refine user stories 2-3 sprints in advance. They account for design iterations and customer reviews. They work to ensure every user story is something the agile team is proud to deliver to the customer.</a:t>
            </a:r>
          </a:p>
          <a:p>
            <a:r>
              <a:rPr lang="en-US" b="1" dirty="0">
                <a:solidFill>
                  <a:srgbClr val="000000"/>
                </a:solidFill>
                <a:latin typeface="Segoe UI" panose="020B0502040204020203" pitchFamily="34" charset="0"/>
              </a:rPr>
              <a:t>A user story is not refined unless the team says it is</a:t>
            </a:r>
          </a:p>
          <a:p>
            <a:r>
              <a:rPr lang="en-US" dirty="0">
                <a:solidFill>
                  <a:srgbClr val="000000"/>
                </a:solidFill>
                <a:latin typeface="Segoe UI" panose="020B0502040204020203" pitchFamily="34" charset="0"/>
              </a:rPr>
              <a:t>The team needs to review the user story, and agree it’s ready to work on. If a team has not seen the user story until day 1 of a sprint, that’s a big red flag.</a:t>
            </a:r>
          </a:p>
          <a:p>
            <a:r>
              <a:rPr lang="en-US" b="1" dirty="0">
                <a:solidFill>
                  <a:srgbClr val="000000"/>
                </a:solidFill>
                <a:latin typeface="Segoe UI" panose="020B0502040204020203" pitchFamily="34" charset="0"/>
              </a:rPr>
              <a:t>User stories further down the backlog can remain ambiguous</a:t>
            </a:r>
          </a:p>
          <a:p>
            <a:r>
              <a:rPr lang="en-US" dirty="0">
                <a:solidFill>
                  <a:srgbClr val="000000"/>
                </a:solidFill>
                <a:latin typeface="Segoe UI" panose="020B0502040204020203" pitchFamily="34" charset="0"/>
              </a:rPr>
              <a:t>Don’t waste time refining lower priority items. Stay intently focused on the top of the backlog.</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002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64016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3" name="Rectangle 2"/>
          <p:cNvSpPr/>
          <p:nvPr/>
        </p:nvSpPr>
        <p:spPr>
          <a:xfrm>
            <a:off x="3048000" y="3105835"/>
            <a:ext cx="6096000" cy="646331"/>
          </a:xfrm>
          <a:prstGeom prst="rect">
            <a:avLst/>
          </a:prstGeom>
        </p:spPr>
        <p:txBody>
          <a:bodyPr>
            <a:spAutoFit/>
          </a:bodyPr>
          <a:lstStyle/>
          <a:p>
            <a:r>
              <a:rPr lang="pl-PL" dirty="0"/>
              <a:t>https://docs.microsoft.com/en-us/azure/devops/boards/backlogs/</a:t>
            </a:r>
          </a:p>
        </p:txBody>
      </p:sp>
    </p:spTree>
    <p:extLst>
      <p:ext uri="{BB962C8B-B14F-4D97-AF65-F5344CB8AC3E}">
        <p14:creationId xmlns:p14="http://schemas.microsoft.com/office/powerpoint/2010/main" val="112373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pic>
        <p:nvPicPr>
          <p:cNvPr id="3" name="Picture 2"/>
          <p:cNvPicPr>
            <a:picLocks noChangeAspect="1"/>
          </p:cNvPicPr>
          <p:nvPr/>
        </p:nvPicPr>
        <p:blipFill>
          <a:blip r:embed="rId2"/>
          <a:stretch>
            <a:fillRect/>
          </a:stretch>
        </p:blipFill>
        <p:spPr>
          <a:xfrm>
            <a:off x="1076325" y="1133475"/>
            <a:ext cx="10039350" cy="4591050"/>
          </a:xfrm>
          <a:prstGeom prst="rect">
            <a:avLst/>
          </a:prstGeom>
        </p:spPr>
      </p:pic>
      <p:pic>
        <p:nvPicPr>
          <p:cNvPr id="4" name="Picture 3"/>
          <p:cNvPicPr>
            <a:picLocks noChangeAspect="1"/>
          </p:cNvPicPr>
          <p:nvPr/>
        </p:nvPicPr>
        <p:blipFill>
          <a:blip r:embed="rId3"/>
          <a:stretch>
            <a:fillRect/>
          </a:stretch>
        </p:blipFill>
        <p:spPr>
          <a:xfrm>
            <a:off x="0" y="1800213"/>
            <a:ext cx="12192000" cy="3257573"/>
          </a:xfrm>
          <a:prstGeom prst="rect">
            <a:avLst/>
          </a:prstGeom>
        </p:spPr>
      </p:pic>
    </p:spTree>
    <p:extLst>
      <p:ext uri="{BB962C8B-B14F-4D97-AF65-F5344CB8AC3E}">
        <p14:creationId xmlns:p14="http://schemas.microsoft.com/office/powerpoint/2010/main" val="296948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Boards</a:t>
            </a:r>
            <a:endParaRPr lang="pl-PL" dirty="0"/>
          </a:p>
        </p:txBody>
      </p:sp>
      <p:sp>
        <p:nvSpPr>
          <p:cNvPr id="3" name="Rectangle 2"/>
          <p:cNvSpPr/>
          <p:nvPr/>
        </p:nvSpPr>
        <p:spPr>
          <a:xfrm>
            <a:off x="677334" y="1379492"/>
            <a:ext cx="6096000" cy="2031325"/>
          </a:xfrm>
          <a:prstGeom prst="rect">
            <a:avLst/>
          </a:prstGeom>
        </p:spPr>
        <p:txBody>
          <a:bodyPr>
            <a:spAutoFit/>
          </a:bodyPr>
          <a:lstStyle/>
          <a:p>
            <a:r>
              <a:rPr lang="en-US" dirty="0" smtClean="0">
                <a:solidFill>
                  <a:srgbClr val="000000"/>
                </a:solidFill>
                <a:latin typeface="Segoe UI" panose="020B0502040204020203" pitchFamily="34" charset="0"/>
              </a:rPr>
              <a:t>A Kanban board is just one of many tools you can use to implement Kanban </a:t>
            </a:r>
            <a:r>
              <a:rPr lang="en-US" dirty="0" err="1" smtClean="0">
                <a:solidFill>
                  <a:srgbClr val="000000"/>
                </a:solidFill>
                <a:latin typeface="Segoe UI" panose="020B0502040204020203" pitchFamily="34" charset="0"/>
              </a:rPr>
              <a:t>practises</a:t>
            </a:r>
            <a:r>
              <a:rPr lang="en-US" dirty="0" smtClean="0">
                <a:solidFill>
                  <a:srgbClr val="000000"/>
                </a:solidFill>
                <a:latin typeface="Segoe UI" panose="020B0502040204020203" pitchFamily="34" charset="0"/>
              </a:rPr>
              <a:t> in a team. A Kanban board can be a physical board or a software application that shows cards arranged into columns. Typical column names may include To-do, Doing and Done but teams can customize this to suit the states in their workflow. For example; New, Development, Testing, UAT, Done.</a:t>
            </a:r>
            <a:endParaRPr lang="pl-PL" dirty="0"/>
          </a:p>
        </p:txBody>
      </p:sp>
      <p:sp>
        <p:nvSpPr>
          <p:cNvPr id="4" name="Rectangle 3"/>
          <p:cNvSpPr/>
          <p:nvPr/>
        </p:nvSpPr>
        <p:spPr>
          <a:xfrm>
            <a:off x="1515762" y="3439656"/>
            <a:ext cx="6096000" cy="1477328"/>
          </a:xfrm>
          <a:prstGeom prst="rect">
            <a:avLst/>
          </a:prstGeom>
        </p:spPr>
        <p:txBody>
          <a:bodyPr>
            <a:spAutoFit/>
          </a:bodyPr>
          <a:lstStyle/>
          <a:p>
            <a:r>
              <a:rPr lang="en-US" dirty="0" smtClean="0">
                <a:solidFill>
                  <a:srgbClr val="000000"/>
                </a:solidFill>
                <a:latin typeface="Segoe UI" panose="020B0502040204020203" pitchFamily="34" charset="0"/>
              </a:rPr>
              <a:t>Software based Kanban boards can display cards corresponding to Product Backlog Items and include links to things such as tasks and test cases. The following screenshot shows an example of a software-based Kanban board.</a:t>
            </a:r>
            <a:endParaRPr lang="pl-PL" dirty="0"/>
          </a:p>
        </p:txBody>
      </p:sp>
      <p:sp>
        <p:nvSpPr>
          <p:cNvPr id="5" name="Rectangle 4"/>
          <p:cNvSpPr/>
          <p:nvPr/>
        </p:nvSpPr>
        <p:spPr>
          <a:xfrm>
            <a:off x="4835611" y="3994661"/>
            <a:ext cx="6096000" cy="2585323"/>
          </a:xfrm>
          <a:prstGeom prst="rect">
            <a:avLst/>
          </a:prstGeom>
        </p:spPr>
        <p:txBody>
          <a:bodyPr>
            <a:spAutoFit/>
          </a:bodyPr>
          <a:lstStyle/>
          <a:p>
            <a:r>
              <a:rPr lang="en-US" dirty="0">
                <a:solidFill>
                  <a:srgbClr val="000000"/>
                </a:solidFill>
                <a:latin typeface="Segoe UI" panose="020B0502040204020203" pitchFamily="34" charset="0"/>
              </a:rPr>
              <a:t>On a Kanban board, a WIP limit is applied to all “in-progress” columns. The first and last columns on a Kanban board do not have WIP limits. In Figure 3, assuming the WIP limit is 5, the testing column is exceeding the limit as illustrated by the bold column title and the change in color to red. This indicates that there may be a bottleneck in testing that is impeding the team’s flow. Once identified, the team can determine an appropriate course of action to remove the bottleneck.</a:t>
            </a:r>
            <a:endParaRPr lang="pl-PL" dirty="0"/>
          </a:p>
        </p:txBody>
      </p:sp>
    </p:spTree>
    <p:extLst>
      <p:ext uri="{BB962C8B-B14F-4D97-AF65-F5344CB8AC3E}">
        <p14:creationId xmlns:p14="http://schemas.microsoft.com/office/powerpoint/2010/main" val="1157042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StoryBoard</a:t>
            </a:r>
            <a:endParaRPr lang="pl-PL" dirty="0"/>
          </a:p>
        </p:txBody>
      </p:sp>
      <p:pic>
        <p:nvPicPr>
          <p:cNvPr id="3" name="Picture 2"/>
          <p:cNvPicPr>
            <a:picLocks noChangeAspect="1"/>
          </p:cNvPicPr>
          <p:nvPr/>
        </p:nvPicPr>
        <p:blipFill>
          <a:blip r:embed="rId2"/>
          <a:stretch>
            <a:fillRect/>
          </a:stretch>
        </p:blipFill>
        <p:spPr>
          <a:xfrm>
            <a:off x="677335" y="1930400"/>
            <a:ext cx="7851852" cy="3696043"/>
          </a:xfrm>
          <a:prstGeom prst="rect">
            <a:avLst/>
          </a:prstGeom>
        </p:spPr>
      </p:pic>
    </p:spTree>
    <p:extLst>
      <p:ext uri="{BB962C8B-B14F-4D97-AF65-F5344CB8AC3E}">
        <p14:creationId xmlns:p14="http://schemas.microsoft.com/office/powerpoint/2010/main" val="224565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TaskBoard</a:t>
            </a:r>
            <a:endParaRPr lang="pl-PL" dirty="0"/>
          </a:p>
        </p:txBody>
      </p:sp>
      <p:pic>
        <p:nvPicPr>
          <p:cNvPr id="3" name="Picture 2"/>
          <p:cNvPicPr>
            <a:picLocks noChangeAspect="1"/>
          </p:cNvPicPr>
          <p:nvPr/>
        </p:nvPicPr>
        <p:blipFill>
          <a:blip r:embed="rId2"/>
          <a:stretch>
            <a:fillRect/>
          </a:stretch>
        </p:blipFill>
        <p:spPr>
          <a:xfrm>
            <a:off x="509587" y="2141837"/>
            <a:ext cx="7867139" cy="4439937"/>
          </a:xfrm>
          <a:prstGeom prst="rect">
            <a:avLst/>
          </a:prstGeom>
        </p:spPr>
      </p:pic>
    </p:spTree>
    <p:extLst>
      <p:ext uri="{BB962C8B-B14F-4D97-AF65-F5344CB8AC3E}">
        <p14:creationId xmlns:p14="http://schemas.microsoft.com/office/powerpoint/2010/main" val="208613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a:t>
            </a:r>
          </a:p>
        </p:txBody>
      </p:sp>
      <p:sp>
        <p:nvSpPr>
          <p:cNvPr id="4" name="Rectangle 3"/>
          <p:cNvSpPr/>
          <p:nvPr/>
        </p:nvSpPr>
        <p:spPr>
          <a:xfrm>
            <a:off x="677334" y="1385330"/>
            <a:ext cx="8336692" cy="4278094"/>
          </a:xfrm>
          <a:prstGeom prst="rect">
            <a:avLst/>
          </a:prstGeom>
        </p:spPr>
        <p:txBody>
          <a:bodyPr wrap="square">
            <a:spAutoFit/>
          </a:bodyPr>
          <a:lstStyle/>
          <a:p>
            <a:r>
              <a:rPr lang="pl-PL" sz="1600" dirty="0"/>
              <a:t>Agile is a term used to describe approaches to software development emphasizing incremental delivery, team collaboration, continual planning, and continual learning. </a:t>
            </a:r>
            <a:endParaRPr lang="pl-PL" sz="1600" dirty="0" smtClean="0"/>
          </a:p>
          <a:p>
            <a:endParaRPr lang="pl-PL" sz="1600" dirty="0"/>
          </a:p>
          <a:p>
            <a:r>
              <a:rPr lang="pl-PL" sz="1600" dirty="0" smtClean="0"/>
              <a:t>The </a:t>
            </a:r>
            <a:r>
              <a:rPr lang="pl-PL" sz="1600" dirty="0"/>
              <a:t>term “Agile” was coined in 2001 in the Agile Manifesto. The manifesto set out to establish principles to guide a better approach to software development. At its core, the manifesto declares 4 value statements representing the foundation of the agile movement. As written, the manifesto states…</a:t>
            </a:r>
          </a:p>
          <a:p>
            <a:endParaRPr lang="pl-PL" sz="1600" dirty="0"/>
          </a:p>
          <a:p>
            <a:r>
              <a:rPr lang="pl-PL" sz="1600" dirty="0"/>
              <a:t>We have come to value:</a:t>
            </a:r>
          </a:p>
          <a:p>
            <a:endParaRPr lang="pl-PL" sz="1600" dirty="0"/>
          </a:p>
          <a:p>
            <a:pPr marL="285750" indent="-285750">
              <a:buFont typeface="Arial" panose="020B0604020202020204" pitchFamily="34" charset="0"/>
              <a:buChar char="•"/>
            </a:pPr>
            <a:r>
              <a:rPr lang="pl-PL" sz="1600" dirty="0"/>
              <a:t>Individuals and interactions over processes and tools</a:t>
            </a:r>
          </a:p>
          <a:p>
            <a:pPr marL="285750" indent="-285750">
              <a:buFont typeface="Arial" panose="020B0604020202020204" pitchFamily="34" charset="0"/>
              <a:buChar char="•"/>
            </a:pPr>
            <a:r>
              <a:rPr lang="pl-PL" sz="1600" dirty="0"/>
              <a:t>Working software over comprehensive documentation</a:t>
            </a:r>
          </a:p>
          <a:p>
            <a:pPr marL="285750" indent="-285750">
              <a:buFont typeface="Arial" panose="020B0604020202020204" pitchFamily="34" charset="0"/>
              <a:buChar char="•"/>
            </a:pPr>
            <a:r>
              <a:rPr lang="pl-PL" sz="1600" dirty="0"/>
              <a:t>Customer collaboration over contract negotiation</a:t>
            </a:r>
          </a:p>
          <a:p>
            <a:pPr marL="285750" indent="-285750">
              <a:buFont typeface="Arial" panose="020B0604020202020204" pitchFamily="34" charset="0"/>
              <a:buChar char="•"/>
            </a:pPr>
            <a:r>
              <a:rPr lang="pl-PL" sz="1600" dirty="0"/>
              <a:t>Responding to change over following a </a:t>
            </a:r>
            <a:r>
              <a:rPr lang="pl-PL" sz="1600" dirty="0" smtClean="0"/>
              <a:t>plan</a:t>
            </a:r>
          </a:p>
          <a:p>
            <a:pPr marL="285750" indent="-285750">
              <a:buFont typeface="Arial" panose="020B0604020202020204" pitchFamily="34" charset="0"/>
              <a:buChar char="•"/>
            </a:pPr>
            <a:endParaRPr lang="pl-PL" sz="1600" dirty="0"/>
          </a:p>
          <a:p>
            <a:r>
              <a:rPr lang="pl-PL" sz="1600" dirty="0"/>
              <a:t>This does not imply the items on the right side of these statements aren’t important or needed; rather, items on the left are simply more valued.</a:t>
            </a:r>
          </a:p>
        </p:txBody>
      </p:sp>
    </p:spTree>
    <p:extLst>
      <p:ext uri="{BB962C8B-B14F-4D97-AF65-F5344CB8AC3E}">
        <p14:creationId xmlns:p14="http://schemas.microsoft.com/office/powerpoint/2010/main" val="102950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Development</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https://docs.microsoft.com/en-us/azure/devops/learn/agile/what-is-agile-development</a:t>
            </a:r>
          </a:p>
        </p:txBody>
      </p:sp>
      <p:sp>
        <p:nvSpPr>
          <p:cNvPr id="4" name="Rectangle 3"/>
          <p:cNvSpPr/>
          <p:nvPr/>
        </p:nvSpPr>
        <p:spPr>
          <a:xfrm>
            <a:off x="677334" y="1385330"/>
            <a:ext cx="8336692" cy="2308324"/>
          </a:xfrm>
          <a:prstGeom prst="rect">
            <a:avLst/>
          </a:prstGeom>
        </p:spPr>
        <p:txBody>
          <a:bodyPr wrap="square">
            <a:spAutoFit/>
          </a:bodyPr>
          <a:lstStyle/>
          <a:p>
            <a:r>
              <a:rPr lang="en-US" sz="1600" dirty="0" smtClean="0"/>
              <a:t>Agile </a:t>
            </a:r>
            <a:r>
              <a:rPr lang="en-US" sz="1600" dirty="0"/>
              <a:t>development is a term used to describe iterative software development. Iterative software development shortens the software development lifecycle. </a:t>
            </a:r>
            <a:endParaRPr lang="pl-PL" sz="1600" dirty="0" smtClean="0"/>
          </a:p>
          <a:p>
            <a:endParaRPr lang="pl-PL" sz="1600" dirty="0"/>
          </a:p>
          <a:p>
            <a:r>
              <a:rPr lang="en-US" sz="1600" dirty="0" smtClean="0"/>
              <a:t>Agile </a:t>
            </a:r>
            <a:r>
              <a:rPr lang="en-US" sz="1600" dirty="0"/>
              <a:t>development teams execute the entire software development lifecycle in smaller increments, usually called sprints. </a:t>
            </a:r>
            <a:endParaRPr lang="pl-PL" sz="1600" dirty="0" smtClean="0"/>
          </a:p>
          <a:p>
            <a:endParaRPr lang="pl-PL" sz="1600" dirty="0"/>
          </a:p>
          <a:p>
            <a:r>
              <a:rPr lang="en-US" sz="1600" dirty="0" smtClean="0"/>
              <a:t>Sprints </a:t>
            </a:r>
            <a:r>
              <a:rPr lang="en-US" sz="1600" dirty="0"/>
              <a:t>are typically 1-4 weeks long. Agile development is often contrasted with traditional or waterfall development, where larger projects are planned up front and executed against that plan.</a:t>
            </a:r>
            <a:endParaRPr lang="pl-PL" sz="1600" dirty="0"/>
          </a:p>
        </p:txBody>
      </p:sp>
    </p:spTree>
    <p:extLst>
      <p:ext uri="{BB962C8B-B14F-4D97-AF65-F5344CB8AC3E}">
        <p14:creationId xmlns:p14="http://schemas.microsoft.com/office/powerpoint/2010/main" val="22860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pic>
        <p:nvPicPr>
          <p:cNvPr id="1026" name="Picture 2" descr="Scrum Life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429027"/>
            <a:ext cx="7291430" cy="2508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7334" y="6203262"/>
            <a:ext cx="6096000" cy="276999"/>
          </a:xfrm>
          <a:prstGeom prst="rect">
            <a:avLst/>
          </a:prstGeom>
        </p:spPr>
        <p:txBody>
          <a:bodyPr>
            <a:spAutoFit/>
          </a:bodyPr>
          <a:lstStyle/>
          <a:p>
            <a:r>
              <a:rPr lang="pl-PL" sz="1200" i="1" dirty="0"/>
              <a:t>https://docs.microsoft.com/en-us/azure/devops/learn/agile/what-is-scrum</a:t>
            </a:r>
          </a:p>
        </p:txBody>
      </p:sp>
      <p:sp>
        <p:nvSpPr>
          <p:cNvPr id="4" name="Rectangle 3"/>
          <p:cNvSpPr/>
          <p:nvPr/>
        </p:nvSpPr>
        <p:spPr>
          <a:xfrm>
            <a:off x="677334" y="1409346"/>
            <a:ext cx="8386119" cy="1754326"/>
          </a:xfrm>
          <a:prstGeom prst="rect">
            <a:avLst/>
          </a:prstGeom>
        </p:spPr>
        <p:txBody>
          <a:bodyPr wrap="square">
            <a:spAutoFit/>
          </a:bodyPr>
          <a:lstStyle/>
          <a:p>
            <a:r>
              <a:rPr lang="pl-PL" dirty="0"/>
              <a:t>Scrum is a framework used by teams to manage their work. Scrum implements the principles of Agile as a concrete set of artifacts, practices, and roles.</a:t>
            </a:r>
          </a:p>
          <a:p>
            <a:endParaRPr lang="pl-PL" dirty="0"/>
          </a:p>
          <a:p>
            <a:r>
              <a:rPr lang="pl-PL" dirty="0" smtClean="0"/>
              <a:t>The </a:t>
            </a:r>
            <a:r>
              <a:rPr lang="pl-PL" dirty="0"/>
              <a:t>following diagram details the Scrum lifecycle. Scrum is iterative. The entire lifecycle is completed in fixed time-period called a Sprint. A Sprint is typically 2-4 weeks long.</a:t>
            </a:r>
          </a:p>
        </p:txBody>
      </p:sp>
    </p:spTree>
    <p:extLst>
      <p:ext uri="{BB962C8B-B14F-4D97-AF65-F5344CB8AC3E}">
        <p14:creationId xmlns:p14="http://schemas.microsoft.com/office/powerpoint/2010/main" val="115972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 roles</a:t>
            </a:r>
            <a:endParaRPr lang="pl-PL" dirty="0"/>
          </a:p>
        </p:txBody>
      </p:sp>
      <p:sp>
        <p:nvSpPr>
          <p:cNvPr id="3" name="Rectangle 2"/>
          <p:cNvSpPr/>
          <p:nvPr/>
        </p:nvSpPr>
        <p:spPr>
          <a:xfrm>
            <a:off x="677334" y="1930400"/>
            <a:ext cx="8450190" cy="3970318"/>
          </a:xfrm>
          <a:prstGeom prst="rect">
            <a:avLst/>
          </a:prstGeom>
        </p:spPr>
        <p:txBody>
          <a:bodyPr wrap="square">
            <a:spAutoFit/>
          </a:bodyPr>
          <a:lstStyle/>
          <a:p>
            <a:r>
              <a:rPr lang="pl-PL" b="1" dirty="0"/>
              <a:t>Product Owner</a:t>
            </a:r>
          </a:p>
          <a:p>
            <a:r>
              <a:rPr lang="pl-PL" dirty="0"/>
              <a:t>Responsible for what the team is building, and why they’re building it. The product owner is responsible for keeping the backlog up-to-date and in priority order.</a:t>
            </a:r>
          </a:p>
          <a:p>
            <a:endParaRPr lang="pl-PL" dirty="0"/>
          </a:p>
          <a:p>
            <a:r>
              <a:rPr lang="pl-PL" b="1" dirty="0"/>
              <a:t>Scrum Master</a:t>
            </a:r>
          </a:p>
          <a:p>
            <a:r>
              <a:rPr lang="pl-PL" dirty="0"/>
              <a:t>Responsible to ensure the scrum process is followed by the team. Scrum masters are continually on the lookout for how the team can improve, while also resolving impediments (blocking issues) that arise during the sprint. Scrum masters are part coach, part team member, and part cheerleader.</a:t>
            </a:r>
          </a:p>
          <a:p>
            <a:endParaRPr lang="pl-PL" dirty="0"/>
          </a:p>
          <a:p>
            <a:r>
              <a:rPr lang="pl-PL" b="1" dirty="0"/>
              <a:t>Scrum Team</a:t>
            </a:r>
          </a:p>
          <a:p>
            <a:r>
              <a:rPr lang="pl-PL" dirty="0"/>
              <a:t>These are the individuals that actually build the product. The team owns the engineering of the product, and the quality that goes with it.</a:t>
            </a:r>
          </a:p>
        </p:txBody>
      </p:sp>
    </p:spTree>
    <p:extLst>
      <p:ext uri="{BB962C8B-B14F-4D97-AF65-F5344CB8AC3E}">
        <p14:creationId xmlns:p14="http://schemas.microsoft.com/office/powerpoint/2010/main" val="104228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796180" cy="3970318"/>
          </a:xfrm>
          <a:prstGeom prst="rect">
            <a:avLst/>
          </a:prstGeom>
        </p:spPr>
        <p:txBody>
          <a:bodyPr wrap="square">
            <a:spAutoFit/>
          </a:bodyPr>
          <a:lstStyle/>
          <a:p>
            <a:r>
              <a:rPr lang="pl-PL" b="1" dirty="0"/>
              <a:t>Product Backlog</a:t>
            </a:r>
          </a:p>
          <a:p>
            <a:r>
              <a:rPr lang="pl-PL" dirty="0"/>
              <a:t>The Product Backlog is a prioritized list of value the team can deliver. The Product Owner owns the backlog and adds, changes, and reprioritizes as </a:t>
            </a:r>
            <a:r>
              <a:rPr lang="pl-PL" dirty="0" smtClean="0"/>
              <a:t>needed.</a:t>
            </a:r>
            <a:endParaRPr lang="pl-PL" dirty="0"/>
          </a:p>
          <a:p>
            <a:endParaRPr lang="pl-PL" dirty="0"/>
          </a:p>
          <a:p>
            <a:r>
              <a:rPr lang="pl-PL" b="1" dirty="0"/>
              <a:t>Sprint Planning and Sprint Backlog</a:t>
            </a:r>
          </a:p>
          <a:p>
            <a:r>
              <a:rPr lang="pl-PL" dirty="0"/>
              <a:t>In Sprint Planning, the team chooses the backlog items they will work on in the upcoming sprint. The team chooses backlog items based on priority and what they believe they can complete in the sprint. The Sprint Backlog is the list of items the team plans to deliver in the sprint. Often, each item on the Sprint Backlog is broken down into </a:t>
            </a:r>
            <a:r>
              <a:rPr lang="pl-PL" dirty="0" smtClean="0"/>
              <a:t>tasks.</a:t>
            </a:r>
            <a:endParaRPr lang="pl-PL" dirty="0"/>
          </a:p>
          <a:p>
            <a:endParaRPr lang="pl-PL" dirty="0"/>
          </a:p>
          <a:p>
            <a:r>
              <a:rPr lang="pl-PL" b="1" dirty="0"/>
              <a:t>Sprint Execution and Daily Scrum</a:t>
            </a:r>
          </a:p>
          <a:p>
            <a:r>
              <a:rPr lang="pl-PL" dirty="0"/>
              <a:t>Once the Sprint starts, the team executes on the Sprint Backlog. Scrum does not specify how the team should execute. That is left for the team to decide</a:t>
            </a:r>
            <a:r>
              <a:rPr lang="pl-PL" dirty="0" smtClean="0"/>
              <a:t>.</a:t>
            </a:r>
            <a:endParaRPr lang="pl-PL" dirty="0"/>
          </a:p>
        </p:txBody>
      </p:sp>
    </p:spTree>
    <p:extLst>
      <p:ext uri="{BB962C8B-B14F-4D97-AF65-F5344CB8AC3E}">
        <p14:creationId xmlns:p14="http://schemas.microsoft.com/office/powerpoint/2010/main" val="64877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268958" cy="3693319"/>
          </a:xfrm>
          <a:prstGeom prst="rect">
            <a:avLst/>
          </a:prstGeom>
        </p:spPr>
        <p:txBody>
          <a:bodyPr wrap="square">
            <a:spAutoFit/>
          </a:bodyPr>
          <a:lstStyle/>
          <a:p>
            <a:r>
              <a:rPr lang="pl-PL" b="1" dirty="0"/>
              <a:t>Sprint Review</a:t>
            </a:r>
          </a:p>
          <a:p>
            <a:r>
              <a:rPr lang="pl-PL" dirty="0"/>
              <a:t>The team demonstrates what they’ve accomplished to stakeholders. They demo the software and show its value.</a:t>
            </a:r>
          </a:p>
          <a:p>
            <a:endParaRPr lang="pl-PL" dirty="0"/>
          </a:p>
          <a:p>
            <a:r>
              <a:rPr lang="pl-PL" b="1" dirty="0"/>
              <a:t>Sprint Retrospective</a:t>
            </a:r>
          </a:p>
          <a:p>
            <a:r>
              <a:rPr lang="pl-PL" dirty="0"/>
              <a:t>The team takes time to reflect on what went well and which areas need improvement. The outcome of the retrospective are actions for next sprint.</a:t>
            </a:r>
          </a:p>
          <a:p>
            <a:endParaRPr lang="pl-PL" dirty="0"/>
          </a:p>
          <a:p>
            <a:r>
              <a:rPr lang="pl-PL" b="1" dirty="0"/>
              <a:t>Increment</a:t>
            </a:r>
          </a:p>
          <a:p>
            <a:r>
              <a:rPr lang="pl-PL" dirty="0"/>
              <a:t>The product of a Sprint is called the “Increment” or “Potentially Shippable Increment”. Regardless the term, a Sprint’s output should be of shippable quality, even if it’s part of something bigger and can’t ship by itself. It should meet all the quality criteria set by the team and Product Owner.</a:t>
            </a:r>
          </a:p>
        </p:txBody>
      </p:sp>
    </p:spTree>
    <p:extLst>
      <p:ext uri="{BB962C8B-B14F-4D97-AF65-F5344CB8AC3E}">
        <p14:creationId xmlns:p14="http://schemas.microsoft.com/office/powerpoint/2010/main" val="226425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endParaRPr lang="pl-PL" dirty="0"/>
          </a:p>
        </p:txBody>
      </p:sp>
      <p:sp>
        <p:nvSpPr>
          <p:cNvPr id="4" name="Rectangle 3"/>
          <p:cNvSpPr/>
          <p:nvPr/>
        </p:nvSpPr>
        <p:spPr>
          <a:xfrm>
            <a:off x="677334" y="6186787"/>
            <a:ext cx="6096000" cy="276999"/>
          </a:xfrm>
          <a:prstGeom prst="rect">
            <a:avLst/>
          </a:prstGeom>
        </p:spPr>
        <p:txBody>
          <a:bodyPr>
            <a:spAutoFit/>
          </a:bodyPr>
          <a:lstStyle/>
          <a:p>
            <a:r>
              <a:rPr lang="pl-PL" sz="1200" i="1" dirty="0"/>
              <a:t>https://docs.microsoft.com/en-us/azure/devops/learn/agile/what-is-kanban</a:t>
            </a:r>
          </a:p>
        </p:txBody>
      </p:sp>
      <p:sp>
        <p:nvSpPr>
          <p:cNvPr id="3" name="Rectangle 2"/>
          <p:cNvSpPr/>
          <p:nvPr/>
        </p:nvSpPr>
        <p:spPr>
          <a:xfrm>
            <a:off x="677334" y="1930400"/>
            <a:ext cx="8596668" cy="2862322"/>
          </a:xfrm>
          <a:prstGeom prst="rect">
            <a:avLst/>
          </a:prstGeom>
        </p:spPr>
        <p:txBody>
          <a:bodyPr wrap="square">
            <a:spAutoFit/>
          </a:bodyPr>
          <a:lstStyle/>
          <a:p>
            <a:r>
              <a:rPr lang="pl-PL" dirty="0"/>
              <a:t>Kanban is a Japanese term meaning signboard or billboard. An industrial engineer named Taiichi Ohno is credited with having developed Kanban at Toyota Motor Corporation to improve manufacturing </a:t>
            </a:r>
            <a:r>
              <a:rPr lang="pl-PL" dirty="0" smtClean="0"/>
              <a:t>efficiency</a:t>
            </a:r>
          </a:p>
          <a:p>
            <a:endParaRPr lang="pl-PL" dirty="0"/>
          </a:p>
          <a:p>
            <a:r>
              <a:rPr lang="pl-PL" b="1" dirty="0"/>
              <a:t>Key Kanban </a:t>
            </a:r>
            <a:r>
              <a:rPr lang="pl-PL" b="1" dirty="0" smtClean="0"/>
              <a:t>principles:</a:t>
            </a:r>
          </a:p>
          <a:p>
            <a:endParaRPr lang="pl-PL" b="1" dirty="0" smtClean="0"/>
          </a:p>
          <a:p>
            <a:pPr marL="800100" lvl="1" indent="-342900">
              <a:buFont typeface="+mj-lt"/>
              <a:buAutoNum type="arabicPeriod"/>
            </a:pPr>
            <a:r>
              <a:rPr lang="en-US" dirty="0"/>
              <a:t>Pull-model</a:t>
            </a:r>
          </a:p>
          <a:p>
            <a:pPr marL="800100" lvl="1" indent="-342900">
              <a:buFont typeface="+mj-lt"/>
              <a:buAutoNum type="arabicPeriod"/>
            </a:pPr>
            <a:r>
              <a:rPr lang="en-US" dirty="0"/>
              <a:t>Visualize work</a:t>
            </a:r>
          </a:p>
          <a:p>
            <a:pPr marL="800100" lvl="1" indent="-342900">
              <a:buFont typeface="+mj-lt"/>
              <a:buAutoNum type="arabicPeriod"/>
            </a:pPr>
            <a:r>
              <a:rPr lang="en-US" dirty="0"/>
              <a:t>Limit work in progress</a:t>
            </a:r>
          </a:p>
          <a:p>
            <a:pPr marL="800100" lvl="1" indent="-342900">
              <a:buFont typeface="+mj-lt"/>
              <a:buAutoNum type="arabicPeriod"/>
            </a:pPr>
            <a:r>
              <a:rPr lang="en-US" dirty="0"/>
              <a:t>Continuous improvement</a:t>
            </a:r>
            <a:endParaRPr lang="pl-PL" dirty="0"/>
          </a:p>
        </p:txBody>
      </p:sp>
    </p:spTree>
    <p:extLst>
      <p:ext uri="{BB962C8B-B14F-4D97-AF65-F5344CB8AC3E}">
        <p14:creationId xmlns:p14="http://schemas.microsoft.com/office/powerpoint/2010/main" val="523614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475</TotalTime>
  <Words>1831</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Segoe UI</vt:lpstr>
      <vt:lpstr>Trebuchet MS</vt:lpstr>
      <vt:lpstr>Wingdings 3</vt:lpstr>
      <vt:lpstr>Facet</vt:lpstr>
      <vt:lpstr>Azure DevOps</vt:lpstr>
      <vt:lpstr>Agile</vt:lpstr>
      <vt:lpstr>Agile</vt:lpstr>
      <vt:lpstr>Agile Development</vt:lpstr>
      <vt:lpstr>Scrum</vt:lpstr>
      <vt:lpstr>Scrum roles</vt:lpstr>
      <vt:lpstr>Scrum</vt:lpstr>
      <vt:lpstr>Scrum</vt:lpstr>
      <vt:lpstr>Kanban</vt:lpstr>
      <vt:lpstr>Kanban: Pull-model</vt:lpstr>
      <vt:lpstr>Kanban: Visualize work</vt:lpstr>
      <vt:lpstr>Kanban: Limit work in progress</vt:lpstr>
      <vt:lpstr>Continuous improvement</vt:lpstr>
      <vt:lpstr>Azure Boards</vt:lpstr>
      <vt:lpstr>Azure Boards</vt:lpstr>
      <vt:lpstr>Work Items</vt:lpstr>
      <vt:lpstr>PowerPoint Presentation</vt:lpstr>
      <vt:lpstr>PowerPoint Presentation</vt:lpstr>
      <vt:lpstr>Backlogs</vt:lpstr>
      <vt:lpstr>PowerPoint Presentation</vt:lpstr>
      <vt:lpstr>Sprints</vt:lpstr>
      <vt:lpstr>Boards</vt:lpstr>
      <vt:lpstr>StoryBoard</vt:lpstr>
      <vt:lpstr>TaskBoard</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157</cp:revision>
  <dcterms:created xsi:type="dcterms:W3CDTF">2018-09-25T19:39:23Z</dcterms:created>
  <dcterms:modified xsi:type="dcterms:W3CDTF">2018-10-01T21:30:39Z</dcterms:modified>
</cp:coreProperties>
</file>