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2" r:id="rId2"/>
    <p:sldId id="269" r:id="rId3"/>
    <p:sldId id="268" r:id="rId4"/>
    <p:sldId id="256" r:id="rId5"/>
    <p:sldId id="257" r:id="rId6"/>
    <p:sldId id="261" r:id="rId7"/>
    <p:sldId id="262" r:id="rId8"/>
    <p:sldId id="258" r:id="rId9"/>
    <p:sldId id="263" r:id="rId10"/>
    <p:sldId id="273" r:id="rId11"/>
    <p:sldId id="274" r:id="rId12"/>
    <p:sldId id="259" r:id="rId13"/>
    <p:sldId id="260" r:id="rId14"/>
    <p:sldId id="267" r:id="rId15"/>
    <p:sldId id="264" r:id="rId16"/>
    <p:sldId id="265" r:id="rId17"/>
    <p:sldId id="270" r:id="rId18"/>
    <p:sldId id="271" r:id="rId19"/>
    <p:sldId id="266" r:id="rId20"/>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6" d="100"/>
          <a:sy n="116" d="100"/>
        </p:scale>
        <p:origin x="10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25.09.2018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46773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25.09.2018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25571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25.09.2018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3425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25.09.2018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655924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25.09.2018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579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25.09.2018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1974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25.09.2018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097139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25.09.2018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17307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0C02BA-7BF4-4BAD-8101-E95E2B236E00}" type="datetimeFigureOut">
              <a:rPr lang="pl-PL" smtClean="0"/>
              <a:t>25.09.2018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308661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02BA-7BF4-4BAD-8101-E95E2B236E00}" type="datetimeFigureOut">
              <a:rPr lang="pl-PL" smtClean="0"/>
              <a:t>25.09.2018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42551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0C02BA-7BF4-4BAD-8101-E95E2B236E00}" type="datetimeFigureOut">
              <a:rPr lang="pl-PL" smtClean="0"/>
              <a:t>25.09.2018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735363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0C02BA-7BF4-4BAD-8101-E95E2B236E00}" type="datetimeFigureOut">
              <a:rPr lang="pl-PL" smtClean="0"/>
              <a:t>25.09.2018</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6630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0C02BA-7BF4-4BAD-8101-E95E2B236E00}" type="datetimeFigureOut">
              <a:rPr lang="pl-PL" smtClean="0"/>
              <a:t>25.09.2018</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2908501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C02BA-7BF4-4BAD-8101-E95E2B236E00}" type="datetimeFigureOut">
              <a:rPr lang="pl-PL" smtClean="0"/>
              <a:t>25.09.2018</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145155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C02BA-7BF4-4BAD-8101-E95E2B236E00}" type="datetimeFigureOut">
              <a:rPr lang="pl-PL" smtClean="0"/>
              <a:t>25.09.2018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3713251-6E21-426E-9E3A-B44E8358A169}" type="slidenum">
              <a:rPr lang="pl-PL" smtClean="0"/>
              <a:t>‹#›</a:t>
            </a:fld>
            <a:endParaRPr lang="pl-PL"/>
          </a:p>
        </p:txBody>
      </p:sp>
    </p:spTree>
    <p:extLst>
      <p:ext uri="{BB962C8B-B14F-4D97-AF65-F5344CB8AC3E}">
        <p14:creationId xmlns:p14="http://schemas.microsoft.com/office/powerpoint/2010/main" val="34489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3713251-6E21-426E-9E3A-B44E8358A169}" type="slidenum">
              <a:rPr lang="pl-PL" smtClean="0"/>
              <a:t>‹#›</a:t>
            </a:fld>
            <a:endParaRPr lang="pl-PL"/>
          </a:p>
        </p:txBody>
      </p:sp>
      <p:sp>
        <p:nvSpPr>
          <p:cNvPr id="5" name="Date Placeholder 4"/>
          <p:cNvSpPr>
            <a:spLocks noGrp="1"/>
          </p:cNvSpPr>
          <p:nvPr>
            <p:ph type="dt" sz="half" idx="10"/>
          </p:nvPr>
        </p:nvSpPr>
        <p:spPr/>
        <p:txBody>
          <a:bodyPr/>
          <a:lstStyle/>
          <a:p>
            <a:fld id="{880C02BA-7BF4-4BAD-8101-E95E2B236E00}" type="datetimeFigureOut">
              <a:rPr lang="pl-PL" smtClean="0"/>
              <a:t>25.09.2018</a:t>
            </a:fld>
            <a:endParaRPr lang="pl-PL"/>
          </a:p>
        </p:txBody>
      </p:sp>
    </p:spTree>
    <p:extLst>
      <p:ext uri="{BB962C8B-B14F-4D97-AF65-F5344CB8AC3E}">
        <p14:creationId xmlns:p14="http://schemas.microsoft.com/office/powerpoint/2010/main" val="1829714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0C02BA-7BF4-4BAD-8101-E95E2B236E00}" type="datetimeFigureOut">
              <a:rPr lang="pl-PL" smtClean="0"/>
              <a:t>25.09.2018</a:t>
            </a:fld>
            <a:endParaRPr lang="pl-P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713251-6E21-426E-9E3A-B44E8358A169}" type="slidenum">
              <a:rPr lang="pl-PL" smtClean="0"/>
              <a:t>‹#›</a:t>
            </a:fld>
            <a:endParaRPr lang="pl-PL"/>
          </a:p>
        </p:txBody>
      </p:sp>
    </p:spTree>
    <p:extLst>
      <p:ext uri="{BB962C8B-B14F-4D97-AF65-F5344CB8AC3E}">
        <p14:creationId xmlns:p14="http://schemas.microsoft.com/office/powerpoint/2010/main" val="127373089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scm.com/book/en/v2/Getting-Started-Git-Basics"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services/devops/" TargetMode="External"/><Relationship Id="rId2" Type="http://schemas.openxmlformats.org/officeDocument/2006/relationships/hyperlink" Target="https://visualstudio.microsoft.com/team-services/" TargetMode="Externa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hyperlink" Target="https://channel9.msdn.com/Events/Microsoft-Azure/Azure-DevOps-Launch-2018" TargetMode="External"/><Relationship Id="rId4" Type="http://schemas.openxmlformats.org/officeDocument/2006/relationships/hyperlink" Target="https://azure.microsoft.com/en-us/services/devops/git-repo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zure/devops/repos/tfvc/comparison-git-tfvc?view=vst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Azure DevOps</a:t>
            </a:r>
            <a:endParaRPr lang="pl-PL" dirty="0"/>
          </a:p>
        </p:txBody>
      </p:sp>
      <p:sp>
        <p:nvSpPr>
          <p:cNvPr id="3" name="Subtitle 2"/>
          <p:cNvSpPr>
            <a:spLocks noGrp="1"/>
          </p:cNvSpPr>
          <p:nvPr>
            <p:ph type="subTitle" idx="1"/>
          </p:nvPr>
        </p:nvSpPr>
        <p:spPr/>
        <p:txBody>
          <a:bodyPr/>
          <a:lstStyle/>
          <a:p>
            <a:r>
              <a:rPr lang="pl-PL" dirty="0" smtClean="0"/>
              <a:t>First steps</a:t>
            </a:r>
            <a:endParaRPr lang="pl-PL" dirty="0"/>
          </a:p>
        </p:txBody>
      </p:sp>
    </p:spTree>
    <p:extLst>
      <p:ext uri="{BB962C8B-B14F-4D97-AF65-F5344CB8AC3E}">
        <p14:creationId xmlns:p14="http://schemas.microsoft.com/office/powerpoint/2010/main" val="3153053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Add Repo #2 - Git</a:t>
            </a:r>
            <a:endParaRPr lang="pl-PL" dirty="0"/>
          </a:p>
        </p:txBody>
      </p:sp>
      <p:sp>
        <p:nvSpPr>
          <p:cNvPr id="3" name="Rectangle 2"/>
          <p:cNvSpPr/>
          <p:nvPr/>
        </p:nvSpPr>
        <p:spPr>
          <a:xfrm>
            <a:off x="677333" y="1930400"/>
            <a:ext cx="8812655" cy="3416320"/>
          </a:xfrm>
          <a:prstGeom prst="rect">
            <a:avLst/>
          </a:prstGeom>
        </p:spPr>
        <p:txBody>
          <a:bodyPr wrap="square">
            <a:spAutoFit/>
          </a:bodyPr>
          <a:lstStyle/>
          <a:p>
            <a:r>
              <a:rPr lang="en-US" b="1" i="0" dirty="0" err="1" smtClean="0">
                <a:solidFill>
                  <a:srgbClr val="000000"/>
                </a:solidFill>
                <a:effectLst/>
                <a:latin typeface="Segoe UI" panose="020B0502040204020203" pitchFamily="34" charset="0"/>
              </a:rPr>
              <a:t>Git</a:t>
            </a:r>
            <a:r>
              <a:rPr lang="en-US" b="1" i="0" dirty="0" smtClean="0">
                <a:solidFill>
                  <a:srgbClr val="000000"/>
                </a:solidFill>
                <a:effectLst/>
                <a:latin typeface="Segoe UI" panose="020B0502040204020203" pitchFamily="34" charset="0"/>
              </a:rPr>
              <a:t> is a distributed version control system</a:t>
            </a:r>
            <a:r>
              <a:rPr lang="en-US" b="0" i="0" dirty="0" smtClean="0">
                <a:solidFill>
                  <a:srgbClr val="000000"/>
                </a:solidFill>
                <a:effectLst/>
                <a:latin typeface="Segoe UI" panose="020B0502040204020203" pitchFamily="34" charset="0"/>
              </a:rPr>
              <a:t>. Each developer has a copy of the source repository on their dev machine. </a:t>
            </a:r>
            <a:endParaRPr lang="pl-PL" b="0" i="0" dirty="0" smtClean="0">
              <a:solidFill>
                <a:srgbClr val="000000"/>
              </a:solidFill>
              <a:effectLst/>
              <a:latin typeface="Segoe UI" panose="020B0502040204020203" pitchFamily="34" charset="0"/>
            </a:endParaRPr>
          </a:p>
          <a:p>
            <a:endParaRPr lang="pl-PL" dirty="0">
              <a:solidFill>
                <a:srgbClr val="000000"/>
              </a:solidFill>
              <a:latin typeface="Segoe UI" panose="020B0502040204020203" pitchFamily="34" charset="0"/>
            </a:endParaRPr>
          </a:p>
          <a:p>
            <a:r>
              <a:rPr lang="en-US" b="0" i="0" dirty="0" smtClean="0">
                <a:solidFill>
                  <a:srgbClr val="000000"/>
                </a:solidFill>
                <a:effectLst/>
                <a:latin typeface="Segoe UI" panose="020B0502040204020203" pitchFamily="34" charset="0"/>
              </a:rPr>
              <a:t>Developers can commit each set of changes on their dev machine and perform version control operations such as history and compare without a network connection. Branches are lightweight. </a:t>
            </a:r>
            <a:endParaRPr lang="pl-PL" b="0" i="0" dirty="0" smtClean="0">
              <a:solidFill>
                <a:srgbClr val="000000"/>
              </a:solidFill>
              <a:effectLst/>
              <a:latin typeface="Segoe UI" panose="020B0502040204020203" pitchFamily="34" charset="0"/>
            </a:endParaRPr>
          </a:p>
          <a:p>
            <a:endParaRPr lang="pl-PL" dirty="0">
              <a:solidFill>
                <a:srgbClr val="000000"/>
              </a:solidFill>
              <a:latin typeface="Segoe UI" panose="020B0502040204020203" pitchFamily="34" charset="0"/>
            </a:endParaRPr>
          </a:p>
          <a:p>
            <a:r>
              <a:rPr lang="en-US" b="0" i="0" dirty="0" smtClean="0">
                <a:solidFill>
                  <a:srgbClr val="000000"/>
                </a:solidFill>
                <a:effectLst/>
                <a:latin typeface="Segoe UI" panose="020B0502040204020203" pitchFamily="34" charset="0"/>
              </a:rPr>
              <a:t>When you need to switch contexts, you can create a private local branch. You can quickly switch from one branch to another to pivot among different variations of your codebase. Later, you can merge, publish, or dispose of the branch.</a:t>
            </a:r>
            <a:endParaRPr lang="pl-PL" b="0" i="0" dirty="0" smtClean="0">
              <a:solidFill>
                <a:srgbClr val="000000"/>
              </a:solidFill>
              <a:effectLst/>
              <a:latin typeface="Segoe UI" panose="020B0502040204020203" pitchFamily="34" charset="0"/>
            </a:endParaRPr>
          </a:p>
          <a:p>
            <a:endParaRPr lang="pl-PL" dirty="0">
              <a:solidFill>
                <a:srgbClr val="000000"/>
              </a:solidFill>
              <a:latin typeface="Segoe UI" panose="020B0502040204020203" pitchFamily="34" charset="0"/>
            </a:endParaRPr>
          </a:p>
          <a:p>
            <a:r>
              <a:rPr lang="pl-PL" dirty="0" smtClean="0">
                <a:hlinkClick r:id="rId2"/>
              </a:rPr>
              <a:t>https://git-scm.com/book/en/v2/Getting-Started-Git-Basics</a:t>
            </a:r>
            <a:endParaRPr lang="pl-PL" dirty="0" smtClean="0"/>
          </a:p>
        </p:txBody>
      </p:sp>
    </p:spTree>
    <p:extLst>
      <p:ext uri="{BB962C8B-B14F-4D97-AF65-F5344CB8AC3E}">
        <p14:creationId xmlns:p14="http://schemas.microsoft.com/office/powerpoint/2010/main" val="3328660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Add Repo #3 - TFS</a:t>
            </a:r>
            <a:endParaRPr lang="pl-PL" dirty="0"/>
          </a:p>
        </p:txBody>
      </p:sp>
      <p:sp>
        <p:nvSpPr>
          <p:cNvPr id="3" name="Rectangle 2"/>
          <p:cNvSpPr/>
          <p:nvPr/>
        </p:nvSpPr>
        <p:spPr>
          <a:xfrm>
            <a:off x="677335" y="1436130"/>
            <a:ext cx="8054774" cy="5078313"/>
          </a:xfrm>
          <a:prstGeom prst="rect">
            <a:avLst/>
          </a:prstGeom>
        </p:spPr>
        <p:txBody>
          <a:bodyPr wrap="square">
            <a:spAutoFit/>
          </a:bodyPr>
          <a:lstStyle/>
          <a:p>
            <a:r>
              <a:rPr lang="en-US" b="1" i="0" dirty="0" smtClean="0">
                <a:solidFill>
                  <a:srgbClr val="000000"/>
                </a:solidFill>
                <a:effectLst/>
                <a:latin typeface="Segoe UI" panose="020B0502040204020203" pitchFamily="34" charset="0"/>
              </a:rPr>
              <a:t>Team Foundation Version Control (TFVC) is a centralized version control system</a:t>
            </a:r>
            <a:r>
              <a:rPr lang="en-US" i="0" dirty="0" smtClean="0">
                <a:solidFill>
                  <a:srgbClr val="000000"/>
                </a:solidFill>
                <a:effectLst/>
                <a:latin typeface="Segoe UI" panose="020B0502040204020203" pitchFamily="34" charset="0"/>
              </a:rPr>
              <a:t>. Typically, team members have only one version of each file on their dev machines. Historical data is maintained only on the server. Branches are path-based and created on the server.</a:t>
            </a:r>
          </a:p>
          <a:p>
            <a:endParaRPr lang="en-US" i="0" dirty="0" smtClean="0">
              <a:solidFill>
                <a:srgbClr val="000000"/>
              </a:solidFill>
              <a:effectLst/>
              <a:latin typeface="Segoe UI" panose="020B0502040204020203" pitchFamily="34" charset="0"/>
            </a:endParaRPr>
          </a:p>
          <a:p>
            <a:r>
              <a:rPr lang="en-US" i="0" dirty="0" smtClean="0">
                <a:solidFill>
                  <a:srgbClr val="000000"/>
                </a:solidFill>
                <a:effectLst/>
                <a:latin typeface="Segoe UI" panose="020B0502040204020203" pitchFamily="34" charset="0"/>
              </a:rPr>
              <a:t>TFVC has two workflow models:</a:t>
            </a:r>
          </a:p>
          <a:p>
            <a:endParaRPr lang="en-US" i="0" dirty="0" smtClean="0">
              <a:solidFill>
                <a:srgbClr val="000000"/>
              </a:solidFill>
              <a:effectLst/>
              <a:latin typeface="Segoe UI" panose="020B0502040204020203" pitchFamily="34" charset="0"/>
            </a:endParaRPr>
          </a:p>
          <a:p>
            <a:r>
              <a:rPr lang="en-US" b="1" i="0" dirty="0" smtClean="0">
                <a:solidFill>
                  <a:srgbClr val="000000"/>
                </a:solidFill>
                <a:effectLst/>
                <a:latin typeface="Segoe UI" panose="020B0502040204020203" pitchFamily="34" charset="0"/>
              </a:rPr>
              <a:t>Server workspaces </a:t>
            </a:r>
            <a:r>
              <a:rPr lang="en-US" i="0" dirty="0" smtClean="0">
                <a:solidFill>
                  <a:srgbClr val="000000"/>
                </a:solidFill>
                <a:effectLst/>
                <a:latin typeface="Segoe UI" panose="020B0502040204020203" pitchFamily="34" charset="0"/>
              </a:rPr>
              <a:t>- Before making changes, team members publicly check out files. Most operations require developers to be connected to the server. This system facilitates locking workflows. Other systems that work this way include Visual Source Safe, Perforce, and CVS. With server workspaces, you can scale up to very large codebases with millions of files per branch and large binary files.</a:t>
            </a:r>
          </a:p>
          <a:p>
            <a:endParaRPr lang="en-US" i="0" dirty="0" smtClean="0">
              <a:solidFill>
                <a:srgbClr val="000000"/>
              </a:solidFill>
              <a:effectLst/>
              <a:latin typeface="Segoe UI" panose="020B0502040204020203" pitchFamily="34" charset="0"/>
            </a:endParaRPr>
          </a:p>
          <a:p>
            <a:r>
              <a:rPr lang="en-US" b="1" i="0" dirty="0" smtClean="0">
                <a:solidFill>
                  <a:srgbClr val="000000"/>
                </a:solidFill>
                <a:effectLst/>
                <a:latin typeface="Segoe UI" panose="020B0502040204020203" pitchFamily="34" charset="0"/>
              </a:rPr>
              <a:t>Local workspaces </a:t>
            </a:r>
            <a:r>
              <a:rPr lang="en-US" i="0" dirty="0" smtClean="0">
                <a:solidFill>
                  <a:srgbClr val="000000"/>
                </a:solidFill>
                <a:effectLst/>
                <a:latin typeface="Segoe UI" panose="020B0502040204020203" pitchFamily="34" charset="0"/>
              </a:rPr>
              <a:t>- Each team member takes a copy of the latest version of the codebase with them and works offline as needed. Developers check in their changes and resolve conflicts as necessary. Another system that works this way is Subversion.</a:t>
            </a:r>
            <a:endParaRPr lang="pl-PL" dirty="0" smtClean="0"/>
          </a:p>
        </p:txBody>
      </p:sp>
    </p:spTree>
    <p:extLst>
      <p:ext uri="{BB962C8B-B14F-4D97-AF65-F5344CB8AC3E}">
        <p14:creationId xmlns:p14="http://schemas.microsoft.com/office/powerpoint/2010/main" val="3638364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Add Repo #4</a:t>
            </a:r>
            <a:endParaRPr lang="pl-PL" dirty="0"/>
          </a:p>
        </p:txBody>
      </p:sp>
      <p:pic>
        <p:nvPicPr>
          <p:cNvPr id="5" name="Picture 4"/>
          <p:cNvPicPr/>
          <p:nvPr/>
        </p:nvPicPr>
        <p:blipFill>
          <a:blip r:embed="rId2"/>
          <a:stretch>
            <a:fillRect/>
          </a:stretch>
        </p:blipFill>
        <p:spPr>
          <a:xfrm>
            <a:off x="838200" y="1690688"/>
            <a:ext cx="5084805" cy="2586682"/>
          </a:xfrm>
          <a:prstGeom prst="rect">
            <a:avLst/>
          </a:prstGeom>
          <a:ln>
            <a:noFill/>
          </a:ln>
          <a:effectLst>
            <a:outerShdw blurRad="292100" dist="139700" dir="2700000" algn="tl" rotWithShape="0">
              <a:srgbClr val="333333">
                <a:alpha val="65000"/>
              </a:srgbClr>
            </a:outerShdw>
          </a:effectLst>
        </p:spPr>
      </p:pic>
      <p:pic>
        <p:nvPicPr>
          <p:cNvPr id="4" name="Picture 3"/>
          <p:cNvPicPr/>
          <p:nvPr/>
        </p:nvPicPr>
        <p:blipFill>
          <a:blip r:embed="rId3"/>
          <a:stretch>
            <a:fillRect/>
          </a:stretch>
        </p:blipFill>
        <p:spPr>
          <a:xfrm>
            <a:off x="1703277" y="3896499"/>
            <a:ext cx="7570725" cy="24451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7287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Connect using VS2017</a:t>
            </a:r>
            <a:endParaRPr lang="pl-PL"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5241324" cy="4878797"/>
          </a:xfrm>
          <a:prstGeom prst="rect">
            <a:avLst/>
          </a:prstGeom>
          <a:ln>
            <a:noFill/>
          </a:ln>
          <a:effectLst>
            <a:outerShdw blurRad="292100" dist="139700" dir="2700000" algn="tl" rotWithShape="0">
              <a:srgbClr val="333333">
                <a:alpha val="65000"/>
              </a:srgbClr>
            </a:outerShdw>
          </a:effectLst>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499655" y="1690688"/>
            <a:ext cx="4854146" cy="42771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65616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Clone Repo</a:t>
            </a:r>
            <a:endParaRPr lang="pl-PL" dirty="0"/>
          </a:p>
        </p:txBody>
      </p:sp>
      <p:pic>
        <p:nvPicPr>
          <p:cNvPr id="5" name="Picture 4"/>
          <p:cNvPicPr/>
          <p:nvPr/>
        </p:nvPicPr>
        <p:blipFill>
          <a:blip r:embed="rId2"/>
          <a:stretch>
            <a:fillRect/>
          </a:stretch>
        </p:blipFill>
        <p:spPr>
          <a:xfrm>
            <a:off x="6133826" y="1296645"/>
            <a:ext cx="4867275" cy="4905375"/>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677334" y="1296645"/>
            <a:ext cx="5142470" cy="4801314"/>
          </a:xfrm>
          <a:prstGeom prst="rect">
            <a:avLst/>
          </a:prstGeom>
        </p:spPr>
        <p:txBody>
          <a:bodyPr wrap="square">
            <a:spAutoFit/>
          </a:bodyPr>
          <a:lstStyle/>
          <a:p>
            <a:r>
              <a:rPr lang="pl-PL" dirty="0" smtClean="0"/>
              <a:t>If you want to get a copy of an existing Git repository — for example, a project you’d like to contribute to — the command you need is git clone. </a:t>
            </a:r>
          </a:p>
          <a:p>
            <a:endParaRPr lang="pl-PL" dirty="0"/>
          </a:p>
          <a:p>
            <a:r>
              <a:rPr lang="pl-PL" dirty="0" smtClean="0"/>
              <a:t>If you’re familiar with other VCS systems such as Subversion, you’ll notice that the command is "clone" and not "checkout". This is an important distinction — instead of getting just a working copy, Git receives a full copy of nearly all data that the server has. </a:t>
            </a:r>
          </a:p>
          <a:p>
            <a:endParaRPr lang="pl-PL" dirty="0"/>
          </a:p>
          <a:p>
            <a:r>
              <a:rPr lang="pl-PL" dirty="0" smtClean="0"/>
              <a:t>Every version of every file for the history of the project is pulled down by default when you run git clone. In fact, if your server disk gets corrupted, you can often use nearly any of the clones on any client to set the server back to the state it was in when it was cloned.</a:t>
            </a:r>
            <a:endParaRPr lang="pl-PL" dirty="0"/>
          </a:p>
        </p:txBody>
      </p:sp>
    </p:spTree>
    <p:extLst>
      <p:ext uri="{BB962C8B-B14F-4D97-AF65-F5344CB8AC3E}">
        <p14:creationId xmlns:p14="http://schemas.microsoft.com/office/powerpoint/2010/main" val="1479037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Create Solution, Add Projects</a:t>
            </a:r>
            <a:endParaRPr lang="pl-PL" dirty="0"/>
          </a:p>
        </p:txBody>
      </p:sp>
      <p:pic>
        <p:nvPicPr>
          <p:cNvPr id="8" name="Picture 7"/>
          <p:cNvPicPr/>
          <p:nvPr/>
        </p:nvPicPr>
        <p:blipFill>
          <a:blip r:embed="rId2"/>
          <a:stretch>
            <a:fillRect/>
          </a:stretch>
        </p:blipFill>
        <p:spPr>
          <a:xfrm>
            <a:off x="677334" y="1517899"/>
            <a:ext cx="4252290" cy="2279745"/>
          </a:xfrm>
          <a:prstGeom prst="rect">
            <a:avLst/>
          </a:prstGeom>
          <a:ln>
            <a:noFill/>
          </a:ln>
          <a:effectLst>
            <a:outerShdw blurRad="292100" dist="139700" dir="2700000" algn="tl" rotWithShape="0">
              <a:srgbClr val="333333">
                <a:alpha val="65000"/>
              </a:srgbClr>
            </a:outerShdw>
          </a:effectLst>
        </p:spPr>
      </p:pic>
      <p:pic>
        <p:nvPicPr>
          <p:cNvPr id="9" name="Picture 8"/>
          <p:cNvPicPr/>
          <p:nvPr/>
        </p:nvPicPr>
        <p:blipFill>
          <a:blip r:embed="rId3"/>
          <a:stretch>
            <a:fillRect/>
          </a:stretch>
        </p:blipFill>
        <p:spPr>
          <a:xfrm>
            <a:off x="3470828" y="2334054"/>
            <a:ext cx="3816350" cy="3535045"/>
          </a:xfrm>
          <a:prstGeom prst="rect">
            <a:avLst/>
          </a:prstGeom>
          <a:ln>
            <a:noFill/>
          </a:ln>
          <a:effectLst>
            <a:outerShdw blurRad="292100" dist="139700" dir="2700000" algn="tl" rotWithShape="0">
              <a:srgbClr val="333333">
                <a:alpha val="65000"/>
              </a:srgbClr>
            </a:outerShdw>
          </a:effectLst>
        </p:spPr>
      </p:pic>
      <p:pic>
        <p:nvPicPr>
          <p:cNvPr id="10" name="Picture 9"/>
          <p:cNvPicPr/>
          <p:nvPr/>
        </p:nvPicPr>
        <p:blipFill>
          <a:blip r:embed="rId4"/>
          <a:stretch>
            <a:fillRect/>
          </a:stretch>
        </p:blipFill>
        <p:spPr>
          <a:xfrm>
            <a:off x="5828381" y="3184525"/>
            <a:ext cx="4159885" cy="36017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0820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Commit</a:t>
            </a:r>
            <a:endParaRPr lang="pl-PL"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77334" y="1930400"/>
            <a:ext cx="3021330" cy="3100070"/>
          </a:xfrm>
          <a:prstGeom prst="rect">
            <a:avLst/>
          </a:prstGeom>
          <a:ln>
            <a:noFill/>
          </a:ln>
          <a:effectLst>
            <a:outerShdw blurRad="292100" dist="139700" dir="2700000" algn="tl" rotWithShape="0">
              <a:srgbClr val="333333">
                <a:alpha val="65000"/>
              </a:srgbClr>
            </a:outerShdw>
          </a:effec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532098" y="1930400"/>
            <a:ext cx="3028950" cy="3673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09132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Push</a:t>
            </a:r>
            <a:endParaRPr lang="pl-PL"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77333" y="1403179"/>
            <a:ext cx="4006850" cy="2226310"/>
          </a:xfrm>
          <a:prstGeom prst="rect">
            <a:avLst/>
          </a:prstGeom>
          <a:ln>
            <a:noFill/>
          </a:ln>
          <a:effectLst>
            <a:outerShdw blurRad="292100" dist="139700" dir="2700000" algn="tl" rotWithShape="0">
              <a:srgbClr val="333333">
                <a:alpha val="65000"/>
              </a:srgbClr>
            </a:outerShdw>
          </a:effectLst>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2677900" y="2655330"/>
            <a:ext cx="4012565" cy="2552065"/>
          </a:xfrm>
          <a:prstGeom prst="rect">
            <a:avLst/>
          </a:prstGeom>
          <a:ln>
            <a:noFill/>
          </a:ln>
          <a:effectLst>
            <a:outerShdw blurRad="292100" dist="139700" dir="2700000" algn="tl" rotWithShape="0">
              <a:srgbClr val="333333">
                <a:alpha val="65000"/>
              </a:srgbClr>
            </a:outerShdw>
          </a:effectLst>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4975668" y="3819319"/>
            <a:ext cx="4086860" cy="24650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5862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Portal</a:t>
            </a:r>
            <a:endParaRPr lang="pl-PL" dirty="0"/>
          </a:p>
        </p:txBody>
      </p:sp>
      <p:pic>
        <p:nvPicPr>
          <p:cNvPr id="3" name="Picture 2"/>
          <p:cNvPicPr/>
          <p:nvPr/>
        </p:nvPicPr>
        <p:blipFill>
          <a:blip r:embed="rId2"/>
          <a:stretch>
            <a:fillRect/>
          </a:stretch>
        </p:blipFill>
        <p:spPr>
          <a:xfrm>
            <a:off x="677334" y="1930400"/>
            <a:ext cx="7354558" cy="41953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6808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Pricing</a:t>
            </a:r>
            <a:endParaRPr lang="pl-PL" dirty="0"/>
          </a:p>
        </p:txBody>
      </p:sp>
      <p:pic>
        <p:nvPicPr>
          <p:cNvPr id="3" name="Picture 2"/>
          <p:cNvPicPr>
            <a:picLocks noChangeAspect="1"/>
          </p:cNvPicPr>
          <p:nvPr/>
        </p:nvPicPr>
        <p:blipFill>
          <a:blip r:embed="rId2"/>
          <a:stretch>
            <a:fillRect/>
          </a:stretch>
        </p:blipFill>
        <p:spPr>
          <a:xfrm>
            <a:off x="677334" y="1930400"/>
            <a:ext cx="5558709" cy="4203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76473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Azure DevOps</a:t>
            </a:r>
            <a:endParaRPr lang="pl-PL" dirty="0"/>
          </a:p>
        </p:txBody>
      </p:sp>
      <p:sp>
        <p:nvSpPr>
          <p:cNvPr id="3" name="Rectangle 2"/>
          <p:cNvSpPr/>
          <p:nvPr/>
        </p:nvSpPr>
        <p:spPr>
          <a:xfrm>
            <a:off x="838200" y="1883535"/>
            <a:ext cx="8734168" cy="3693319"/>
          </a:xfrm>
          <a:prstGeom prst="rect">
            <a:avLst/>
          </a:prstGeom>
        </p:spPr>
        <p:txBody>
          <a:bodyPr wrap="square">
            <a:spAutoFit/>
          </a:bodyPr>
          <a:lstStyle/>
          <a:p>
            <a:r>
              <a:rPr lang="en-US" b="0" i="0" dirty="0" smtClean="0">
                <a:solidFill>
                  <a:srgbClr val="000000"/>
                </a:solidFill>
                <a:effectLst/>
                <a:latin typeface="Segoe UI" panose="020B0502040204020203" pitchFamily="34" charset="0"/>
              </a:rPr>
              <a:t>Azure DevOps Services is a </a:t>
            </a:r>
            <a:r>
              <a:rPr lang="en-US" b="1" i="0" dirty="0" smtClean="0">
                <a:solidFill>
                  <a:srgbClr val="000000"/>
                </a:solidFill>
                <a:effectLst/>
                <a:latin typeface="Segoe UI" panose="020B0502040204020203" pitchFamily="34" charset="0"/>
              </a:rPr>
              <a:t>cloud service for collaborating on code development</a:t>
            </a:r>
            <a:r>
              <a:rPr lang="en-US" b="0" i="0" dirty="0" smtClean="0">
                <a:solidFill>
                  <a:srgbClr val="000000"/>
                </a:solidFill>
                <a:effectLst/>
                <a:latin typeface="Segoe UI" panose="020B0502040204020203" pitchFamily="34" charset="0"/>
              </a:rPr>
              <a:t>. It provides an integrated set of features that you access through your web browser or IDE client, including the following:</a:t>
            </a:r>
            <a:endParaRPr lang="pl-PL" b="0" i="0" dirty="0" smtClean="0">
              <a:solidFill>
                <a:srgbClr val="000000"/>
              </a:solidFill>
              <a:effectLst/>
              <a:latin typeface="Segoe UI" panose="020B0502040204020203" pitchFamily="34" charset="0"/>
            </a:endParaRPr>
          </a:p>
          <a:p>
            <a:endParaRPr lang="en-US" b="0" i="0" dirty="0" smtClean="0">
              <a:solidFill>
                <a:srgbClr val="000000"/>
              </a:solidFill>
              <a:effectLst/>
              <a:latin typeface="Segoe UI" panose="020B0502040204020203" pitchFamily="34" charset="0"/>
            </a:endParaRPr>
          </a:p>
          <a:p>
            <a:pPr marL="285750" indent="-285750">
              <a:buFont typeface="Arial" panose="020B0604020202020204" pitchFamily="34" charset="0"/>
              <a:buChar char="•"/>
            </a:pPr>
            <a:r>
              <a:rPr lang="en-US" b="1" i="0" dirty="0" err="1" smtClean="0">
                <a:solidFill>
                  <a:srgbClr val="000000"/>
                </a:solidFill>
                <a:effectLst/>
                <a:latin typeface="Segoe UI" panose="020B0502040204020203" pitchFamily="34" charset="0"/>
              </a:rPr>
              <a:t>Git</a:t>
            </a:r>
            <a:r>
              <a:rPr lang="en-US" b="1" i="0" dirty="0" smtClean="0">
                <a:solidFill>
                  <a:srgbClr val="000000"/>
                </a:solidFill>
                <a:effectLst/>
                <a:latin typeface="Segoe UI" panose="020B0502040204020203" pitchFamily="34" charset="0"/>
              </a:rPr>
              <a:t> repositories </a:t>
            </a:r>
            <a:r>
              <a:rPr lang="en-US" b="0" i="0" dirty="0" smtClean="0">
                <a:solidFill>
                  <a:srgbClr val="000000"/>
                </a:solidFill>
                <a:effectLst/>
                <a:latin typeface="Segoe UI" panose="020B0502040204020203" pitchFamily="34" charset="0"/>
              </a:rPr>
              <a:t>for source control of your code</a:t>
            </a:r>
          </a:p>
          <a:p>
            <a:pPr marL="285750" indent="-285750">
              <a:buFont typeface="Arial" panose="020B0604020202020204" pitchFamily="34" charset="0"/>
              <a:buChar char="•"/>
            </a:pPr>
            <a:r>
              <a:rPr lang="en-US" b="0" i="0" dirty="0" smtClean="0">
                <a:solidFill>
                  <a:srgbClr val="000000"/>
                </a:solidFill>
                <a:effectLst/>
                <a:latin typeface="Segoe UI" panose="020B0502040204020203" pitchFamily="34" charset="0"/>
              </a:rPr>
              <a:t>Build and release management to support continuous integration and delivery of your apps</a:t>
            </a:r>
          </a:p>
          <a:p>
            <a:pPr marL="285750" indent="-285750">
              <a:buFont typeface="Arial" panose="020B0604020202020204" pitchFamily="34" charset="0"/>
              <a:buChar char="•"/>
            </a:pPr>
            <a:r>
              <a:rPr lang="en-US" b="1" i="0" dirty="0" smtClean="0">
                <a:solidFill>
                  <a:srgbClr val="000000"/>
                </a:solidFill>
                <a:effectLst/>
                <a:latin typeface="Segoe UI" panose="020B0502040204020203" pitchFamily="34" charset="0"/>
              </a:rPr>
              <a:t>Agile tools to support planning and tracking your work</a:t>
            </a:r>
            <a:r>
              <a:rPr lang="en-US" b="0" i="0" dirty="0" smtClean="0">
                <a:solidFill>
                  <a:srgbClr val="000000"/>
                </a:solidFill>
                <a:effectLst/>
                <a:latin typeface="Segoe UI" panose="020B0502040204020203" pitchFamily="34" charset="0"/>
              </a:rPr>
              <a:t>, code defects, and issues using Kanban and Scrum methods</a:t>
            </a:r>
          </a:p>
          <a:p>
            <a:pPr marL="285750" indent="-285750">
              <a:buFont typeface="Arial" panose="020B0604020202020204" pitchFamily="34" charset="0"/>
              <a:buChar char="•"/>
            </a:pPr>
            <a:r>
              <a:rPr lang="en-US" b="0" i="0" dirty="0" smtClean="0">
                <a:solidFill>
                  <a:srgbClr val="000000"/>
                </a:solidFill>
                <a:effectLst/>
                <a:latin typeface="Segoe UI" panose="020B0502040204020203" pitchFamily="34" charset="0"/>
              </a:rPr>
              <a:t>A variety of tools to test your apps, including manual/exploratory testing, load testing, and continuous testing</a:t>
            </a:r>
          </a:p>
          <a:p>
            <a:pPr marL="285750" indent="-285750">
              <a:buFont typeface="Arial" panose="020B0604020202020204" pitchFamily="34" charset="0"/>
              <a:buChar char="•"/>
            </a:pPr>
            <a:r>
              <a:rPr lang="en-US" b="0" i="0" dirty="0" smtClean="0">
                <a:solidFill>
                  <a:srgbClr val="000000"/>
                </a:solidFill>
                <a:effectLst/>
                <a:latin typeface="Segoe UI" panose="020B0502040204020203" pitchFamily="34" charset="0"/>
              </a:rPr>
              <a:t>Highly customizable dashboards for sharing progress and trends</a:t>
            </a:r>
          </a:p>
          <a:p>
            <a:pPr marL="285750" indent="-285750">
              <a:buFont typeface="Arial" panose="020B0604020202020204" pitchFamily="34" charset="0"/>
              <a:buChar char="•"/>
            </a:pPr>
            <a:r>
              <a:rPr lang="en-US" b="0" i="0" dirty="0" smtClean="0">
                <a:solidFill>
                  <a:srgbClr val="000000"/>
                </a:solidFill>
                <a:effectLst/>
                <a:latin typeface="Segoe UI" panose="020B0502040204020203" pitchFamily="34" charset="0"/>
              </a:rPr>
              <a:t>Built-in wiki for sharing information with your team</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702655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Azure DevOps</a:t>
            </a:r>
            <a:endParaRPr lang="pl-PL" dirty="0"/>
          </a:p>
        </p:txBody>
      </p:sp>
      <p:sp>
        <p:nvSpPr>
          <p:cNvPr id="4" name="Rectangle 3"/>
          <p:cNvSpPr/>
          <p:nvPr/>
        </p:nvSpPr>
        <p:spPr>
          <a:xfrm>
            <a:off x="838200" y="1690688"/>
            <a:ext cx="8651789" cy="4278094"/>
          </a:xfrm>
          <a:prstGeom prst="rect">
            <a:avLst/>
          </a:prstGeom>
        </p:spPr>
        <p:txBody>
          <a:bodyPr wrap="square">
            <a:spAutoFit/>
          </a:bodyPr>
          <a:lstStyle/>
          <a:p>
            <a:r>
              <a:rPr lang="pl-PL" sz="1600" b="1" dirty="0" smtClean="0"/>
              <a:t>Pipelines</a:t>
            </a:r>
          </a:p>
          <a:p>
            <a:r>
              <a:rPr lang="pl-PL" sz="1600" dirty="0" smtClean="0"/>
              <a:t>CI/CD that works with any language, platform, and cloud. Connect to GitHub or any Git repository and deploy continuously.</a:t>
            </a:r>
          </a:p>
          <a:p>
            <a:endParaRPr lang="pl-PL" sz="1600" dirty="0" smtClean="0"/>
          </a:p>
          <a:p>
            <a:r>
              <a:rPr lang="pl-PL" sz="1600" b="1" dirty="0" smtClean="0"/>
              <a:t>Azure Boards</a:t>
            </a:r>
          </a:p>
          <a:p>
            <a:r>
              <a:rPr lang="pl-PL" sz="1600" dirty="0" smtClean="0"/>
              <a:t>Powerful work tracking with Kanban boards, backlogs, team dashboards, and custom reporting.</a:t>
            </a:r>
          </a:p>
          <a:p>
            <a:endParaRPr lang="pl-PL" sz="1600" dirty="0" smtClean="0"/>
          </a:p>
          <a:p>
            <a:r>
              <a:rPr lang="pl-PL" sz="1600" b="1" dirty="0" smtClean="0"/>
              <a:t>Azure Artifacts</a:t>
            </a:r>
          </a:p>
          <a:p>
            <a:r>
              <a:rPr lang="pl-PL" sz="1600" dirty="0" smtClean="0"/>
              <a:t>Maven, npm, and NuGet package feeds from public and private sources.</a:t>
            </a:r>
          </a:p>
          <a:p>
            <a:endParaRPr lang="pl-PL" sz="1600" dirty="0" smtClean="0"/>
          </a:p>
          <a:p>
            <a:r>
              <a:rPr lang="pl-PL" sz="1600" b="1" dirty="0" smtClean="0"/>
              <a:t>Azure Repos</a:t>
            </a:r>
          </a:p>
          <a:p>
            <a:r>
              <a:rPr lang="pl-PL" sz="1600" dirty="0" smtClean="0"/>
              <a:t>Unlimited cloud-hosted private Git repos for your project. Collaborative pull requests, advanced file management, and more.</a:t>
            </a:r>
          </a:p>
          <a:p>
            <a:endParaRPr lang="pl-PL" sz="1600" dirty="0" smtClean="0"/>
          </a:p>
          <a:p>
            <a:r>
              <a:rPr lang="pl-PL" sz="1600" b="1" dirty="0" smtClean="0"/>
              <a:t>Azure Test Plans</a:t>
            </a:r>
          </a:p>
          <a:p>
            <a:r>
              <a:rPr lang="pl-PL" sz="1600" dirty="0" smtClean="0"/>
              <a:t>All in one planned and exploratory testing solution.</a:t>
            </a:r>
            <a:endParaRPr lang="pl-PL" sz="1600" dirty="0"/>
          </a:p>
        </p:txBody>
      </p:sp>
    </p:spTree>
    <p:extLst>
      <p:ext uri="{BB962C8B-B14F-4D97-AF65-F5344CB8AC3E}">
        <p14:creationId xmlns:p14="http://schemas.microsoft.com/office/powerpoint/2010/main" val="2613915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Azure DevOps</a:t>
            </a:r>
            <a:endParaRPr lang="pl-PL" dirty="0"/>
          </a:p>
        </p:txBody>
      </p:sp>
      <p:sp>
        <p:nvSpPr>
          <p:cNvPr id="4" name="Rectangle 3"/>
          <p:cNvSpPr/>
          <p:nvPr/>
        </p:nvSpPr>
        <p:spPr>
          <a:xfrm>
            <a:off x="838200" y="1690688"/>
            <a:ext cx="8605838" cy="1200329"/>
          </a:xfrm>
          <a:prstGeom prst="rect">
            <a:avLst/>
          </a:prstGeom>
        </p:spPr>
        <p:txBody>
          <a:bodyPr wrap="square">
            <a:spAutoFit/>
          </a:bodyPr>
          <a:lstStyle/>
          <a:p>
            <a:pPr marL="285750" indent="-285750">
              <a:buFont typeface="Arial" panose="020B0604020202020204" pitchFamily="34" charset="0"/>
              <a:buChar char="•"/>
            </a:pPr>
            <a:r>
              <a:rPr lang="pl-PL" dirty="0" smtClean="0">
                <a:hlinkClick r:id="rId2"/>
              </a:rPr>
              <a:t>https://visualstudio.microsoft.com/team-services/</a:t>
            </a:r>
            <a:endParaRPr lang="pl-PL" dirty="0" smtClean="0"/>
          </a:p>
          <a:p>
            <a:pPr marL="285750" indent="-285750">
              <a:buFont typeface="Arial" panose="020B0604020202020204" pitchFamily="34" charset="0"/>
              <a:buChar char="•"/>
            </a:pPr>
            <a:r>
              <a:rPr lang="pl-PL" dirty="0" smtClean="0">
                <a:hlinkClick r:id="rId3"/>
              </a:rPr>
              <a:t>https://azure.microsoft.com/en-us/services/devops/</a:t>
            </a:r>
            <a:endParaRPr lang="pl-PL" dirty="0" smtClean="0"/>
          </a:p>
          <a:p>
            <a:pPr marL="285750" indent="-285750">
              <a:buFont typeface="Arial" panose="020B0604020202020204" pitchFamily="34" charset="0"/>
              <a:buChar char="•"/>
            </a:pPr>
            <a:r>
              <a:rPr lang="pl-PL" dirty="0" smtClean="0">
                <a:hlinkClick r:id="rId4"/>
              </a:rPr>
              <a:t>https://azure.microsoft.com/en-us/services/devops/git-repos/</a:t>
            </a:r>
            <a:endParaRPr lang="pl-PL" dirty="0" smtClean="0"/>
          </a:p>
          <a:p>
            <a:pPr marL="285750" indent="-285750">
              <a:buFont typeface="Arial" panose="020B0604020202020204" pitchFamily="34" charset="0"/>
              <a:buChar char="•"/>
            </a:pPr>
            <a:r>
              <a:rPr lang="pl-PL" dirty="0" smtClean="0">
                <a:hlinkClick r:id="rId5"/>
              </a:rPr>
              <a:t>https://channel9.msdn.com/Events/Microsoft-Azure/Azure-DevOps-Launch-2018</a:t>
            </a:r>
            <a:endParaRPr lang="pl-PL" dirty="0" smtClean="0"/>
          </a:p>
        </p:txBody>
      </p:sp>
      <p:pic>
        <p:nvPicPr>
          <p:cNvPr id="6" name="Picture 5"/>
          <p:cNvPicPr/>
          <p:nvPr/>
        </p:nvPicPr>
        <p:blipFill>
          <a:blip r:embed="rId6"/>
          <a:stretch>
            <a:fillRect/>
          </a:stretch>
        </p:blipFill>
        <p:spPr>
          <a:xfrm>
            <a:off x="838200" y="3663272"/>
            <a:ext cx="5348416" cy="24030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3843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Create Project #1</a:t>
            </a:r>
            <a:endParaRPr lang="pl-PL" dirty="0"/>
          </a:p>
        </p:txBody>
      </p:sp>
      <p:pic>
        <p:nvPicPr>
          <p:cNvPr id="3" name="Picture 2"/>
          <p:cNvPicPr/>
          <p:nvPr/>
        </p:nvPicPr>
        <p:blipFill>
          <a:blip r:embed="rId2"/>
          <a:stretch>
            <a:fillRect/>
          </a:stretch>
        </p:blipFill>
        <p:spPr>
          <a:xfrm>
            <a:off x="677334" y="1600071"/>
            <a:ext cx="6824397" cy="42240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4598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Create Project #2</a:t>
            </a:r>
            <a:endParaRPr lang="pl-PL" dirty="0"/>
          </a:p>
        </p:txBody>
      </p:sp>
      <p:pic>
        <p:nvPicPr>
          <p:cNvPr id="4" name="Picture 3"/>
          <p:cNvPicPr/>
          <p:nvPr/>
        </p:nvPicPr>
        <p:blipFill>
          <a:blip r:embed="rId2"/>
          <a:stretch>
            <a:fillRect/>
          </a:stretch>
        </p:blipFill>
        <p:spPr>
          <a:xfrm>
            <a:off x="677334" y="1567120"/>
            <a:ext cx="7881632" cy="43641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605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Create Project #3</a:t>
            </a:r>
            <a:endParaRPr lang="pl-PL" dirty="0"/>
          </a:p>
        </p:txBody>
      </p:sp>
      <p:pic>
        <p:nvPicPr>
          <p:cNvPr id="5" name="Picture 4"/>
          <p:cNvPicPr/>
          <p:nvPr/>
        </p:nvPicPr>
        <p:blipFill>
          <a:blip r:embed="rId2"/>
          <a:stretch>
            <a:fillRect/>
          </a:stretch>
        </p:blipFill>
        <p:spPr>
          <a:xfrm>
            <a:off x="677335" y="1930400"/>
            <a:ext cx="5632850" cy="40178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745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Add User to Organization</a:t>
            </a:r>
            <a:endParaRPr lang="pl-PL" dirty="0"/>
          </a:p>
        </p:txBody>
      </p:sp>
      <p:pic>
        <p:nvPicPr>
          <p:cNvPr id="3" name="Picture 2"/>
          <p:cNvPicPr/>
          <p:nvPr/>
        </p:nvPicPr>
        <p:blipFill>
          <a:blip r:embed="rId2"/>
          <a:stretch>
            <a:fillRect/>
          </a:stretch>
        </p:blipFill>
        <p:spPr>
          <a:xfrm>
            <a:off x="838200" y="1690688"/>
            <a:ext cx="6238103" cy="4783987"/>
          </a:xfrm>
          <a:prstGeom prst="rect">
            <a:avLst/>
          </a:prstGeom>
          <a:ln>
            <a:noFill/>
          </a:ln>
          <a:effectLst>
            <a:outerShdw blurRad="292100" dist="139700" dir="2700000" algn="tl" rotWithShape="0">
              <a:srgbClr val="333333">
                <a:alpha val="65000"/>
              </a:srgbClr>
            </a:outerShdw>
          </a:effectLst>
        </p:spPr>
      </p:pic>
      <p:pic>
        <p:nvPicPr>
          <p:cNvPr id="4" name="Picture 3"/>
          <p:cNvPicPr/>
          <p:nvPr/>
        </p:nvPicPr>
        <p:blipFill>
          <a:blip r:embed="rId3"/>
          <a:stretch>
            <a:fillRect/>
          </a:stretch>
        </p:blipFill>
        <p:spPr>
          <a:xfrm>
            <a:off x="7537622" y="1690688"/>
            <a:ext cx="3816178" cy="47839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6456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Add Repo #1 – Git vs. TFS</a:t>
            </a:r>
            <a:endParaRPr lang="pl-PL" dirty="0"/>
          </a:p>
        </p:txBody>
      </p:sp>
      <p:sp>
        <p:nvSpPr>
          <p:cNvPr id="5" name="Rectangle 4"/>
          <p:cNvSpPr/>
          <p:nvPr/>
        </p:nvSpPr>
        <p:spPr>
          <a:xfrm>
            <a:off x="677334" y="5135254"/>
            <a:ext cx="8662949" cy="584775"/>
          </a:xfrm>
          <a:prstGeom prst="rect">
            <a:avLst/>
          </a:prstGeom>
        </p:spPr>
        <p:txBody>
          <a:bodyPr wrap="none">
            <a:spAutoFit/>
          </a:bodyPr>
          <a:lstStyle/>
          <a:p>
            <a:r>
              <a:rPr lang="pl-PL" sz="1600" dirty="0" smtClean="0">
                <a:hlinkClick r:id="rId2"/>
              </a:rPr>
              <a:t>https://docs.microsoft.com/en-us/azure/devops/repos/tfvc/comparison-git-tfvc?view=vsts</a:t>
            </a:r>
            <a:endParaRPr lang="pl-PL" sz="1600" dirty="0" smtClean="0"/>
          </a:p>
          <a:p>
            <a:endParaRPr lang="pl-PL" sz="1600" dirty="0"/>
          </a:p>
        </p:txBody>
      </p:sp>
      <p:sp>
        <p:nvSpPr>
          <p:cNvPr id="6" name="Rectangle 5"/>
          <p:cNvSpPr/>
          <p:nvPr/>
        </p:nvSpPr>
        <p:spPr>
          <a:xfrm>
            <a:off x="677334" y="1566384"/>
            <a:ext cx="8596668" cy="3139321"/>
          </a:xfrm>
          <a:prstGeom prst="rect">
            <a:avLst/>
          </a:prstGeom>
        </p:spPr>
        <p:txBody>
          <a:bodyPr wrap="square">
            <a:spAutoFit/>
          </a:bodyPr>
          <a:lstStyle/>
          <a:p>
            <a:r>
              <a:rPr lang="en-US" b="0" i="0" dirty="0" smtClean="0">
                <a:solidFill>
                  <a:srgbClr val="000000"/>
                </a:solidFill>
                <a:effectLst/>
                <a:latin typeface="Segoe UI" panose="020B0502040204020203" pitchFamily="34" charset="0"/>
              </a:rPr>
              <a:t>Azure DevOps Services and TFS provide </a:t>
            </a:r>
            <a:r>
              <a:rPr lang="en-US" b="1" i="0" dirty="0" smtClean="0">
                <a:solidFill>
                  <a:srgbClr val="000000"/>
                </a:solidFill>
                <a:effectLst/>
                <a:latin typeface="Segoe UI" panose="020B0502040204020203" pitchFamily="34" charset="0"/>
              </a:rPr>
              <a:t>two models of version control</a:t>
            </a:r>
            <a:r>
              <a:rPr lang="en-US" b="0" i="0" dirty="0" smtClean="0">
                <a:solidFill>
                  <a:srgbClr val="000000"/>
                </a:solidFill>
                <a:effectLst/>
                <a:latin typeface="Segoe UI" panose="020B0502040204020203" pitchFamily="34" charset="0"/>
              </a:rPr>
              <a:t>: </a:t>
            </a:r>
            <a:endParaRPr lang="pl-PL" b="0" i="0" dirty="0" smtClean="0">
              <a:solidFill>
                <a:srgbClr val="000000"/>
              </a:solidFill>
              <a:effectLst/>
              <a:latin typeface="Segoe UI" panose="020B0502040204020203" pitchFamily="34" charset="0"/>
            </a:endParaRPr>
          </a:p>
          <a:p>
            <a:pPr marL="742950" lvl="1" indent="-285750">
              <a:buFont typeface="Arial" panose="020B0604020202020204" pitchFamily="34" charset="0"/>
              <a:buChar char="•"/>
            </a:pPr>
            <a:r>
              <a:rPr lang="en-US" b="0" i="0" dirty="0" err="1" smtClean="0">
                <a:solidFill>
                  <a:srgbClr val="000000"/>
                </a:solidFill>
                <a:effectLst/>
                <a:latin typeface="Segoe UI" panose="020B0502040204020203" pitchFamily="34" charset="0"/>
              </a:rPr>
              <a:t>Git</a:t>
            </a:r>
            <a:r>
              <a:rPr lang="en-US" b="0" i="0" dirty="0" smtClean="0">
                <a:solidFill>
                  <a:srgbClr val="000000"/>
                </a:solidFill>
                <a:effectLst/>
                <a:latin typeface="Segoe UI" panose="020B0502040204020203" pitchFamily="34" charset="0"/>
              </a:rPr>
              <a:t>, which is </a:t>
            </a:r>
            <a:r>
              <a:rPr lang="en-US" b="0" i="1" dirty="0" smtClean="0">
                <a:solidFill>
                  <a:srgbClr val="000000"/>
                </a:solidFill>
                <a:effectLst/>
                <a:latin typeface="Segoe UI" panose="020B0502040204020203" pitchFamily="34" charset="0"/>
              </a:rPr>
              <a:t>distributed version control</a:t>
            </a:r>
            <a:r>
              <a:rPr lang="en-US" b="0" i="0" dirty="0" smtClean="0">
                <a:solidFill>
                  <a:srgbClr val="000000"/>
                </a:solidFill>
                <a:effectLst/>
                <a:latin typeface="Segoe UI" panose="020B0502040204020203" pitchFamily="34" charset="0"/>
              </a:rPr>
              <a:t>, and </a:t>
            </a:r>
            <a:endParaRPr lang="pl-PL" b="0" i="0" dirty="0" smtClean="0">
              <a:solidFill>
                <a:srgbClr val="000000"/>
              </a:solidFill>
              <a:effectLst/>
              <a:latin typeface="Segoe UI" panose="020B0502040204020203" pitchFamily="34" charset="0"/>
            </a:endParaRPr>
          </a:p>
          <a:p>
            <a:pPr marL="742950" lvl="1" indent="-285750">
              <a:buFont typeface="Arial" panose="020B0604020202020204" pitchFamily="34" charset="0"/>
              <a:buChar char="•"/>
            </a:pPr>
            <a:r>
              <a:rPr lang="en-US" b="0" i="0" dirty="0" smtClean="0">
                <a:solidFill>
                  <a:srgbClr val="000000"/>
                </a:solidFill>
                <a:effectLst/>
                <a:latin typeface="Segoe UI" panose="020B0502040204020203" pitchFamily="34" charset="0"/>
              </a:rPr>
              <a:t>Team Foundation Version Control (TFVC), which is </a:t>
            </a:r>
            <a:r>
              <a:rPr lang="en-US" b="0" i="1" dirty="0" smtClean="0">
                <a:solidFill>
                  <a:srgbClr val="000000"/>
                </a:solidFill>
                <a:effectLst/>
                <a:latin typeface="Segoe UI" panose="020B0502040204020203" pitchFamily="34" charset="0"/>
              </a:rPr>
              <a:t>centralized version control</a:t>
            </a:r>
            <a:r>
              <a:rPr lang="en-US" b="0" i="0" dirty="0" smtClean="0">
                <a:solidFill>
                  <a:srgbClr val="000000"/>
                </a:solidFill>
                <a:effectLst/>
                <a:latin typeface="Segoe UI" panose="020B0502040204020203" pitchFamily="34" charset="0"/>
              </a:rPr>
              <a:t>.</a:t>
            </a:r>
            <a:endParaRPr lang="pl-PL" dirty="0" smtClean="0">
              <a:solidFill>
                <a:srgbClr val="000000"/>
              </a:solidFill>
              <a:latin typeface="Segoe UI" panose="020B0502040204020203" pitchFamily="34" charset="0"/>
            </a:endParaRPr>
          </a:p>
          <a:p>
            <a:endParaRPr lang="pl-PL" dirty="0" smtClean="0">
              <a:solidFill>
                <a:srgbClr val="000000"/>
              </a:solidFill>
              <a:latin typeface="Segoe UI" panose="020B0502040204020203" pitchFamily="34" charset="0"/>
            </a:endParaRPr>
          </a:p>
          <a:p>
            <a:r>
              <a:rPr lang="en-US" dirty="0" err="1">
                <a:solidFill>
                  <a:srgbClr val="000000"/>
                </a:solidFill>
                <a:latin typeface="Segoe UI" panose="020B0502040204020203" pitchFamily="34" charset="0"/>
              </a:rPr>
              <a:t>Git</a:t>
            </a:r>
            <a:r>
              <a:rPr lang="en-US" dirty="0">
                <a:solidFill>
                  <a:srgbClr val="000000"/>
                </a:solidFill>
                <a:latin typeface="Segoe UI" panose="020B0502040204020203" pitchFamily="34" charset="0"/>
              </a:rPr>
              <a:t> is the default version control provider for new projects. You should use </a:t>
            </a:r>
            <a:r>
              <a:rPr lang="en-US" dirty="0" err="1">
                <a:solidFill>
                  <a:srgbClr val="000000"/>
                </a:solidFill>
                <a:latin typeface="Segoe UI" panose="020B0502040204020203" pitchFamily="34" charset="0"/>
              </a:rPr>
              <a:t>Git</a:t>
            </a:r>
            <a:r>
              <a:rPr lang="en-US" dirty="0">
                <a:solidFill>
                  <a:srgbClr val="000000"/>
                </a:solidFill>
                <a:latin typeface="Segoe UI" panose="020B0502040204020203" pitchFamily="34" charset="0"/>
              </a:rPr>
              <a:t> for version control in your projects unless you have a specific need for centralized version control features in TFVC</a:t>
            </a:r>
            <a:r>
              <a:rPr lang="en-US" dirty="0" smtClean="0">
                <a:solidFill>
                  <a:srgbClr val="000000"/>
                </a:solidFill>
                <a:latin typeface="Segoe UI" panose="020B0502040204020203" pitchFamily="34" charset="0"/>
              </a:rPr>
              <a:t>.</a:t>
            </a:r>
            <a:endParaRPr lang="pl-PL" dirty="0" smtClean="0">
              <a:solidFill>
                <a:srgbClr val="000000"/>
              </a:solidFill>
              <a:latin typeface="Segoe UI" panose="020B0502040204020203" pitchFamily="34" charset="0"/>
            </a:endParaRPr>
          </a:p>
          <a:p>
            <a:endParaRPr lang="en-US" dirty="0">
              <a:solidFill>
                <a:srgbClr val="000000"/>
              </a:solidFill>
              <a:latin typeface="Segoe UI" panose="020B0502040204020203" pitchFamily="34" charset="0"/>
            </a:endParaRPr>
          </a:p>
          <a:p>
            <a:r>
              <a:rPr lang="en-US" dirty="0">
                <a:solidFill>
                  <a:srgbClr val="000000"/>
                </a:solidFill>
                <a:latin typeface="Segoe UI" panose="020B0502040204020203" pitchFamily="34" charset="0"/>
              </a:rPr>
              <a:t>You can use TFVC repos with </a:t>
            </a:r>
            <a:r>
              <a:rPr lang="en-US" dirty="0" err="1">
                <a:solidFill>
                  <a:srgbClr val="000000"/>
                </a:solidFill>
                <a:latin typeface="Segoe UI" panose="020B0502040204020203" pitchFamily="34" charset="0"/>
              </a:rPr>
              <a:t>Git</a:t>
            </a:r>
            <a:r>
              <a:rPr lang="en-US" dirty="0">
                <a:solidFill>
                  <a:srgbClr val="000000"/>
                </a:solidFill>
                <a:latin typeface="Segoe UI" panose="020B0502040204020203" pitchFamily="34" charset="0"/>
              </a:rPr>
              <a:t> in the same Project so it's easy to add TFVC later if you need centralized version control.</a:t>
            </a:r>
          </a:p>
          <a:p>
            <a:r>
              <a:rPr lang="en-US" b="0" i="0" dirty="0" smtClean="0">
                <a:solidFill>
                  <a:srgbClr val="000000"/>
                </a:solidFill>
                <a:effectLst/>
                <a:latin typeface="Segoe UI" panose="020B0502040204020203" pitchFamily="34" charset="0"/>
              </a:rPr>
              <a:t> </a:t>
            </a:r>
            <a:endParaRPr lang="pl-PL" dirty="0"/>
          </a:p>
        </p:txBody>
      </p:sp>
    </p:spTree>
    <p:extLst>
      <p:ext uri="{BB962C8B-B14F-4D97-AF65-F5344CB8AC3E}">
        <p14:creationId xmlns:p14="http://schemas.microsoft.com/office/powerpoint/2010/main" val="9665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62</TotalTime>
  <Words>663</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Segoe UI</vt:lpstr>
      <vt:lpstr>Trebuchet MS</vt:lpstr>
      <vt:lpstr>Wingdings 3</vt:lpstr>
      <vt:lpstr>Facet</vt:lpstr>
      <vt:lpstr>Azure DevOps</vt:lpstr>
      <vt:lpstr>Azure DevOps</vt:lpstr>
      <vt:lpstr>Azure DevOps</vt:lpstr>
      <vt:lpstr>Azure DevOps</vt:lpstr>
      <vt:lpstr>Create Project #1</vt:lpstr>
      <vt:lpstr>Create Project #2</vt:lpstr>
      <vt:lpstr>Create Project #3</vt:lpstr>
      <vt:lpstr>Add User to Organization</vt:lpstr>
      <vt:lpstr>Add Repo #1 – Git vs. TFS</vt:lpstr>
      <vt:lpstr>Add Repo #2 - Git</vt:lpstr>
      <vt:lpstr>Add Repo #3 - TFS</vt:lpstr>
      <vt:lpstr>Add Repo #4</vt:lpstr>
      <vt:lpstr>Connect using VS2017</vt:lpstr>
      <vt:lpstr>Clone Repo</vt:lpstr>
      <vt:lpstr>Create Solution, Add Projects</vt:lpstr>
      <vt:lpstr>Commit</vt:lpstr>
      <vt:lpstr>Push</vt:lpstr>
      <vt:lpstr>Portal</vt:lpstr>
      <vt:lpstr>Pricing</vt:lpstr>
    </vt:vector>
  </TitlesOfParts>
  <Company>Tieto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DevOps</dc:title>
  <dc:creator>Kostyrka Tomasz</dc:creator>
  <cp:lastModifiedBy>Kostyrka Tomasz</cp:lastModifiedBy>
  <cp:revision>80</cp:revision>
  <dcterms:created xsi:type="dcterms:W3CDTF">2018-09-25T19:39:23Z</dcterms:created>
  <dcterms:modified xsi:type="dcterms:W3CDTF">2018-09-25T20:43:07Z</dcterms:modified>
</cp:coreProperties>
</file>