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75" r:id="rId3"/>
    <p:sldId id="269" r:id="rId4"/>
    <p:sldId id="273" r:id="rId5"/>
    <p:sldId id="274" r:id="rId6"/>
    <p:sldId id="280" r:id="rId7"/>
    <p:sldId id="278" r:id="rId8"/>
    <p:sldId id="277" r:id="rId9"/>
    <p:sldId id="279" r:id="rId10"/>
    <p:sldId id="281" r:id="rId11"/>
    <p:sldId id="282" r:id="rId12"/>
    <p:sldId id="284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73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7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42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92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57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13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30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6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51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3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5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55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7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02BA-7BF4-4BAD-8101-E95E2B236E00}" type="datetimeFigureOut">
              <a:rPr lang="pl-PL" smtClean="0"/>
              <a:t>01.10.2018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713251-6E21-426E-9E3A-B44E8358A1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7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3600" dirty="0"/>
              <a:t>Projektowanie profesjonalnego systemu business intelligence (P1)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</a:p>
        </p:txBody>
      </p:sp>
    </p:spTree>
    <p:extLst>
      <p:ext uri="{BB962C8B-B14F-4D97-AF65-F5344CB8AC3E}">
        <p14:creationId xmlns:p14="http://schemas.microsoft.com/office/powerpoint/2010/main" val="315305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(#1)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11589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Opanowanie podstaw pracy z portalem AzureDevOps</a:t>
            </a:r>
          </a:p>
          <a:p>
            <a:pPr lvl="1"/>
            <a:r>
              <a:rPr lang="pl-PL" dirty="0"/>
              <a:t>Utworzenie projektu</a:t>
            </a:r>
          </a:p>
          <a:p>
            <a:pPr lvl="1"/>
            <a:r>
              <a:rPr lang="pl-PL" dirty="0"/>
              <a:t>Utworzenie repozytorium GIT</a:t>
            </a:r>
          </a:p>
          <a:p>
            <a:pPr lvl="1"/>
            <a:r>
              <a:rPr lang="pl-PL" dirty="0"/>
              <a:t>Nadanie odpowiednich uprawnień użytkownikom</a:t>
            </a:r>
          </a:p>
          <a:p>
            <a:pPr lvl="1"/>
            <a:r>
              <a:rPr lang="pl-PL" dirty="0"/>
              <a:t>Utworzenie </a:t>
            </a:r>
            <a:r>
              <a:rPr lang="pl-PL" dirty="0" smtClean="0"/>
              <a:t>backlogu</a:t>
            </a:r>
          </a:p>
          <a:p>
            <a:pPr lvl="1"/>
            <a:endParaRPr lang="pl-PL" dirty="0"/>
          </a:p>
          <a:p>
            <a:r>
              <a:rPr lang="pl-PL" dirty="0"/>
              <a:t>Opanowanie podstaw pracy z systemem GIT</a:t>
            </a:r>
          </a:p>
          <a:p>
            <a:pPr lvl="1"/>
            <a:r>
              <a:rPr lang="pl-PL" dirty="0"/>
              <a:t>Wszystkie oceniane materiały projektowe powinny być umieszczone w repozytorium Git na platformie AzureDevOps</a:t>
            </a:r>
          </a:p>
          <a:p>
            <a:pPr lvl="1"/>
            <a:r>
              <a:rPr lang="pl-PL" dirty="0"/>
              <a:t>Analiza wkładu poszczególnych użytkowników w projekt na podstawie </a:t>
            </a:r>
            <a:r>
              <a:rPr lang="pl-PL" dirty="0" smtClean="0"/>
              <a:t>Commit’ów</a:t>
            </a:r>
          </a:p>
          <a:p>
            <a:pPr lvl="1"/>
            <a:r>
              <a:rPr lang="pl-PL" dirty="0" smtClean="0"/>
              <a:t>Utworzenie przykładowych projektów VS (DB/IS/AS/RS)</a:t>
            </a:r>
          </a:p>
          <a:p>
            <a:endParaRPr lang="pl-PL" dirty="0"/>
          </a:p>
          <a:p>
            <a:r>
              <a:rPr lang="pl-PL" dirty="0" smtClean="0"/>
              <a:t>Prezentacja / krótka praca semestralna</a:t>
            </a:r>
          </a:p>
          <a:p>
            <a:r>
              <a:rPr lang="pl-PL" dirty="0" smtClean="0"/>
              <a:t>Systematyczna praca w trakcie </a:t>
            </a:r>
            <a:r>
              <a:rPr lang="pl-PL" dirty="0" smtClean="0"/>
              <a:t>semestru *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178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(#2)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1044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Specyfikacja projektu zgodna z ramowym programem przedmiotu:</a:t>
            </a:r>
          </a:p>
          <a:p>
            <a:pPr lvl="1"/>
            <a:r>
              <a:rPr lang="pl-PL" dirty="0" smtClean="0"/>
              <a:t>Opis potrzeb </a:t>
            </a:r>
            <a:r>
              <a:rPr lang="pl-PL" dirty="0"/>
              <a:t>biznesowych, jakie ma realizować </a:t>
            </a:r>
            <a:r>
              <a:rPr lang="pl-PL" dirty="0" smtClean="0"/>
              <a:t>system</a:t>
            </a:r>
          </a:p>
          <a:p>
            <a:pPr lvl="1"/>
            <a:r>
              <a:rPr lang="pl-PL" dirty="0"/>
              <a:t>Projekty interfejsów wymiany danych z systemami </a:t>
            </a:r>
            <a:r>
              <a:rPr lang="pl-PL" dirty="0" smtClean="0"/>
              <a:t>zewnętrznymi</a:t>
            </a:r>
          </a:p>
          <a:p>
            <a:pPr lvl="1"/>
            <a:r>
              <a:rPr lang="pl-PL" dirty="0"/>
              <a:t>Projekty funkcjonalne struktur analitycznych w architekturze (wymiary, </a:t>
            </a:r>
            <a:r>
              <a:rPr lang="pl-PL" dirty="0" smtClean="0"/>
              <a:t>miary)</a:t>
            </a:r>
          </a:p>
          <a:p>
            <a:pPr lvl="1"/>
            <a:r>
              <a:rPr lang="pl-PL" dirty="0"/>
              <a:t>Modele i algorytmy </a:t>
            </a:r>
            <a:r>
              <a:rPr lang="pl-PL" dirty="0" smtClean="0"/>
              <a:t>prognozowania (nieobowiązkowe)</a:t>
            </a:r>
          </a:p>
          <a:p>
            <a:pPr lvl="1"/>
            <a:r>
              <a:rPr lang="pl-PL" dirty="0" smtClean="0"/>
              <a:t>Projekty funkcjonalne raportów</a:t>
            </a:r>
          </a:p>
          <a:p>
            <a:pPr lvl="1"/>
            <a:r>
              <a:rPr lang="pl-PL" dirty="0" smtClean="0"/>
              <a:t>Wybór technologii dla modelu analitycznego</a:t>
            </a:r>
          </a:p>
          <a:p>
            <a:pPr lvl="2"/>
            <a:r>
              <a:rPr lang="pl-PL" dirty="0" smtClean="0"/>
              <a:t>OLAP</a:t>
            </a:r>
          </a:p>
          <a:p>
            <a:pPr lvl="2"/>
            <a:r>
              <a:rPr lang="pl-PL" dirty="0" smtClean="0"/>
              <a:t>Tabular</a:t>
            </a:r>
            <a:endParaRPr lang="pl-PL" dirty="0"/>
          </a:p>
          <a:p>
            <a:pPr lvl="1"/>
            <a:r>
              <a:rPr lang="pl-PL" dirty="0"/>
              <a:t>Wybór technologii dla </a:t>
            </a:r>
            <a:r>
              <a:rPr lang="pl-PL" dirty="0" smtClean="0"/>
              <a:t>warstwy raportowej</a:t>
            </a:r>
          </a:p>
          <a:p>
            <a:pPr lvl="2"/>
            <a:r>
              <a:rPr lang="pl-PL" dirty="0" smtClean="0"/>
              <a:t>Reporting Services</a:t>
            </a:r>
          </a:p>
          <a:p>
            <a:pPr lvl="2"/>
            <a:r>
              <a:rPr lang="pl-PL" dirty="0" smtClean="0"/>
              <a:t>Power BI</a:t>
            </a:r>
          </a:p>
          <a:p>
            <a:pPr lvl="1"/>
            <a:r>
              <a:rPr lang="pl-PL" dirty="0"/>
              <a:t>Wybór technologii dla warstwy </a:t>
            </a:r>
            <a:r>
              <a:rPr lang="pl-PL" dirty="0" smtClean="0"/>
              <a:t>analitycznej</a:t>
            </a:r>
          </a:p>
          <a:p>
            <a:pPr lvl="2"/>
            <a:r>
              <a:rPr lang="pl-PL" dirty="0" smtClean="0"/>
              <a:t>R</a:t>
            </a:r>
          </a:p>
          <a:p>
            <a:pPr lvl="2"/>
            <a:r>
              <a:rPr lang="pl-PL" dirty="0" smtClean="0"/>
              <a:t>Python</a:t>
            </a:r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6048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863" y="6018127"/>
            <a:ext cx="6332537" cy="674024"/>
          </a:xfrm>
        </p:spPr>
        <p:txBody>
          <a:bodyPr/>
          <a:lstStyle/>
          <a:p>
            <a:r>
              <a:rPr lang="pl-PL" i="1" dirty="0" smtClean="0"/>
              <a:t>Ad. Systematyczna </a:t>
            </a:r>
            <a:r>
              <a:rPr lang="pl-PL" i="1" dirty="0"/>
              <a:t>praca w trakcie </a:t>
            </a:r>
            <a:r>
              <a:rPr lang="pl-PL" i="1" dirty="0" smtClean="0"/>
              <a:t>semestru – oceniana na podstawie aktywności na portalu AzureDevOps (backlog, repo)</a:t>
            </a:r>
            <a:endParaRPr lang="pl-PL" i="1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86" r="1686"/>
          <a:stretch>
            <a:fillRect/>
          </a:stretch>
        </p:blipFill>
        <p:spPr>
          <a:xfrm>
            <a:off x="677862" y="609600"/>
            <a:ext cx="6830999" cy="52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Budowa profesjonalnego </a:t>
            </a:r>
            <a:r>
              <a:rPr lang="pl-PL" dirty="0"/>
              <a:t>systemu business intelligence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Cykl P1/P2/P3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11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Projektowanie profesjonalnego systemu business intelligence (P1)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930400"/>
            <a:ext cx="8734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Pierwsza część z cyklu trzech przedmiotów, na których grupy 2-3 osobowe opracują i wdrożą profesjonalną hurtownię danych lub system business intelligence dla celów komercyjnych lub projektu </a:t>
            </a:r>
            <a:r>
              <a:rPr lang="pl-PL" dirty="0" smtClean="0"/>
              <a:t>inżynierskiego.</a:t>
            </a:r>
          </a:p>
          <a:p>
            <a:endParaRPr lang="pl-PL" dirty="0"/>
          </a:p>
          <a:p>
            <a:r>
              <a:rPr lang="pl-PL" dirty="0" smtClean="0"/>
              <a:t>Ten </a:t>
            </a:r>
            <a:r>
              <a:rPr lang="pl-PL" dirty="0"/>
              <a:t>etap obejmuje opracowanie specyfikacji potrzeb użytkowników oraz </a:t>
            </a:r>
            <a:r>
              <a:rPr lang="pl-PL" dirty="0" smtClean="0"/>
              <a:t>projekty:</a:t>
            </a:r>
          </a:p>
          <a:p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wydajnych </a:t>
            </a:r>
            <a:r>
              <a:rPr lang="pl-PL" dirty="0"/>
              <a:t>interfejsów wymiany danych z systemami zewnętrznymi, </a:t>
            </a: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wymiarów </a:t>
            </a:r>
            <a:r>
              <a:rPr lang="pl-PL" dirty="0"/>
              <a:t>analitycznych i </a:t>
            </a:r>
            <a:r>
              <a:rPr lang="pl-PL" dirty="0" smtClean="0"/>
              <a:t>kostek OLAP</a:t>
            </a:r>
            <a:r>
              <a:rPr lang="pl-PL" dirty="0"/>
              <a:t>, </a:t>
            </a: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raportów</a:t>
            </a:r>
            <a:r>
              <a:rPr lang="pl-PL" dirty="0"/>
              <a:t>, </a:t>
            </a: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struktur </a:t>
            </a:r>
            <a:r>
              <a:rPr lang="pl-PL" dirty="0"/>
              <a:t>drążenia danych (drill-down</a:t>
            </a:r>
            <a:r>
              <a:rPr lang="pl-PL" dirty="0" smtClean="0"/>
              <a:t>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skutecznych </a:t>
            </a:r>
            <a:r>
              <a:rPr lang="pl-PL" dirty="0"/>
              <a:t>algorytmów prognozowania (data-mining).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Wykonanie profesjonalnego systemu business intelligence (P2)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930400"/>
            <a:ext cx="8734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Druga część z cyklu trzech przedmiotów, na których grupy 2-3 osobowe opracują i wdrożą profesjonalny system business intelligence dla celów komercyjnych lub projektu </a:t>
            </a:r>
            <a:r>
              <a:rPr lang="pl-PL" dirty="0" smtClean="0"/>
              <a:t>inżynierskiego.</a:t>
            </a:r>
          </a:p>
          <a:p>
            <a:endParaRPr lang="pl-PL" dirty="0"/>
          </a:p>
          <a:p>
            <a:r>
              <a:rPr lang="pl-PL" dirty="0" smtClean="0"/>
              <a:t>W </a:t>
            </a:r>
            <a:r>
              <a:rPr lang="pl-PL" dirty="0"/>
              <a:t>tym etapie zespół zbuduje profesjonalną hurtownię danych lub system business intelligence korzystając z szerokich możliwości platformy SQL Server: </a:t>
            </a:r>
            <a:endParaRPr lang="pl-PL" dirty="0" smtClean="0"/>
          </a:p>
          <a:p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Integration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Analysis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Reporting Services /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 smtClean="0"/>
              <a:t>Zespół </a:t>
            </a:r>
            <a:r>
              <a:rPr lang="pl-PL" dirty="0"/>
              <a:t>stworzy </a:t>
            </a:r>
            <a:r>
              <a:rPr lang="pl-PL" dirty="0" smtClean="0"/>
              <a:t>kostki OLAP</a:t>
            </a:r>
            <a:r>
              <a:rPr lang="pl-PL" dirty="0"/>
              <a:t>, raporty statyczne i dashboardy</a:t>
            </a:r>
            <a:r>
              <a:rPr lang="pl-PL" dirty="0" smtClean="0"/>
              <a:t>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026508"/>
          </a:xfrm>
        </p:spPr>
        <p:txBody>
          <a:bodyPr>
            <a:normAutofit/>
          </a:bodyPr>
          <a:lstStyle/>
          <a:p>
            <a:r>
              <a:rPr lang="pl-PL" dirty="0"/>
              <a:t>Dokumentacja i serwisowanie profesjonalnego systemu business intelligence (P3)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2636108"/>
            <a:ext cx="8734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Ostatnia część z cyklu trzech przedmiotów, na których grupy 2-3 osobowe opracują i wdrożą profesjonalną hurtownię danych lub system business intelligence dla celów komercyjnych lub projektu </a:t>
            </a:r>
            <a:r>
              <a:rPr lang="pl-PL" dirty="0" smtClean="0"/>
              <a:t>inżynierskiego.</a:t>
            </a:r>
          </a:p>
          <a:p>
            <a:endParaRPr lang="pl-PL" dirty="0"/>
          </a:p>
          <a:p>
            <a:r>
              <a:rPr lang="pl-PL" dirty="0" smtClean="0"/>
              <a:t>Etap </a:t>
            </a:r>
            <a:r>
              <a:rPr lang="pl-PL" dirty="0"/>
              <a:t>ten obejmuje przygotowanie dokumentacji obejmującej wszystkie </a:t>
            </a:r>
            <a:r>
              <a:rPr lang="pl-PL" dirty="0" smtClean="0"/>
              <a:t>warstwy:</a:t>
            </a:r>
          </a:p>
          <a:p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komunikacji </a:t>
            </a:r>
            <a:r>
              <a:rPr lang="pl-PL" dirty="0"/>
              <a:t>z systemami zewnętrznymi, </a:t>
            </a:r>
            <a:endParaRPr lang="pl-P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przetwarzania </a:t>
            </a:r>
            <a:r>
              <a:rPr lang="pl-PL" dirty="0"/>
              <a:t>oraz mechanizmów kontroli spójności i poprawności </a:t>
            </a:r>
            <a:r>
              <a:rPr lang="pl-PL" dirty="0" smtClean="0"/>
              <a:t>danych,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warstwy analitycznej,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struktury uprawnień,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smtClean="0"/>
              <a:t>procesów automatyzacji.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 smtClean="0"/>
              <a:t>Dodatkowo </a:t>
            </a:r>
            <a:r>
              <a:rPr lang="pl-PL" dirty="0"/>
              <a:t>zespół zaprojektuje procedury utrzymania i rozbudowy hurtowni oraz zapewni serwis w okresie stabilizacji.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Projektowanie profesjonalnego systemu business intelligence (P1)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58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Ramowy program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Wykonanie </a:t>
            </a:r>
            <a:r>
              <a:rPr lang="pl-PL" dirty="0"/>
              <a:t>specyfikacji potrzeb biznesowych, jakie ma realizować hurtownia </a:t>
            </a:r>
            <a:r>
              <a:rPr lang="pl-PL" dirty="0" smtClean="0"/>
              <a:t>danych</a:t>
            </a:r>
          </a:p>
          <a:p>
            <a:r>
              <a:rPr lang="pl-PL" dirty="0" smtClean="0"/>
              <a:t>Analiza </a:t>
            </a:r>
            <a:r>
              <a:rPr lang="pl-PL" dirty="0"/>
              <a:t>i wybór odpowiedniej technologii (OLAP, In-Memory) pod kątem wydajności, spójności, architektury sprzętowej, dostępnych opcji w ramach licencji SQL Server </a:t>
            </a:r>
            <a:r>
              <a:rPr lang="pl-PL" dirty="0" smtClean="0"/>
              <a:t>etc.</a:t>
            </a:r>
          </a:p>
          <a:p>
            <a:r>
              <a:rPr lang="pl-PL" dirty="0" smtClean="0"/>
              <a:t>Projekty </a:t>
            </a:r>
            <a:r>
              <a:rPr lang="pl-PL" dirty="0"/>
              <a:t>interfejsów wymiany danych z systemami zewnętrznymi (widoki SQL, web serwisy, pliki tekstowe etc</a:t>
            </a:r>
            <a:r>
              <a:rPr lang="pl-PL" dirty="0" smtClean="0"/>
              <a:t>.)</a:t>
            </a:r>
          </a:p>
          <a:p>
            <a:r>
              <a:rPr lang="pl-PL" dirty="0" smtClean="0"/>
              <a:t>Projekty </a:t>
            </a:r>
            <a:r>
              <a:rPr lang="pl-PL" dirty="0"/>
              <a:t>funkcjonalne struktur analitycznych w architekturze (wymiary, miary, wskaźniki </a:t>
            </a:r>
            <a:r>
              <a:rPr lang="pl-PL" dirty="0" smtClean="0"/>
              <a:t>dynamiczne)</a:t>
            </a:r>
          </a:p>
          <a:p>
            <a:r>
              <a:rPr lang="pl-PL" dirty="0" smtClean="0"/>
              <a:t>Projekty </a:t>
            </a:r>
            <a:r>
              <a:rPr lang="pl-PL" dirty="0"/>
              <a:t>raportów statycznych w technologii (układ, opis funkcjonalności, sposób dystrybucji etc</a:t>
            </a:r>
            <a:r>
              <a:rPr lang="pl-PL" dirty="0" smtClean="0"/>
              <a:t>.)</a:t>
            </a:r>
          </a:p>
          <a:p>
            <a:r>
              <a:rPr lang="pl-PL" dirty="0" smtClean="0"/>
              <a:t>Struktury </a:t>
            </a:r>
            <a:r>
              <a:rPr lang="pl-PL" dirty="0"/>
              <a:t>drążenia danych (drill </a:t>
            </a:r>
            <a:r>
              <a:rPr lang="pl-PL" dirty="0" smtClean="0"/>
              <a:t>down)</a:t>
            </a:r>
          </a:p>
          <a:p>
            <a:r>
              <a:rPr lang="pl-PL" dirty="0" smtClean="0"/>
              <a:t>Modele </a:t>
            </a:r>
            <a:r>
              <a:rPr lang="pl-PL" dirty="0"/>
              <a:t>i algorytmy prognozowania zwykłe a dla zaawansowanych heurystyczne (data-mining)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623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Organizacja zajęć (P1)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l-PL" dirty="0" smtClean="0"/>
              <a:t>Konwersatoria: 8h</a:t>
            </a:r>
          </a:p>
          <a:p>
            <a:pPr lvl="1"/>
            <a:r>
              <a:rPr lang="pl-PL" dirty="0" smtClean="0"/>
              <a:t>Zgodnie z harmonogramem zajęć</a:t>
            </a:r>
          </a:p>
          <a:p>
            <a:r>
              <a:rPr lang="pl-PL" dirty="0" smtClean="0"/>
              <a:t>Konsultacje: 12h</a:t>
            </a:r>
          </a:p>
          <a:p>
            <a:pPr lvl="1"/>
            <a:r>
              <a:rPr lang="pl-PL" dirty="0" smtClean="0"/>
              <a:t>Do indywidualnego ustalenia z zespołami projektowymi</a:t>
            </a:r>
          </a:p>
          <a:p>
            <a:pPr lvl="1"/>
            <a:endParaRPr lang="pl-PL" dirty="0"/>
          </a:p>
          <a:p>
            <a:r>
              <a:rPr lang="pl-PL" dirty="0" smtClean="0"/>
              <a:t>ECTS: 6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8459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Konwersatorium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pl-PL" dirty="0" smtClean="0"/>
              <a:t>Azure DevOps (VSTS)</a:t>
            </a:r>
          </a:p>
          <a:p>
            <a:r>
              <a:rPr lang="pl-PL" dirty="0" smtClean="0"/>
              <a:t>GIT</a:t>
            </a:r>
          </a:p>
          <a:p>
            <a:r>
              <a:rPr lang="pl-PL" dirty="0" smtClean="0"/>
              <a:t>Power BI / Reporting Services (wprowadzenie)</a:t>
            </a:r>
          </a:p>
          <a:p>
            <a:r>
              <a:rPr lang="pl-PL" dirty="0" smtClean="0"/>
              <a:t>Omówienie zasad licencjonowania SQL Server</a:t>
            </a:r>
            <a:endParaRPr lang="pl-PL" dirty="0"/>
          </a:p>
          <a:p>
            <a:r>
              <a:rPr lang="pl-PL" dirty="0"/>
              <a:t>Prezentacja </a:t>
            </a:r>
            <a:r>
              <a:rPr lang="pl-PL" dirty="0" smtClean="0"/>
              <a:t>projektów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71590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568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Segoe UI</vt:lpstr>
      <vt:lpstr>Trebuchet MS</vt:lpstr>
      <vt:lpstr>Wingdings 3</vt:lpstr>
      <vt:lpstr>Facet</vt:lpstr>
      <vt:lpstr>Projektowanie profesjonalnego systemu business intelligence (P1)</vt:lpstr>
      <vt:lpstr>Budowa profesjonalnego systemu business intelligence</vt:lpstr>
      <vt:lpstr>Projektowanie profesjonalnego systemu business intelligence (P1)</vt:lpstr>
      <vt:lpstr>Wykonanie profesjonalnego systemu business intelligence (P2)</vt:lpstr>
      <vt:lpstr>Dokumentacja i serwisowanie profesjonalnego systemu business intelligence (P3)</vt:lpstr>
      <vt:lpstr>Projektowanie profesjonalnego systemu business intelligence (P1)</vt:lpstr>
      <vt:lpstr>Ramowy program</vt:lpstr>
      <vt:lpstr>Organizacja zajęć (P1)</vt:lpstr>
      <vt:lpstr>Konwersatorium</vt:lpstr>
      <vt:lpstr>Wymagania (#1)</vt:lpstr>
      <vt:lpstr>Wymagania (#2)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Kostyrka Tomasz</dc:creator>
  <cp:lastModifiedBy>Kostyrka Tomasz</cp:lastModifiedBy>
  <cp:revision>168</cp:revision>
  <dcterms:created xsi:type="dcterms:W3CDTF">2018-09-25T19:39:23Z</dcterms:created>
  <dcterms:modified xsi:type="dcterms:W3CDTF">2018-10-01T18:15:16Z</dcterms:modified>
</cp:coreProperties>
</file>