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317" r:id="rId3"/>
    <p:sldId id="323" r:id="rId4"/>
    <p:sldId id="324" r:id="rId5"/>
    <p:sldId id="325" r:id="rId6"/>
    <p:sldId id="326" r:id="rId7"/>
    <p:sldId id="327" r:id="rId8"/>
    <p:sldId id="331" r:id="rId9"/>
    <p:sldId id="328" r:id="rId10"/>
    <p:sldId id="329" r:id="rId11"/>
    <p:sldId id="330" r:id="rId12"/>
    <p:sldId id="332" r:id="rId13"/>
    <p:sldId id="320" r:id="rId14"/>
    <p:sldId id="319" r:id="rId15"/>
    <p:sldId id="321" r:id="rId16"/>
    <p:sldId id="322" r:id="rId17"/>
    <p:sldId id="313" r:id="rId18"/>
    <p:sldId id="316" r:id="rId19"/>
    <p:sldId id="304" r:id="rId20"/>
    <p:sldId id="305" r:id="rId21"/>
    <p:sldId id="306" r:id="rId22"/>
    <p:sldId id="307" r:id="rId23"/>
    <p:sldId id="308" r:id="rId24"/>
    <p:sldId id="312" r:id="rId25"/>
    <p:sldId id="309" r:id="rId26"/>
    <p:sldId id="303" r:id="rId2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677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7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4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6559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974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09713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73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08661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14.10.2018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1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02BA-7BF4-4BAD-8101-E95E2B236E00}" type="datetimeFigureOut">
              <a:rPr lang="pl-PL" smtClean="0"/>
              <a:t>14.10.2018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7353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02BA-7BF4-4BAD-8101-E95E2B236E00}" type="datetimeFigureOut">
              <a:rPr lang="pl-PL" smtClean="0"/>
              <a:t>14.10.2018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663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02BA-7BF4-4BAD-8101-E95E2B236E00}" type="datetimeFigureOut">
              <a:rPr lang="pl-PL" smtClean="0"/>
              <a:t>14.10.2018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29085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02BA-7BF4-4BAD-8101-E95E2B236E00}" type="datetimeFigureOut">
              <a:rPr lang="pl-PL" smtClean="0"/>
              <a:t>14.10.2018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515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02BA-7BF4-4BAD-8101-E95E2B236E00}" type="datetimeFigureOut">
              <a:rPr lang="pl-PL" smtClean="0"/>
              <a:t>14.10.2018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44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
        <p:nvSpPr>
          <p:cNvPr id="5" name="Date Placeholder 4"/>
          <p:cNvSpPr>
            <a:spLocks noGrp="1"/>
          </p:cNvSpPr>
          <p:nvPr>
            <p:ph type="dt" sz="half" idx="10"/>
          </p:nvPr>
        </p:nvSpPr>
        <p:spPr/>
        <p:txBody>
          <a:bodyPr/>
          <a:lstStyle/>
          <a:p>
            <a:fld id="{880C02BA-7BF4-4BAD-8101-E95E2B236E00}" type="datetimeFigureOut">
              <a:rPr lang="pl-PL" smtClean="0"/>
              <a:t>14.10.2018</a:t>
            </a:fld>
            <a:endParaRPr lang="pl-PL"/>
          </a:p>
        </p:txBody>
      </p:sp>
    </p:spTree>
    <p:extLst>
      <p:ext uri="{BB962C8B-B14F-4D97-AF65-F5344CB8AC3E}">
        <p14:creationId xmlns:p14="http://schemas.microsoft.com/office/powerpoint/2010/main" val="182971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C02BA-7BF4-4BAD-8101-E95E2B236E00}" type="datetimeFigureOut">
              <a:rPr lang="pl-PL" smtClean="0"/>
              <a:t>14.10.2018</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13251-6E21-426E-9E3A-B44E8358A169}" type="slidenum">
              <a:rPr lang="pl-PL" smtClean="0"/>
              <a:t>‹#›</a:t>
            </a:fld>
            <a:endParaRPr lang="pl-PL"/>
          </a:p>
        </p:txBody>
      </p:sp>
    </p:spTree>
    <p:extLst>
      <p:ext uri="{BB962C8B-B14F-4D97-AF65-F5344CB8AC3E}">
        <p14:creationId xmlns:p14="http://schemas.microsoft.com/office/powerpoint/2010/main" val="12737308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s://kosiorowski.usermd.net/2013/11/22/git-cherry-pick/" TargetMode="External"/><Relationship Id="rId3" Type="http://schemas.openxmlformats.org/officeDocument/2006/relationships/hyperlink" Target="https://docs.microsoft.com/en-us/azure/devops/repos/git/git-branching-guidance" TargetMode="External"/><Relationship Id="rId7" Type="http://schemas.openxmlformats.org/officeDocument/2006/relationships/hyperlink" Target="https://www.atlassian.com/git/tutorials/why-git" TargetMode="External"/><Relationship Id="rId2" Type="http://schemas.openxmlformats.org/officeDocument/2006/relationships/hyperlink" Target="https://docs.microsoft.com/en-us/azure/devops/repos/git/?view=vsts" TargetMode="External"/><Relationship Id="rId1" Type="http://schemas.openxmlformats.org/officeDocument/2006/relationships/slideLayout" Target="../slideLayouts/slideLayout6.xml"/><Relationship Id="rId6" Type="http://schemas.openxmlformats.org/officeDocument/2006/relationships/hyperlink" Target="https://www.atlassian.com/git/tutorials/what-is-git" TargetMode="External"/><Relationship Id="rId5" Type="http://schemas.openxmlformats.org/officeDocument/2006/relationships/hyperlink" Target="https://www.atlassian.com/git/tutorials/what-is-version-control" TargetMode="External"/><Relationship Id="rId10" Type="http://schemas.openxmlformats.org/officeDocument/2006/relationships/hyperlink" Target="https://lukaszprogramista.pl/praktyczny-kurs-git-dla-zielonych-cz-3-konflikty-gitignore-i-pull-requesty/" TargetMode="External"/><Relationship Id="rId4" Type="http://schemas.openxmlformats.org/officeDocument/2006/relationships/hyperlink" Target="https://www.youtube.com/watch?v=t_4lLR6F_yk" TargetMode="External"/><Relationship Id="rId9" Type="http://schemas.openxmlformats.org/officeDocument/2006/relationships/hyperlink" Target="http://krishnaiitd.github.io/gitcommands/git-workflo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Azure DevOps</a:t>
            </a:r>
            <a:endParaRPr lang="pl-PL" dirty="0"/>
          </a:p>
        </p:txBody>
      </p:sp>
      <p:sp>
        <p:nvSpPr>
          <p:cNvPr id="3" name="Subtitle 2"/>
          <p:cNvSpPr>
            <a:spLocks noGrp="1"/>
          </p:cNvSpPr>
          <p:nvPr>
            <p:ph type="subTitle" idx="1"/>
          </p:nvPr>
        </p:nvSpPr>
        <p:spPr/>
        <p:txBody>
          <a:bodyPr/>
          <a:lstStyle/>
          <a:p>
            <a:r>
              <a:rPr lang="pl-PL" dirty="0" smtClean="0"/>
              <a:t>GIT</a:t>
            </a:r>
            <a:endParaRPr lang="pl-PL" dirty="0"/>
          </a:p>
        </p:txBody>
      </p:sp>
    </p:spTree>
    <p:extLst>
      <p:ext uri="{BB962C8B-B14F-4D97-AF65-F5344CB8AC3E}">
        <p14:creationId xmlns:p14="http://schemas.microsoft.com/office/powerpoint/2010/main" val="3153053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What is Git</a:t>
            </a:r>
            <a:endParaRPr lang="en-US" dirty="0"/>
          </a:p>
        </p:txBody>
      </p:sp>
      <p:sp>
        <p:nvSpPr>
          <p:cNvPr id="4" name="Rectangle 3"/>
          <p:cNvSpPr/>
          <p:nvPr/>
        </p:nvSpPr>
        <p:spPr>
          <a:xfrm>
            <a:off x="677332" y="1933146"/>
            <a:ext cx="7502841" cy="2031325"/>
          </a:xfrm>
          <a:prstGeom prst="rect">
            <a:avLst/>
          </a:prstGeom>
        </p:spPr>
        <p:txBody>
          <a:bodyPr wrap="square">
            <a:spAutoFit/>
          </a:bodyPr>
          <a:lstStyle/>
          <a:p>
            <a:r>
              <a:rPr lang="en-US" dirty="0"/>
              <a:t>The basic </a:t>
            </a:r>
            <a:r>
              <a:rPr lang="en-US" dirty="0" err="1"/>
              <a:t>Git</a:t>
            </a:r>
            <a:r>
              <a:rPr lang="en-US" dirty="0"/>
              <a:t> workflow goes something like this:</a:t>
            </a:r>
          </a:p>
          <a:p>
            <a:endParaRPr lang="en-US" dirty="0"/>
          </a:p>
          <a:p>
            <a:pPr marL="285750" indent="-285750">
              <a:buFont typeface="Arial" panose="020B0604020202020204" pitchFamily="34" charset="0"/>
              <a:buChar char="•"/>
            </a:pPr>
            <a:r>
              <a:rPr lang="en-US" dirty="0"/>
              <a:t>You modify files in your working tree</a:t>
            </a:r>
            <a:r>
              <a:rPr lang="en-US" dirty="0" smtClean="0"/>
              <a:t>.</a:t>
            </a:r>
            <a:endParaRPr lang="en-US" dirty="0"/>
          </a:p>
          <a:p>
            <a:pPr marL="285750" indent="-285750">
              <a:buFont typeface="Arial" panose="020B0604020202020204" pitchFamily="34" charset="0"/>
              <a:buChar char="•"/>
            </a:pPr>
            <a:r>
              <a:rPr lang="en-US" dirty="0"/>
              <a:t>You selectively stage just those changes you want to be part of your next commit, which adds only those changes to the staging area</a:t>
            </a:r>
            <a:r>
              <a:rPr lang="en-US" dirty="0" smtClean="0"/>
              <a:t>.</a:t>
            </a:r>
            <a:endParaRPr lang="en-US" dirty="0"/>
          </a:p>
          <a:p>
            <a:pPr marL="285750" indent="-285750">
              <a:buFont typeface="Arial" panose="020B0604020202020204" pitchFamily="34" charset="0"/>
              <a:buChar char="•"/>
            </a:pPr>
            <a:r>
              <a:rPr lang="en-US" dirty="0"/>
              <a:t>You do a commit, which takes the files as they are in the staging area and stores that snapshot permanently to your </a:t>
            </a:r>
            <a:r>
              <a:rPr lang="en-US" dirty="0" err="1"/>
              <a:t>Git</a:t>
            </a:r>
            <a:r>
              <a:rPr lang="en-US" dirty="0"/>
              <a:t> directory.</a:t>
            </a:r>
            <a:endParaRPr lang="en-US" dirty="0"/>
          </a:p>
        </p:txBody>
      </p:sp>
    </p:spTree>
    <p:extLst>
      <p:ext uri="{BB962C8B-B14F-4D97-AF65-F5344CB8AC3E}">
        <p14:creationId xmlns:p14="http://schemas.microsoft.com/office/powerpoint/2010/main" val="279882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Git Workflow</a:t>
            </a:r>
            <a:endParaRPr lang="en-US" dirty="0"/>
          </a:p>
        </p:txBody>
      </p:sp>
      <p:pic>
        <p:nvPicPr>
          <p:cNvPr id="5122" name="Picture 2" descr="git workflow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5323470" cy="439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107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Basics</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1227368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Init/Clone</a:t>
            </a:r>
            <a:endParaRPr lang="en-US" dirty="0"/>
          </a:p>
        </p:txBody>
      </p:sp>
      <p:sp>
        <p:nvSpPr>
          <p:cNvPr id="4" name="Rectangle 3"/>
          <p:cNvSpPr/>
          <p:nvPr/>
        </p:nvSpPr>
        <p:spPr>
          <a:xfrm>
            <a:off x="677334" y="2196316"/>
            <a:ext cx="8596668" cy="3693319"/>
          </a:xfrm>
          <a:prstGeom prst="rect">
            <a:avLst/>
          </a:prstGeom>
        </p:spPr>
        <p:txBody>
          <a:bodyPr wrap="square">
            <a:spAutoFit/>
          </a:bodyPr>
          <a:lstStyle/>
          <a:p>
            <a:r>
              <a:rPr lang="en-US" dirty="0"/>
              <a:t>The </a:t>
            </a:r>
            <a:r>
              <a:rPr lang="en-US" b="1" dirty="0" err="1"/>
              <a:t>git</a:t>
            </a:r>
            <a:r>
              <a:rPr lang="en-US" b="1" dirty="0"/>
              <a:t> </a:t>
            </a:r>
            <a:r>
              <a:rPr lang="en-US" b="1" dirty="0" err="1"/>
              <a:t>init</a:t>
            </a:r>
            <a:r>
              <a:rPr lang="en-US" b="1" dirty="0"/>
              <a:t> </a:t>
            </a:r>
            <a:r>
              <a:rPr lang="en-US" dirty="0"/>
              <a:t>command creates a new </a:t>
            </a:r>
            <a:r>
              <a:rPr lang="en-US" dirty="0" err="1"/>
              <a:t>Git</a:t>
            </a:r>
            <a:r>
              <a:rPr lang="en-US" dirty="0"/>
              <a:t> repository. It can be used to convert an existing, </a:t>
            </a:r>
            <a:r>
              <a:rPr lang="en-US" dirty="0" err="1"/>
              <a:t>unversioned</a:t>
            </a:r>
            <a:r>
              <a:rPr lang="en-US" dirty="0"/>
              <a:t> project to a </a:t>
            </a:r>
            <a:r>
              <a:rPr lang="en-US" dirty="0" err="1"/>
              <a:t>Git</a:t>
            </a:r>
            <a:r>
              <a:rPr lang="en-US" dirty="0"/>
              <a:t> repository or initialize a new, empty repository. Most other </a:t>
            </a:r>
            <a:r>
              <a:rPr lang="en-US" dirty="0" err="1"/>
              <a:t>Git</a:t>
            </a:r>
            <a:r>
              <a:rPr lang="en-US" dirty="0"/>
              <a:t> commands are not available outside of an initialized repository, so this is usually the first command you'll run in a new project</a:t>
            </a:r>
            <a:r>
              <a:rPr lang="en-US" dirty="0" smtClean="0"/>
              <a:t>.</a:t>
            </a:r>
            <a:endParaRPr lang="pl-PL" dirty="0" smtClean="0"/>
          </a:p>
          <a:p>
            <a:endParaRPr lang="pl-PL" dirty="0"/>
          </a:p>
          <a:p>
            <a:r>
              <a:rPr lang="en-US" b="1" dirty="0"/>
              <a:t>clone</a:t>
            </a:r>
            <a:r>
              <a:rPr lang="en-US" dirty="0"/>
              <a:t> is a </a:t>
            </a:r>
            <a:r>
              <a:rPr lang="en-US" dirty="0" err="1"/>
              <a:t>Git</a:t>
            </a:r>
            <a:r>
              <a:rPr lang="en-US" dirty="0"/>
              <a:t> command line utility which is used to target an existing repository and create a clone, or copy of the target repository.</a:t>
            </a:r>
            <a:endParaRPr lang="pl-PL" dirty="0"/>
          </a:p>
          <a:p>
            <a:endParaRPr lang="pl-PL" dirty="0"/>
          </a:p>
          <a:p>
            <a:r>
              <a:rPr lang="en-US" b="1" dirty="0" err="1"/>
              <a:t>git</a:t>
            </a:r>
            <a:r>
              <a:rPr lang="en-US" b="1" dirty="0"/>
              <a:t> clone </a:t>
            </a:r>
            <a:r>
              <a:rPr lang="en-US" dirty="0"/>
              <a:t>is primarily used to point to an </a:t>
            </a:r>
            <a:r>
              <a:rPr lang="en-US" b="1" dirty="0"/>
              <a:t>existing repo </a:t>
            </a:r>
            <a:r>
              <a:rPr lang="en-US" dirty="0"/>
              <a:t>and make a clone or copy of that repo at in a new directory, at another location. The original repository can be located on the local filesystem or on remote machine accessible supported protocols. </a:t>
            </a:r>
            <a:endParaRPr lang="pl-PL" dirty="0"/>
          </a:p>
          <a:p>
            <a:endParaRPr lang="en-US" dirty="0"/>
          </a:p>
        </p:txBody>
      </p:sp>
    </p:spTree>
    <p:extLst>
      <p:ext uri="{BB962C8B-B14F-4D97-AF65-F5344CB8AC3E}">
        <p14:creationId xmlns:p14="http://schemas.microsoft.com/office/powerpoint/2010/main" val="2337981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Init/Clone</a:t>
            </a:r>
            <a:endParaRPr lang="en-US" dirty="0"/>
          </a:p>
        </p:txBody>
      </p:sp>
      <p:sp>
        <p:nvSpPr>
          <p:cNvPr id="4" name="Rectangle 3"/>
          <p:cNvSpPr/>
          <p:nvPr/>
        </p:nvSpPr>
        <p:spPr>
          <a:xfrm>
            <a:off x="677334" y="1930400"/>
            <a:ext cx="8596668" cy="2862322"/>
          </a:xfrm>
          <a:prstGeom prst="rect">
            <a:avLst/>
          </a:prstGeom>
        </p:spPr>
        <p:txBody>
          <a:bodyPr wrap="square">
            <a:spAutoFit/>
          </a:bodyPr>
          <a:lstStyle/>
          <a:p>
            <a:r>
              <a:rPr lang="en-US" b="1" dirty="0" err="1" smtClean="0"/>
              <a:t>git</a:t>
            </a:r>
            <a:r>
              <a:rPr lang="en-US" b="1" dirty="0" smtClean="0"/>
              <a:t> </a:t>
            </a:r>
            <a:r>
              <a:rPr lang="en-US" b="1" dirty="0" err="1"/>
              <a:t>init</a:t>
            </a:r>
            <a:r>
              <a:rPr lang="en-US" b="1" dirty="0"/>
              <a:t> vs. </a:t>
            </a:r>
            <a:r>
              <a:rPr lang="en-US" b="1" dirty="0" err="1"/>
              <a:t>git</a:t>
            </a:r>
            <a:r>
              <a:rPr lang="en-US" b="1" dirty="0"/>
              <a:t> clone</a:t>
            </a:r>
          </a:p>
          <a:p>
            <a:endParaRPr lang="pl-PL" dirty="0" smtClean="0"/>
          </a:p>
          <a:p>
            <a:r>
              <a:rPr lang="en-US" dirty="0" err="1" smtClean="0"/>
              <a:t>git</a:t>
            </a:r>
            <a:r>
              <a:rPr lang="en-US" dirty="0" smtClean="0"/>
              <a:t> </a:t>
            </a:r>
            <a:r>
              <a:rPr lang="en-US" dirty="0" err="1"/>
              <a:t>init</a:t>
            </a:r>
            <a:r>
              <a:rPr lang="en-US" dirty="0"/>
              <a:t> and </a:t>
            </a:r>
            <a:r>
              <a:rPr lang="en-US" dirty="0" err="1"/>
              <a:t>git</a:t>
            </a:r>
            <a:r>
              <a:rPr lang="en-US" dirty="0"/>
              <a:t> clone can be easily confused. At a high level, they can both be used to "initialize a new </a:t>
            </a:r>
            <a:r>
              <a:rPr lang="en-US" dirty="0" err="1"/>
              <a:t>git</a:t>
            </a:r>
            <a:r>
              <a:rPr lang="en-US" dirty="0"/>
              <a:t> repository</a:t>
            </a:r>
            <a:r>
              <a:rPr lang="en-US" dirty="0" smtClean="0"/>
              <a:t>."</a:t>
            </a:r>
            <a:endParaRPr lang="pl-PL" dirty="0"/>
          </a:p>
          <a:p>
            <a:endParaRPr lang="pl-PL" dirty="0"/>
          </a:p>
          <a:p>
            <a:r>
              <a:rPr lang="en-US" dirty="0" smtClean="0"/>
              <a:t>However</a:t>
            </a:r>
            <a:r>
              <a:rPr lang="en-US" dirty="0"/>
              <a:t>, </a:t>
            </a:r>
            <a:r>
              <a:rPr lang="en-US" dirty="0" err="1"/>
              <a:t>git</a:t>
            </a:r>
            <a:r>
              <a:rPr lang="en-US" dirty="0"/>
              <a:t> clone is dependent on </a:t>
            </a:r>
            <a:r>
              <a:rPr lang="en-US" dirty="0" err="1"/>
              <a:t>git</a:t>
            </a:r>
            <a:r>
              <a:rPr lang="en-US" dirty="0"/>
              <a:t> </a:t>
            </a:r>
            <a:r>
              <a:rPr lang="en-US" dirty="0" err="1"/>
              <a:t>init.</a:t>
            </a:r>
            <a:r>
              <a:rPr lang="en-US" dirty="0"/>
              <a:t> </a:t>
            </a:r>
            <a:endParaRPr lang="pl-PL" dirty="0" smtClean="0"/>
          </a:p>
          <a:p>
            <a:endParaRPr lang="pl-PL" dirty="0"/>
          </a:p>
          <a:p>
            <a:r>
              <a:rPr lang="en-US" b="1" dirty="0" err="1" smtClean="0"/>
              <a:t>git</a:t>
            </a:r>
            <a:r>
              <a:rPr lang="en-US" b="1" dirty="0" smtClean="0"/>
              <a:t> </a:t>
            </a:r>
            <a:r>
              <a:rPr lang="en-US" b="1" dirty="0"/>
              <a:t>clone </a:t>
            </a:r>
            <a:r>
              <a:rPr lang="en-US" dirty="0"/>
              <a:t>is used to create a copy of an existing repository. Internally, </a:t>
            </a:r>
            <a:r>
              <a:rPr lang="en-US" dirty="0" err="1"/>
              <a:t>git</a:t>
            </a:r>
            <a:r>
              <a:rPr lang="en-US" dirty="0"/>
              <a:t> clone first calls </a:t>
            </a:r>
            <a:r>
              <a:rPr lang="en-US" dirty="0" err="1"/>
              <a:t>git</a:t>
            </a:r>
            <a:r>
              <a:rPr lang="en-US" dirty="0"/>
              <a:t> </a:t>
            </a:r>
            <a:r>
              <a:rPr lang="en-US" dirty="0" err="1"/>
              <a:t>init</a:t>
            </a:r>
            <a:r>
              <a:rPr lang="en-US" dirty="0"/>
              <a:t> to create a new repository. It then copies the data from the existing repository, and checks out a new set of working files.</a:t>
            </a:r>
            <a:endParaRPr lang="en-US" dirty="0"/>
          </a:p>
        </p:txBody>
      </p:sp>
    </p:spTree>
    <p:extLst>
      <p:ext uri="{BB962C8B-B14F-4D97-AF65-F5344CB8AC3E}">
        <p14:creationId xmlns:p14="http://schemas.microsoft.com/office/powerpoint/2010/main" val="3036917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Add/Commit/Push</a:t>
            </a:r>
            <a:endParaRPr lang="en-US" dirty="0"/>
          </a:p>
        </p:txBody>
      </p:sp>
      <p:sp>
        <p:nvSpPr>
          <p:cNvPr id="4" name="Rectangle 3"/>
          <p:cNvSpPr/>
          <p:nvPr/>
        </p:nvSpPr>
        <p:spPr>
          <a:xfrm>
            <a:off x="677334" y="1930400"/>
            <a:ext cx="8596668" cy="4801314"/>
          </a:xfrm>
          <a:prstGeom prst="rect">
            <a:avLst/>
          </a:prstGeom>
        </p:spPr>
        <p:txBody>
          <a:bodyPr wrap="square">
            <a:spAutoFit/>
          </a:bodyPr>
          <a:lstStyle/>
          <a:p>
            <a:r>
              <a:rPr lang="en-US" dirty="0"/>
              <a:t>The </a:t>
            </a:r>
            <a:r>
              <a:rPr lang="en-US" dirty="0" err="1"/>
              <a:t>git</a:t>
            </a:r>
            <a:r>
              <a:rPr lang="en-US" dirty="0"/>
              <a:t> add and </a:t>
            </a:r>
            <a:r>
              <a:rPr lang="en-US" dirty="0" err="1"/>
              <a:t>git</a:t>
            </a:r>
            <a:r>
              <a:rPr lang="en-US" dirty="0"/>
              <a:t> commit commands compose the fundamental </a:t>
            </a:r>
            <a:r>
              <a:rPr lang="en-US" dirty="0" err="1"/>
              <a:t>Git</a:t>
            </a:r>
            <a:r>
              <a:rPr lang="en-US" dirty="0"/>
              <a:t> workflow. These are the two commands that every </a:t>
            </a:r>
            <a:r>
              <a:rPr lang="en-US" dirty="0" err="1"/>
              <a:t>Git</a:t>
            </a:r>
            <a:r>
              <a:rPr lang="en-US" dirty="0"/>
              <a:t> user needs to understand, regardless of their team’s collaboration model. They are the means to record versions of a project into the repository’s history.</a:t>
            </a:r>
          </a:p>
          <a:p>
            <a:endParaRPr lang="en-US" dirty="0"/>
          </a:p>
          <a:p>
            <a:r>
              <a:rPr lang="en-US" dirty="0"/>
              <a:t>Developing a project revolves around the basic edit/stage/commit pattern. First, you edit your files in the working directory. When you’re ready to save a copy of the current state of the project, </a:t>
            </a:r>
            <a:r>
              <a:rPr lang="en-US" b="1" dirty="0"/>
              <a:t>you stage changes with </a:t>
            </a:r>
            <a:r>
              <a:rPr lang="en-US" b="1" dirty="0" err="1"/>
              <a:t>git</a:t>
            </a:r>
            <a:r>
              <a:rPr lang="en-US" b="1" dirty="0"/>
              <a:t> add</a:t>
            </a:r>
            <a:r>
              <a:rPr lang="en-US" dirty="0"/>
              <a:t>. After you’re happy with the staged snapshot, </a:t>
            </a:r>
            <a:r>
              <a:rPr lang="en-US" b="1" dirty="0"/>
              <a:t>you commit it to the project history with </a:t>
            </a:r>
            <a:r>
              <a:rPr lang="en-US" b="1" dirty="0" err="1"/>
              <a:t>git</a:t>
            </a:r>
            <a:r>
              <a:rPr lang="en-US" b="1" dirty="0"/>
              <a:t> commit</a:t>
            </a:r>
            <a:r>
              <a:rPr lang="en-US" dirty="0"/>
              <a:t>.</a:t>
            </a:r>
          </a:p>
          <a:p>
            <a:endParaRPr lang="en-US" dirty="0"/>
          </a:p>
          <a:p>
            <a:r>
              <a:rPr lang="en-US" dirty="0"/>
              <a:t>In addition to </a:t>
            </a:r>
            <a:r>
              <a:rPr lang="en-US" dirty="0" err="1"/>
              <a:t>git</a:t>
            </a:r>
            <a:r>
              <a:rPr lang="en-US" dirty="0"/>
              <a:t> add and </a:t>
            </a:r>
            <a:r>
              <a:rPr lang="en-US" dirty="0" err="1"/>
              <a:t>git</a:t>
            </a:r>
            <a:r>
              <a:rPr lang="en-US" dirty="0"/>
              <a:t> commit, a third command </a:t>
            </a:r>
            <a:r>
              <a:rPr lang="en-US" dirty="0" err="1"/>
              <a:t>git</a:t>
            </a:r>
            <a:r>
              <a:rPr lang="en-US" dirty="0"/>
              <a:t> push is essential for a complete collaborative </a:t>
            </a:r>
            <a:r>
              <a:rPr lang="en-US" dirty="0" err="1"/>
              <a:t>Git</a:t>
            </a:r>
            <a:r>
              <a:rPr lang="en-US" dirty="0"/>
              <a:t> workflow. </a:t>
            </a:r>
            <a:r>
              <a:rPr lang="en-US" b="1" dirty="0" err="1"/>
              <a:t>git</a:t>
            </a:r>
            <a:r>
              <a:rPr lang="en-US" b="1" dirty="0"/>
              <a:t> push is utilized to send the committed changes to remote repositories for collaboration</a:t>
            </a:r>
            <a:r>
              <a:rPr lang="en-US" dirty="0"/>
              <a:t>. This enables other team members to access a set of saved changes.</a:t>
            </a:r>
            <a:endParaRPr lang="pl-PL" dirty="0" smtClean="0"/>
          </a:p>
          <a:p>
            <a:endParaRPr lang="pl-PL" dirty="0" smtClean="0"/>
          </a:p>
          <a:p>
            <a:endParaRPr lang="en-US" dirty="0"/>
          </a:p>
        </p:txBody>
      </p:sp>
    </p:spTree>
    <p:extLst>
      <p:ext uri="{BB962C8B-B14F-4D97-AF65-F5344CB8AC3E}">
        <p14:creationId xmlns:p14="http://schemas.microsoft.com/office/powerpoint/2010/main" val="1934517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Fetch/Pull</a:t>
            </a:r>
            <a:endParaRPr lang="en-US" dirty="0"/>
          </a:p>
        </p:txBody>
      </p:sp>
      <p:sp>
        <p:nvSpPr>
          <p:cNvPr id="4" name="Rectangle 3"/>
          <p:cNvSpPr/>
          <p:nvPr/>
        </p:nvSpPr>
        <p:spPr>
          <a:xfrm>
            <a:off x="677334" y="2196316"/>
            <a:ext cx="8596668" cy="1754326"/>
          </a:xfrm>
          <a:prstGeom prst="rect">
            <a:avLst/>
          </a:prstGeom>
        </p:spPr>
        <p:txBody>
          <a:bodyPr wrap="square">
            <a:spAutoFit/>
          </a:bodyPr>
          <a:lstStyle/>
          <a:p>
            <a:r>
              <a:rPr lang="en-US" dirty="0"/>
              <a:t>The </a:t>
            </a:r>
            <a:r>
              <a:rPr lang="en-US" dirty="0" err="1"/>
              <a:t>git</a:t>
            </a:r>
            <a:r>
              <a:rPr lang="en-US" dirty="0"/>
              <a:t> fetch command downloads commits, files, and refs from a remote repository into your local repo. Fetching is what you do when you want to see what everybody else has been working on</a:t>
            </a:r>
            <a:r>
              <a:rPr lang="en-US" dirty="0" smtClean="0"/>
              <a:t>.</a:t>
            </a:r>
            <a:endParaRPr lang="pl-PL" dirty="0" smtClean="0"/>
          </a:p>
          <a:p>
            <a:endParaRPr lang="pl-PL" dirty="0"/>
          </a:p>
          <a:p>
            <a:r>
              <a:rPr lang="en-US" dirty="0" err="1"/>
              <a:t>Git</a:t>
            </a:r>
            <a:r>
              <a:rPr lang="en-US" dirty="0"/>
              <a:t> isolates fetched content as a from existing local content, it has absolutely no effect on your local development work.</a:t>
            </a:r>
            <a:endParaRPr lang="en-US" dirty="0"/>
          </a:p>
        </p:txBody>
      </p:sp>
    </p:spTree>
    <p:extLst>
      <p:ext uri="{BB962C8B-B14F-4D97-AF65-F5344CB8AC3E}">
        <p14:creationId xmlns:p14="http://schemas.microsoft.com/office/powerpoint/2010/main" val="2094059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Branching</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723554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 branch history</a:t>
            </a:r>
          </a:p>
        </p:txBody>
      </p:sp>
      <p:sp>
        <p:nvSpPr>
          <p:cNvPr id="4" name="Rectangle 3"/>
          <p:cNvSpPr/>
          <p:nvPr/>
        </p:nvSpPr>
        <p:spPr>
          <a:xfrm>
            <a:off x="677334" y="1930400"/>
            <a:ext cx="8596668" cy="2585323"/>
          </a:xfrm>
          <a:prstGeom prst="rect">
            <a:avLst/>
          </a:prstGeom>
        </p:spPr>
        <p:txBody>
          <a:bodyPr wrap="square">
            <a:spAutoFit/>
          </a:bodyPr>
          <a:lstStyle/>
          <a:p>
            <a:r>
              <a:rPr lang="en-US" dirty="0" smtClean="0"/>
              <a:t>Keep </a:t>
            </a:r>
            <a:r>
              <a:rPr lang="en-US" dirty="0"/>
              <a:t>your branch strategy simple by building your strategy from these three concepts</a:t>
            </a:r>
            <a:r>
              <a:rPr lang="en-US" dirty="0" smtClean="0"/>
              <a:t>:</a:t>
            </a:r>
            <a:endParaRPr lang="pl-PL" dirty="0" smtClean="0"/>
          </a:p>
          <a:p>
            <a:endParaRPr lang="en-US" dirty="0"/>
          </a:p>
          <a:p>
            <a:pPr marL="285750" indent="-285750">
              <a:buFont typeface="Arial" panose="020B0604020202020204" pitchFamily="34" charset="0"/>
              <a:buChar char="•"/>
            </a:pPr>
            <a:r>
              <a:rPr lang="en-US" dirty="0"/>
              <a:t>Use </a:t>
            </a:r>
            <a:r>
              <a:rPr lang="en-US" b="1" dirty="0"/>
              <a:t>feature branches </a:t>
            </a:r>
            <a:r>
              <a:rPr lang="en-US" dirty="0"/>
              <a:t>for all new features and bug fixes.</a:t>
            </a:r>
          </a:p>
          <a:p>
            <a:pPr marL="285750" indent="-285750">
              <a:buFont typeface="Arial" panose="020B0604020202020204" pitchFamily="34" charset="0"/>
              <a:buChar char="•"/>
            </a:pPr>
            <a:r>
              <a:rPr lang="en-US" dirty="0"/>
              <a:t>Merge feature branches into the master branch using </a:t>
            </a:r>
            <a:r>
              <a:rPr lang="en-US" b="1" dirty="0"/>
              <a:t>pull </a:t>
            </a:r>
            <a:r>
              <a:rPr lang="en-US" b="1" dirty="0" smtClean="0"/>
              <a:t>requests</a:t>
            </a:r>
            <a:r>
              <a:rPr lang="en-US" dirty="0" smtClean="0"/>
              <a:t>.</a:t>
            </a:r>
            <a:endParaRPr lang="pl-PL" dirty="0"/>
          </a:p>
          <a:p>
            <a:pPr marL="285750" indent="-285750">
              <a:buFont typeface="Arial" panose="020B0604020202020204" pitchFamily="34" charset="0"/>
              <a:buChar char="•"/>
            </a:pPr>
            <a:r>
              <a:rPr lang="en-US" dirty="0" smtClean="0"/>
              <a:t>Keep </a:t>
            </a:r>
            <a:r>
              <a:rPr lang="en-US" dirty="0"/>
              <a:t>a high quality, </a:t>
            </a:r>
            <a:r>
              <a:rPr lang="en-US" b="1" dirty="0"/>
              <a:t>up-to-date master branch</a:t>
            </a:r>
            <a:r>
              <a:rPr lang="en-US" dirty="0" smtClean="0"/>
              <a:t>.</a:t>
            </a:r>
            <a:endParaRPr lang="pl-PL" dirty="0" smtClean="0"/>
          </a:p>
          <a:p>
            <a:endParaRPr lang="en-US" dirty="0"/>
          </a:p>
          <a:p>
            <a:r>
              <a:rPr lang="en-US" dirty="0"/>
              <a:t>A strategy that extends these concepts and avoids contradictions will result in a version control workflow for your team that is consistent and easy to follow.</a:t>
            </a:r>
          </a:p>
        </p:txBody>
      </p:sp>
    </p:spTree>
    <p:extLst>
      <p:ext uri="{BB962C8B-B14F-4D97-AF65-F5344CB8AC3E}">
        <p14:creationId xmlns:p14="http://schemas.microsoft.com/office/powerpoint/2010/main" val="6086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feature branches for your </a:t>
            </a:r>
            <a:r>
              <a:rPr lang="en-US" dirty="0" smtClean="0"/>
              <a:t>work</a:t>
            </a:r>
            <a:endParaRPr lang="pl-PL" dirty="0"/>
          </a:p>
        </p:txBody>
      </p:sp>
      <p:sp>
        <p:nvSpPr>
          <p:cNvPr id="5" name="Rectangle 4"/>
          <p:cNvSpPr/>
          <p:nvPr/>
        </p:nvSpPr>
        <p:spPr>
          <a:xfrm>
            <a:off x="677334" y="1930400"/>
            <a:ext cx="8351366" cy="2862322"/>
          </a:xfrm>
          <a:prstGeom prst="rect">
            <a:avLst/>
          </a:prstGeom>
        </p:spPr>
        <p:txBody>
          <a:bodyPr wrap="square">
            <a:spAutoFit/>
          </a:bodyPr>
          <a:lstStyle/>
          <a:p>
            <a:r>
              <a:rPr lang="en-US" dirty="0">
                <a:solidFill>
                  <a:srgbClr val="000000"/>
                </a:solidFill>
                <a:latin typeface="Segoe UI" panose="020B0502040204020203" pitchFamily="34" charset="0"/>
              </a:rPr>
              <a:t>Develop your features and fix bugs in feature branches (also known as topic branches) based off your master branch.</a:t>
            </a: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Feature branches isolate work in progress from the completed work in the master branch. </a:t>
            </a:r>
            <a:r>
              <a:rPr lang="en-US" dirty="0" err="1">
                <a:solidFill>
                  <a:srgbClr val="000000"/>
                </a:solidFill>
                <a:latin typeface="Segoe UI" panose="020B0502040204020203" pitchFamily="34" charset="0"/>
              </a:rPr>
              <a:t>Git</a:t>
            </a:r>
            <a:r>
              <a:rPr lang="en-US" dirty="0">
                <a:solidFill>
                  <a:srgbClr val="000000"/>
                </a:solidFill>
                <a:latin typeface="Segoe UI" panose="020B0502040204020203" pitchFamily="34" charset="0"/>
              </a:rPr>
              <a:t> branches are inexpensive to create and maintain, so even small fixes and changes should have their own feature branch.</a:t>
            </a: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Creating feature branches for all your changes makes reviewing history very simple. Look at the commits made in the branch and look at the pull request that merged the branch</a:t>
            </a:r>
            <a:r>
              <a:rPr lang="en-US" dirty="0" smtClean="0">
                <a:solidFill>
                  <a:srgbClr val="000000"/>
                </a:solidFill>
                <a:latin typeface="Segoe UI" panose="020B0502040204020203" pitchFamily="34" charset="0"/>
              </a:rPr>
              <a:t>.</a:t>
            </a:r>
            <a:endParaRPr lang="en-US" dirty="0">
              <a:solidFill>
                <a:srgbClr val="000000"/>
              </a:solidFill>
              <a:latin typeface="Segoe UI" panose="020B0502040204020203" pitchFamily="34" charset="0"/>
            </a:endParaRPr>
          </a:p>
        </p:txBody>
      </p:sp>
      <p:pic>
        <p:nvPicPr>
          <p:cNvPr id="1032" name="Picture 8" descr="https://docs.microsoft.com/en-us/azure/devops/repos/git/_img/branching-guidance/featurebranching.png?view=v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5031619"/>
            <a:ext cx="3927617" cy="137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4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Version Control</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2555704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a:t>
            </a:r>
            <a:r>
              <a:rPr lang="pl-PL" dirty="0" smtClean="0"/>
              <a:t>ing </a:t>
            </a:r>
            <a:r>
              <a:rPr lang="en-US" dirty="0" smtClean="0"/>
              <a:t>convention</a:t>
            </a:r>
            <a:endParaRPr lang="pl-PL" dirty="0"/>
          </a:p>
        </p:txBody>
      </p:sp>
      <p:sp>
        <p:nvSpPr>
          <p:cNvPr id="4" name="Rectangle 3"/>
          <p:cNvSpPr/>
          <p:nvPr/>
        </p:nvSpPr>
        <p:spPr>
          <a:xfrm>
            <a:off x="677334" y="1930400"/>
            <a:ext cx="8277196" cy="3416320"/>
          </a:xfrm>
          <a:prstGeom prst="rect">
            <a:avLst/>
          </a:prstGeom>
        </p:spPr>
        <p:txBody>
          <a:bodyPr wrap="square">
            <a:spAutoFit/>
          </a:bodyPr>
          <a:lstStyle/>
          <a:p>
            <a:r>
              <a:rPr lang="pl-PL" dirty="0" smtClean="0"/>
              <a:t>Use </a:t>
            </a:r>
            <a:r>
              <a:rPr lang="pl-PL" dirty="0"/>
              <a:t>a </a:t>
            </a:r>
            <a:r>
              <a:rPr lang="pl-PL" b="1" dirty="0"/>
              <a:t>consistent naming convention </a:t>
            </a:r>
            <a:r>
              <a:rPr lang="pl-PL" dirty="0"/>
              <a:t>for your feature branches to identify the work done in the branch. You can also include other information in the branch name, such as who created the branch.</a:t>
            </a:r>
          </a:p>
          <a:p>
            <a:endParaRPr lang="pl-PL" dirty="0"/>
          </a:p>
          <a:p>
            <a:r>
              <a:rPr lang="pl-PL" dirty="0"/>
              <a:t>Some suggestions for naming your feature branches:</a:t>
            </a:r>
          </a:p>
          <a:p>
            <a:pPr lvl="1"/>
            <a:endParaRPr lang="pl-PL" dirty="0"/>
          </a:p>
          <a:p>
            <a:pPr marL="742950" lvl="1" indent="-285750">
              <a:buFont typeface="Arial" panose="020B0604020202020204" pitchFamily="34" charset="0"/>
              <a:buChar char="•"/>
            </a:pPr>
            <a:r>
              <a:rPr lang="pl-PL" dirty="0"/>
              <a:t>users/username/description</a:t>
            </a:r>
          </a:p>
          <a:p>
            <a:pPr marL="742950" lvl="1" indent="-285750">
              <a:buFont typeface="Arial" panose="020B0604020202020204" pitchFamily="34" charset="0"/>
              <a:buChar char="•"/>
            </a:pPr>
            <a:r>
              <a:rPr lang="pl-PL" dirty="0"/>
              <a:t>users/username/workitem</a:t>
            </a:r>
          </a:p>
          <a:p>
            <a:pPr marL="742950" lvl="1" indent="-285750">
              <a:buFont typeface="Arial" panose="020B0604020202020204" pitchFamily="34" charset="0"/>
              <a:buChar char="•"/>
            </a:pPr>
            <a:r>
              <a:rPr lang="pl-PL" dirty="0"/>
              <a:t>bugfix/description</a:t>
            </a:r>
          </a:p>
          <a:p>
            <a:pPr marL="742950" lvl="1" indent="-285750">
              <a:buFont typeface="Arial" panose="020B0604020202020204" pitchFamily="34" charset="0"/>
              <a:buChar char="•"/>
            </a:pPr>
            <a:r>
              <a:rPr lang="pl-PL" dirty="0"/>
              <a:t>features/feature-name</a:t>
            </a:r>
          </a:p>
          <a:p>
            <a:pPr marL="742950" lvl="1" indent="-285750">
              <a:buFont typeface="Arial" panose="020B0604020202020204" pitchFamily="34" charset="0"/>
              <a:buChar char="•"/>
            </a:pPr>
            <a:r>
              <a:rPr lang="pl-PL" dirty="0"/>
              <a:t>features/feature-area/feature-name</a:t>
            </a:r>
          </a:p>
          <a:p>
            <a:pPr marL="742950" lvl="1" indent="-285750">
              <a:buFont typeface="Arial" panose="020B0604020202020204" pitchFamily="34" charset="0"/>
              <a:buChar char="•"/>
            </a:pPr>
            <a:r>
              <a:rPr lang="pl-PL" dirty="0"/>
              <a:t>hotfix/description</a:t>
            </a:r>
          </a:p>
        </p:txBody>
      </p:sp>
    </p:spTree>
    <p:extLst>
      <p:ext uri="{BB962C8B-B14F-4D97-AF65-F5344CB8AC3E}">
        <p14:creationId xmlns:p14="http://schemas.microsoft.com/office/powerpoint/2010/main" val="272208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Manage </a:t>
            </a:r>
            <a:r>
              <a:rPr lang="pl-PL" dirty="0" smtClean="0"/>
              <a:t>releases</a:t>
            </a:r>
            <a:endParaRPr lang="pl-PL" dirty="0"/>
          </a:p>
        </p:txBody>
      </p:sp>
      <p:sp>
        <p:nvSpPr>
          <p:cNvPr id="3" name="Rectangle 2"/>
          <p:cNvSpPr/>
          <p:nvPr/>
        </p:nvSpPr>
        <p:spPr>
          <a:xfrm>
            <a:off x="677334" y="1930400"/>
            <a:ext cx="8450190" cy="2585323"/>
          </a:xfrm>
          <a:prstGeom prst="rect">
            <a:avLst/>
          </a:prstGeom>
        </p:spPr>
        <p:txBody>
          <a:bodyPr wrap="square">
            <a:spAutoFit/>
          </a:bodyPr>
          <a:lstStyle/>
          <a:p>
            <a:r>
              <a:rPr lang="en-US" dirty="0" smtClean="0">
                <a:solidFill>
                  <a:srgbClr val="000000"/>
                </a:solidFill>
                <a:latin typeface="Segoe UI" panose="020B0502040204020203" pitchFamily="34" charset="0"/>
              </a:rPr>
              <a:t>Use </a:t>
            </a:r>
            <a:r>
              <a:rPr lang="en-US" b="1" dirty="0">
                <a:solidFill>
                  <a:srgbClr val="000000"/>
                </a:solidFill>
                <a:latin typeface="Segoe UI" panose="020B0502040204020203" pitchFamily="34" charset="0"/>
              </a:rPr>
              <a:t>release branches </a:t>
            </a:r>
            <a:r>
              <a:rPr lang="en-US" dirty="0">
                <a:solidFill>
                  <a:srgbClr val="000000"/>
                </a:solidFill>
                <a:latin typeface="Segoe UI" panose="020B0502040204020203" pitchFamily="34" charset="0"/>
              </a:rPr>
              <a:t>to coordinate and stabilize changes in a release of your </a:t>
            </a:r>
            <a:r>
              <a:rPr lang="en-US" dirty="0" smtClean="0">
                <a:solidFill>
                  <a:srgbClr val="000000"/>
                </a:solidFill>
                <a:latin typeface="Segoe UI" panose="020B0502040204020203" pitchFamily="34" charset="0"/>
              </a:rPr>
              <a:t>code.</a:t>
            </a:r>
            <a:endParaRPr lang="pl-PL" dirty="0" smtClean="0">
              <a:solidFill>
                <a:srgbClr val="000000"/>
              </a:solidFill>
              <a:latin typeface="Segoe UI" panose="020B0502040204020203" pitchFamily="34" charset="0"/>
            </a:endParaRPr>
          </a:p>
          <a:p>
            <a:endParaRPr lang="pl-PL" dirty="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This </a:t>
            </a:r>
            <a:r>
              <a:rPr lang="en-US" dirty="0">
                <a:solidFill>
                  <a:srgbClr val="000000"/>
                </a:solidFill>
                <a:latin typeface="Segoe UI" panose="020B0502040204020203" pitchFamily="34" charset="0"/>
              </a:rPr>
              <a:t>branch is long-lived and </a:t>
            </a:r>
            <a:r>
              <a:rPr lang="en-US" b="1" dirty="0">
                <a:solidFill>
                  <a:srgbClr val="000000"/>
                </a:solidFill>
                <a:latin typeface="Segoe UI" panose="020B0502040204020203" pitchFamily="34" charset="0"/>
              </a:rPr>
              <a:t>isn't merged back </a:t>
            </a:r>
            <a:r>
              <a:rPr lang="en-US" dirty="0">
                <a:solidFill>
                  <a:srgbClr val="000000"/>
                </a:solidFill>
                <a:latin typeface="Segoe UI" panose="020B0502040204020203" pitchFamily="34" charset="0"/>
              </a:rPr>
              <a:t>into the master branch in a pull request, unlike the feature branches. Create as many release branches as you need, but keep in mind that each active release branch represents another version of the code you'll need to </a:t>
            </a:r>
            <a:r>
              <a:rPr lang="en-US" dirty="0" smtClean="0">
                <a:solidFill>
                  <a:srgbClr val="000000"/>
                </a:solidFill>
                <a:latin typeface="Segoe UI" panose="020B0502040204020203" pitchFamily="34" charset="0"/>
              </a:rPr>
              <a:t>support.</a:t>
            </a:r>
            <a:endParaRPr lang="pl-PL" dirty="0" smtClean="0">
              <a:solidFill>
                <a:srgbClr val="000000"/>
              </a:solidFill>
              <a:latin typeface="Segoe UI" panose="020B0502040204020203" pitchFamily="34" charset="0"/>
            </a:endParaRPr>
          </a:p>
          <a:p>
            <a:endParaRPr lang="pl-PL" dirty="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Lock </a:t>
            </a:r>
            <a:r>
              <a:rPr lang="en-US" dirty="0">
                <a:solidFill>
                  <a:srgbClr val="000000"/>
                </a:solidFill>
                <a:latin typeface="Segoe UI" panose="020B0502040204020203" pitchFamily="34" charset="0"/>
              </a:rPr>
              <a:t>release branches when you're ready to stop supporting a particular release.</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07443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Use release </a:t>
            </a:r>
            <a:r>
              <a:rPr lang="pl-PL" dirty="0" smtClean="0"/>
              <a:t>branches</a:t>
            </a:r>
            <a:endParaRPr lang="pl-PL" dirty="0"/>
          </a:p>
        </p:txBody>
      </p:sp>
      <p:sp>
        <p:nvSpPr>
          <p:cNvPr id="4" name="Rectangle 3"/>
          <p:cNvSpPr/>
          <p:nvPr/>
        </p:nvSpPr>
        <p:spPr>
          <a:xfrm>
            <a:off x="677333" y="1930400"/>
            <a:ext cx="8318385" cy="1754326"/>
          </a:xfrm>
          <a:prstGeom prst="rect">
            <a:avLst/>
          </a:prstGeom>
        </p:spPr>
        <p:txBody>
          <a:bodyPr wrap="square">
            <a:spAutoFit/>
          </a:bodyPr>
          <a:lstStyle/>
          <a:p>
            <a:r>
              <a:rPr lang="pl-PL" dirty="0" smtClean="0"/>
              <a:t>Create </a:t>
            </a:r>
            <a:r>
              <a:rPr lang="pl-PL" dirty="0"/>
              <a:t>a release branch from the master branch as you get close to your release or other milestone, such as the end of a sprint. Give this branch a clear name associating it with the release, for example release/20.</a:t>
            </a:r>
          </a:p>
          <a:p>
            <a:endParaRPr lang="pl-PL" dirty="0"/>
          </a:p>
          <a:p>
            <a:r>
              <a:rPr lang="pl-PL" dirty="0"/>
              <a:t>Create branches to fix bugs from the release branch and merge them back into the release branch in a pull request.</a:t>
            </a:r>
          </a:p>
        </p:txBody>
      </p:sp>
      <p:pic>
        <p:nvPicPr>
          <p:cNvPr id="3075" name="Picture 3" descr="https://docs.microsoft.com/en-us/azure/devops/repos/git/_img/branching-guidance/releasebranching_release.png?view=v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3684726"/>
            <a:ext cx="3524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427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changes back to the master </a:t>
            </a:r>
            <a:r>
              <a:rPr lang="en-US" dirty="0" smtClean="0"/>
              <a:t>branch</a:t>
            </a:r>
            <a:endParaRPr lang="pl-PL" dirty="0"/>
          </a:p>
        </p:txBody>
      </p:sp>
      <p:sp>
        <p:nvSpPr>
          <p:cNvPr id="3" name="Rectangle 2"/>
          <p:cNvSpPr/>
          <p:nvPr/>
        </p:nvSpPr>
        <p:spPr>
          <a:xfrm>
            <a:off x="677334" y="1930400"/>
            <a:ext cx="5228166" cy="4154984"/>
          </a:xfrm>
          <a:prstGeom prst="rect">
            <a:avLst/>
          </a:prstGeom>
        </p:spPr>
        <p:txBody>
          <a:bodyPr wrap="square">
            <a:spAutoFit/>
          </a:bodyPr>
          <a:lstStyle/>
          <a:p>
            <a:r>
              <a:rPr lang="pl-PL" sz="1200" dirty="0" smtClean="0"/>
              <a:t>Bring </a:t>
            </a:r>
            <a:r>
              <a:rPr lang="pl-PL" sz="1200" dirty="0"/>
              <a:t>over changes made in your release branch into your master branch to prevent regression in your code. Port your changes from your release branch into a new feature branch to bring them back into the master branch. Use cherry-picking instead of merging so that you have exact control over which commits are ported back to the master branch. Merging the feature branch into the master branch can bring over release-specific changes you don't want in the master branch.</a:t>
            </a:r>
          </a:p>
          <a:p>
            <a:endParaRPr lang="pl-PL" sz="1200" dirty="0"/>
          </a:p>
          <a:p>
            <a:r>
              <a:rPr lang="pl-PL" sz="1200" dirty="0"/>
              <a:t>Update the master branch with a change made in the release branch with these steps:</a:t>
            </a:r>
          </a:p>
          <a:p>
            <a:pPr marL="228600" indent="-228600">
              <a:buFont typeface="+mj-lt"/>
              <a:buAutoNum type="arabicPeriod"/>
            </a:pPr>
            <a:endParaRPr lang="pl-PL" sz="1200" dirty="0"/>
          </a:p>
          <a:p>
            <a:pPr marL="228600" indent="-228600">
              <a:buFont typeface="+mj-lt"/>
              <a:buAutoNum type="arabicPeriod"/>
            </a:pPr>
            <a:r>
              <a:rPr lang="pl-PL" sz="1200" dirty="0"/>
              <a:t>Create a new feature branch off the master branch to port the changes.</a:t>
            </a:r>
          </a:p>
          <a:p>
            <a:pPr marL="228600" indent="-228600">
              <a:buFont typeface="+mj-lt"/>
              <a:buAutoNum type="arabicPeriod"/>
            </a:pPr>
            <a:r>
              <a:rPr lang="pl-PL" sz="1200" dirty="0"/>
              <a:t>Cherry-pick the changes from the release branch to your new feature branch.</a:t>
            </a:r>
          </a:p>
          <a:p>
            <a:pPr marL="228600" indent="-228600">
              <a:buFont typeface="+mj-lt"/>
              <a:buAutoNum type="arabicPeriod"/>
            </a:pPr>
            <a:r>
              <a:rPr lang="pl-PL" sz="1200" dirty="0"/>
              <a:t>Merge the feature branch back into the master branch in a second pull request.</a:t>
            </a:r>
          </a:p>
          <a:p>
            <a:pPr marL="228600" indent="-228600">
              <a:buFont typeface="+mj-lt"/>
              <a:buAutoNum type="arabicPeriod"/>
            </a:pPr>
            <a:r>
              <a:rPr lang="pl-PL" sz="1200" dirty="0"/>
              <a:t>image of release branch workflows</a:t>
            </a:r>
          </a:p>
          <a:p>
            <a:endParaRPr lang="pl-PL" sz="1200" dirty="0"/>
          </a:p>
          <a:p>
            <a:r>
              <a:rPr lang="pl-PL" sz="1200" dirty="0"/>
              <a:t>This release branch workflow keeps the pillars of the basic workflow intact: feature branches, pull requests, and a strong master branch that always has the latest version of the code.</a:t>
            </a:r>
          </a:p>
        </p:txBody>
      </p:sp>
      <p:pic>
        <p:nvPicPr>
          <p:cNvPr id="4098" name="Picture 2" descr="https://docs.microsoft.com/en-us/azure/devops/repos/git/_img/branching-guidance/releasebranching_master.png?view=v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1930400"/>
            <a:ext cx="3524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01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Other</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67426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Fork</a:t>
            </a:r>
            <a:endParaRPr lang="pl-PL" dirty="0"/>
          </a:p>
        </p:txBody>
      </p:sp>
      <p:sp>
        <p:nvSpPr>
          <p:cNvPr id="3" name="Rectangle 2"/>
          <p:cNvSpPr/>
          <p:nvPr/>
        </p:nvSpPr>
        <p:spPr>
          <a:xfrm>
            <a:off x="677334" y="1930400"/>
            <a:ext cx="8596668" cy="3416320"/>
          </a:xfrm>
          <a:prstGeom prst="rect">
            <a:avLst/>
          </a:prstGeom>
        </p:spPr>
        <p:txBody>
          <a:bodyPr wrap="square">
            <a:spAutoFit/>
          </a:bodyPr>
          <a:lstStyle/>
          <a:p>
            <a:r>
              <a:rPr lang="en-US" dirty="0"/>
              <a:t>A fork is a complete copy of a repository, including all files, commits, and (optionally) branches. Forks are a great way to support an Inner Source workflow: you can create a fork to suggest changes to a project when you don't have permissions to write to the original project directly. Once you're ready to share those changes, it's easy to contribute them back using pull requests.</a:t>
            </a:r>
          </a:p>
          <a:p>
            <a:endParaRPr lang="en-US" dirty="0"/>
          </a:p>
          <a:p>
            <a:r>
              <a:rPr lang="en-US" dirty="0"/>
              <a:t>A fork starts with all the contents of its upstream (original) repository. When you create a fork, you can choose whether to include all branches or limit to only the default branch. None of the permissions, policies, or build pipelines are applied. The new fork acts as if someone cloned the original repository, then pushed to a new, empty repository. After a fork has been created, new files, folders, and branches are not shared between the repositories unless a PR carries them along.</a:t>
            </a:r>
          </a:p>
        </p:txBody>
      </p:sp>
    </p:spTree>
    <p:extLst>
      <p:ext uri="{BB962C8B-B14F-4D97-AF65-F5344CB8AC3E}">
        <p14:creationId xmlns:p14="http://schemas.microsoft.com/office/powerpoint/2010/main" val="279414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links</a:t>
            </a:r>
            <a:endParaRPr lang="pl-PL" dirty="0"/>
          </a:p>
        </p:txBody>
      </p:sp>
      <p:sp>
        <p:nvSpPr>
          <p:cNvPr id="3" name="Rectangle 2"/>
          <p:cNvSpPr/>
          <p:nvPr/>
        </p:nvSpPr>
        <p:spPr>
          <a:xfrm>
            <a:off x="585816" y="1930400"/>
            <a:ext cx="8779704" cy="2800767"/>
          </a:xfrm>
          <a:prstGeom prst="rect">
            <a:avLst/>
          </a:prstGeom>
        </p:spPr>
        <p:txBody>
          <a:bodyPr wrap="square">
            <a:spAutoFit/>
          </a:bodyPr>
          <a:lstStyle/>
          <a:p>
            <a:r>
              <a:rPr lang="en-US" sz="1600" dirty="0">
                <a:solidFill>
                  <a:srgbClr val="000000"/>
                </a:solidFill>
                <a:latin typeface="Segoe UI" panose="020B0502040204020203" pitchFamily="34" charset="0"/>
                <a:hlinkClick r:id="rId2"/>
              </a:rPr>
              <a:t>https://docs.microsoft.com/en-us/azure/devops/repos/git/?</a:t>
            </a:r>
            <a:r>
              <a:rPr lang="en-US" sz="1600" dirty="0" smtClean="0">
                <a:solidFill>
                  <a:srgbClr val="000000"/>
                </a:solidFill>
                <a:latin typeface="Segoe UI" panose="020B0502040204020203" pitchFamily="34" charset="0"/>
                <a:hlinkClick r:id="rId2"/>
              </a:rPr>
              <a:t>view=vsts</a:t>
            </a:r>
            <a:endParaRPr lang="pl-PL" sz="1600" dirty="0" smtClean="0">
              <a:solidFill>
                <a:srgbClr val="000000"/>
              </a:solidFill>
              <a:latin typeface="Segoe UI" panose="020B0502040204020203" pitchFamily="34" charset="0"/>
            </a:endParaRPr>
          </a:p>
          <a:p>
            <a:r>
              <a:rPr lang="en-US" sz="1600" dirty="0">
                <a:solidFill>
                  <a:srgbClr val="000000"/>
                </a:solidFill>
                <a:latin typeface="Segoe UI" panose="020B0502040204020203" pitchFamily="34" charset="0"/>
                <a:hlinkClick r:id="rId3"/>
              </a:rPr>
              <a:t>https://</a:t>
            </a:r>
            <a:r>
              <a:rPr lang="en-US" sz="1600" dirty="0" smtClean="0">
                <a:solidFill>
                  <a:srgbClr val="000000"/>
                </a:solidFill>
                <a:latin typeface="Segoe UI" panose="020B0502040204020203" pitchFamily="34" charset="0"/>
                <a:hlinkClick r:id="rId3"/>
              </a:rPr>
              <a:t>docs.microsoft.com/en-us/azure/devops/repos/git/git-branching-guidance</a:t>
            </a:r>
            <a:endParaRPr lang="pl-PL" sz="1600" dirty="0" smtClean="0">
              <a:solidFill>
                <a:srgbClr val="000000"/>
              </a:solidFill>
              <a:latin typeface="Segoe UI" panose="020B0502040204020203" pitchFamily="34" charset="0"/>
            </a:endParaRPr>
          </a:p>
          <a:p>
            <a:r>
              <a:rPr lang="pl-PL" sz="1600" dirty="0">
                <a:solidFill>
                  <a:srgbClr val="000000"/>
                </a:solidFill>
                <a:latin typeface="Segoe UI" panose="020B0502040204020203" pitchFamily="34" charset="0"/>
                <a:hlinkClick r:id="rId4"/>
              </a:rPr>
              <a:t>https://</a:t>
            </a:r>
            <a:r>
              <a:rPr lang="pl-PL" sz="1600" dirty="0" smtClean="0">
                <a:solidFill>
                  <a:srgbClr val="000000"/>
                </a:solidFill>
                <a:latin typeface="Segoe UI" panose="020B0502040204020203" pitchFamily="34" charset="0"/>
                <a:hlinkClick r:id="rId4"/>
              </a:rPr>
              <a:t>www.youtube.com/watch?v=t_4lLR6F_yk</a:t>
            </a:r>
            <a:endParaRPr lang="pl-PL" sz="1600" dirty="0" smtClean="0">
              <a:solidFill>
                <a:srgbClr val="000000"/>
              </a:solidFill>
              <a:latin typeface="Segoe UI" panose="020B0502040204020203" pitchFamily="34" charset="0"/>
            </a:endParaRPr>
          </a:p>
          <a:p>
            <a:r>
              <a:rPr lang="pl-PL" sz="1600" dirty="0">
                <a:solidFill>
                  <a:srgbClr val="000000"/>
                </a:solidFill>
                <a:latin typeface="Segoe UI" panose="020B0502040204020203" pitchFamily="34" charset="0"/>
                <a:hlinkClick r:id="rId5"/>
              </a:rPr>
              <a:t>https://</a:t>
            </a:r>
            <a:r>
              <a:rPr lang="pl-PL" sz="1600" dirty="0" smtClean="0">
                <a:solidFill>
                  <a:srgbClr val="000000"/>
                </a:solidFill>
                <a:latin typeface="Segoe UI" panose="020B0502040204020203" pitchFamily="34" charset="0"/>
                <a:hlinkClick r:id="rId5"/>
              </a:rPr>
              <a:t>www.atlassian.com/git/tutorials/what-is-version-control</a:t>
            </a:r>
            <a:endParaRPr lang="pl-PL" sz="1600" dirty="0" smtClean="0">
              <a:solidFill>
                <a:srgbClr val="000000"/>
              </a:solidFill>
              <a:latin typeface="Segoe UI" panose="020B0502040204020203" pitchFamily="34" charset="0"/>
            </a:endParaRPr>
          </a:p>
          <a:p>
            <a:r>
              <a:rPr lang="pl-PL" sz="1600" dirty="0">
                <a:solidFill>
                  <a:srgbClr val="000000"/>
                </a:solidFill>
                <a:latin typeface="Segoe UI" panose="020B0502040204020203" pitchFamily="34" charset="0"/>
                <a:hlinkClick r:id="rId6"/>
              </a:rPr>
              <a:t>https://</a:t>
            </a:r>
            <a:r>
              <a:rPr lang="pl-PL" sz="1600" dirty="0" smtClean="0">
                <a:solidFill>
                  <a:srgbClr val="000000"/>
                </a:solidFill>
                <a:latin typeface="Segoe UI" panose="020B0502040204020203" pitchFamily="34" charset="0"/>
                <a:hlinkClick r:id="rId6"/>
              </a:rPr>
              <a:t>www.atlassian.com/git/tutorials/what-is-git</a:t>
            </a:r>
            <a:endParaRPr lang="pl-PL" sz="1600" dirty="0" smtClean="0">
              <a:solidFill>
                <a:srgbClr val="000000"/>
              </a:solidFill>
              <a:latin typeface="Segoe UI" panose="020B0502040204020203" pitchFamily="34" charset="0"/>
            </a:endParaRPr>
          </a:p>
          <a:p>
            <a:r>
              <a:rPr lang="pl-PL" sz="1600" dirty="0">
                <a:solidFill>
                  <a:srgbClr val="000000"/>
                </a:solidFill>
                <a:latin typeface="Segoe UI" panose="020B0502040204020203" pitchFamily="34" charset="0"/>
                <a:hlinkClick r:id="rId7"/>
              </a:rPr>
              <a:t>https://</a:t>
            </a:r>
            <a:r>
              <a:rPr lang="pl-PL" sz="1600" dirty="0" smtClean="0">
                <a:solidFill>
                  <a:srgbClr val="000000"/>
                </a:solidFill>
                <a:latin typeface="Segoe UI" panose="020B0502040204020203" pitchFamily="34" charset="0"/>
                <a:hlinkClick r:id="rId7"/>
              </a:rPr>
              <a:t>www.atlassian.com/git/tutorials/why-git</a:t>
            </a:r>
            <a:endParaRPr lang="pl-PL" sz="1600" dirty="0" smtClean="0">
              <a:solidFill>
                <a:srgbClr val="000000"/>
              </a:solidFill>
              <a:latin typeface="Segoe UI" panose="020B0502040204020203" pitchFamily="34" charset="0"/>
            </a:endParaRPr>
          </a:p>
          <a:p>
            <a:r>
              <a:rPr lang="pl-PL" sz="1600" dirty="0">
                <a:solidFill>
                  <a:srgbClr val="000000"/>
                </a:solidFill>
                <a:latin typeface="Segoe UI" panose="020B0502040204020203" pitchFamily="34" charset="0"/>
                <a:hlinkClick r:id="rId8"/>
              </a:rPr>
              <a:t>https://kosiorowski.usermd.net/2013/11/22/git-cherry-pick</a:t>
            </a:r>
            <a:r>
              <a:rPr lang="pl-PL" sz="1600" dirty="0" smtClean="0">
                <a:solidFill>
                  <a:srgbClr val="000000"/>
                </a:solidFill>
                <a:latin typeface="Segoe UI" panose="020B0502040204020203" pitchFamily="34" charset="0"/>
                <a:hlinkClick r:id="rId8"/>
              </a:rPr>
              <a:t>/</a:t>
            </a:r>
            <a:endParaRPr lang="pl-PL" sz="1600" dirty="0" smtClean="0">
              <a:solidFill>
                <a:srgbClr val="000000"/>
              </a:solidFill>
              <a:latin typeface="Segoe UI" panose="020B0502040204020203" pitchFamily="34" charset="0"/>
            </a:endParaRPr>
          </a:p>
          <a:p>
            <a:r>
              <a:rPr lang="pl-PL" sz="1600" dirty="0">
                <a:solidFill>
                  <a:srgbClr val="000000"/>
                </a:solidFill>
                <a:latin typeface="Segoe UI" panose="020B0502040204020203" pitchFamily="34" charset="0"/>
                <a:hlinkClick r:id="rId9"/>
              </a:rPr>
              <a:t>http://krishnaiitd.github.io/gitcommands/git-workflow</a:t>
            </a:r>
            <a:r>
              <a:rPr lang="pl-PL" sz="1600" dirty="0" smtClean="0">
                <a:solidFill>
                  <a:srgbClr val="000000"/>
                </a:solidFill>
                <a:latin typeface="Segoe UI" panose="020B0502040204020203" pitchFamily="34" charset="0"/>
                <a:hlinkClick r:id="rId9"/>
              </a:rPr>
              <a:t>/</a:t>
            </a:r>
            <a:endParaRPr lang="pl-PL" sz="1600" dirty="0" smtClean="0">
              <a:solidFill>
                <a:srgbClr val="000000"/>
              </a:solidFill>
              <a:latin typeface="Segoe UI" panose="020B0502040204020203" pitchFamily="34" charset="0"/>
            </a:endParaRPr>
          </a:p>
          <a:p>
            <a:r>
              <a:rPr lang="pl-PL" sz="1600" dirty="0">
                <a:solidFill>
                  <a:srgbClr val="000000"/>
                </a:solidFill>
                <a:latin typeface="Segoe UI" panose="020B0502040204020203" pitchFamily="34" charset="0"/>
                <a:hlinkClick r:id="rId10"/>
              </a:rPr>
              <a:t>https://lukaszprogramista.pl/praktyczny-kurs-git-dla-zielonych-cz-3-konflikty-gitignore-i-pull-requesty</a:t>
            </a:r>
            <a:r>
              <a:rPr lang="pl-PL" sz="1600" dirty="0" smtClean="0">
                <a:solidFill>
                  <a:srgbClr val="000000"/>
                </a:solidFill>
                <a:latin typeface="Segoe UI" panose="020B0502040204020203" pitchFamily="34" charset="0"/>
                <a:hlinkClick r:id="rId10"/>
              </a:rPr>
              <a:t>/</a:t>
            </a:r>
            <a:endParaRPr lang="pl-PL" sz="1600" dirty="0" smtClean="0">
              <a:solidFill>
                <a:srgbClr val="000000"/>
              </a:solidFill>
              <a:latin typeface="Segoe UI" panose="020B0502040204020203" pitchFamily="34" charset="0"/>
            </a:endParaRPr>
          </a:p>
          <a:p>
            <a:endParaRPr lang="pl-PL" sz="1600" dirty="0" smtClean="0">
              <a:solidFill>
                <a:srgbClr val="000000"/>
              </a:solidFill>
              <a:latin typeface="Segoe UI" panose="020B0502040204020203" pitchFamily="34" charset="0"/>
            </a:endParaRPr>
          </a:p>
        </p:txBody>
      </p:sp>
    </p:spTree>
    <p:extLst>
      <p:ext uri="{BB962C8B-B14F-4D97-AF65-F5344CB8AC3E}">
        <p14:creationId xmlns:p14="http://schemas.microsoft.com/office/powerpoint/2010/main" val="3985807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What is Version Control</a:t>
            </a:r>
            <a:endParaRPr lang="en-US" dirty="0"/>
          </a:p>
        </p:txBody>
      </p:sp>
      <p:sp>
        <p:nvSpPr>
          <p:cNvPr id="4" name="Rectangle 3"/>
          <p:cNvSpPr/>
          <p:nvPr/>
        </p:nvSpPr>
        <p:spPr>
          <a:xfrm>
            <a:off x="677334" y="1930400"/>
            <a:ext cx="8596668" cy="4031873"/>
          </a:xfrm>
          <a:prstGeom prst="rect">
            <a:avLst/>
          </a:prstGeom>
        </p:spPr>
        <p:txBody>
          <a:bodyPr wrap="square">
            <a:spAutoFit/>
          </a:bodyPr>
          <a:lstStyle/>
          <a:p>
            <a:r>
              <a:rPr lang="en-US" sz="1600" dirty="0"/>
              <a:t>Version control systems are a category of software tools that help a software team </a:t>
            </a:r>
            <a:r>
              <a:rPr lang="en-US" sz="1600" b="1" dirty="0"/>
              <a:t>manage changes to source code over </a:t>
            </a:r>
            <a:r>
              <a:rPr lang="en-US" sz="1600" b="1" dirty="0" smtClean="0"/>
              <a:t>time</a:t>
            </a:r>
            <a:r>
              <a:rPr lang="en-US" sz="1600" dirty="0" smtClean="0"/>
              <a:t>.</a:t>
            </a:r>
            <a:endParaRPr lang="pl-PL" sz="1600" dirty="0" smtClean="0"/>
          </a:p>
          <a:p>
            <a:endParaRPr lang="pl-PL" sz="1600" dirty="0"/>
          </a:p>
          <a:p>
            <a:r>
              <a:rPr lang="en-US" sz="1600" dirty="0" smtClean="0"/>
              <a:t>Version </a:t>
            </a:r>
            <a:r>
              <a:rPr lang="en-US" sz="1600" dirty="0"/>
              <a:t>control software </a:t>
            </a:r>
            <a:r>
              <a:rPr lang="en-US" sz="1600" b="1" dirty="0"/>
              <a:t>keeps track of every modification to the code</a:t>
            </a:r>
            <a:r>
              <a:rPr lang="en-US" sz="1600" dirty="0"/>
              <a:t> in a special kind of database. If a mistake is made, developers can turn back the clock and compare earlier versions of the code to help fix the mistake while minimizing disruption to all team members</a:t>
            </a:r>
            <a:r>
              <a:rPr lang="en-US" sz="1600" dirty="0" smtClean="0"/>
              <a:t>.</a:t>
            </a:r>
            <a:endParaRPr lang="pl-PL" sz="1600" dirty="0" smtClean="0"/>
          </a:p>
          <a:p>
            <a:endParaRPr lang="pl-PL" sz="1600" dirty="0"/>
          </a:p>
          <a:p>
            <a:r>
              <a:rPr lang="en-US" sz="1600" dirty="0"/>
              <a:t>Software teams that do not use any form of version control often run into problems </a:t>
            </a:r>
            <a:r>
              <a:rPr lang="en-US" sz="1600" dirty="0" smtClean="0"/>
              <a:t>like</a:t>
            </a:r>
            <a:r>
              <a:rPr lang="pl-PL" sz="1600" dirty="0" smtClean="0"/>
              <a:t>:</a:t>
            </a:r>
          </a:p>
          <a:p>
            <a:pPr marL="342900" indent="-342900">
              <a:buFont typeface="+mj-lt"/>
              <a:buAutoNum type="arabicPeriod"/>
            </a:pPr>
            <a:r>
              <a:rPr lang="en-US" sz="1600" dirty="0" smtClean="0"/>
              <a:t>not </a:t>
            </a:r>
            <a:r>
              <a:rPr lang="en-US" sz="1600" dirty="0"/>
              <a:t>knowing which changes that have been made are available to </a:t>
            </a:r>
            <a:r>
              <a:rPr lang="en-US" sz="1600" dirty="0" smtClean="0"/>
              <a:t>users</a:t>
            </a:r>
            <a:endParaRPr lang="pl-PL" sz="1600" dirty="0" smtClean="0"/>
          </a:p>
          <a:p>
            <a:pPr marL="342900" indent="-342900">
              <a:buFont typeface="+mj-lt"/>
              <a:buAutoNum type="arabicPeriod"/>
            </a:pPr>
            <a:r>
              <a:rPr lang="en-US" sz="1600" dirty="0" smtClean="0"/>
              <a:t>creation </a:t>
            </a:r>
            <a:r>
              <a:rPr lang="en-US" sz="1600" dirty="0"/>
              <a:t>of incompatible changes between two unrelated pieces of work that must then be painstakingly untangled and </a:t>
            </a:r>
            <a:r>
              <a:rPr lang="en-US" sz="1600" dirty="0" smtClean="0"/>
              <a:t>reworked.</a:t>
            </a:r>
            <a:endParaRPr lang="pl-PL" sz="1600" dirty="0" smtClean="0"/>
          </a:p>
          <a:p>
            <a:pPr marL="342900" indent="-342900">
              <a:buFont typeface="+mj-lt"/>
              <a:buAutoNum type="arabicPeriod"/>
            </a:pPr>
            <a:endParaRPr lang="pl-PL" sz="1600" dirty="0"/>
          </a:p>
          <a:p>
            <a:r>
              <a:rPr lang="en-US" sz="1600" dirty="0" smtClean="0"/>
              <a:t>If </a:t>
            </a:r>
            <a:r>
              <a:rPr lang="en-US" sz="1600" dirty="0"/>
              <a:t>you're a developer who has never used version control you may have added versions to your files, perhaps with suffixes like </a:t>
            </a:r>
            <a:r>
              <a:rPr lang="en-US" sz="1600" i="1" dirty="0"/>
              <a:t>"final" </a:t>
            </a:r>
            <a:r>
              <a:rPr lang="en-US" sz="1600" dirty="0"/>
              <a:t>or </a:t>
            </a:r>
            <a:r>
              <a:rPr lang="en-US" sz="1600" i="1" dirty="0"/>
              <a:t>"latest" </a:t>
            </a:r>
            <a:r>
              <a:rPr lang="en-US" sz="1600" dirty="0"/>
              <a:t>and then had to later deal with a new final version</a:t>
            </a:r>
            <a:r>
              <a:rPr lang="en-US" sz="1600" dirty="0" smtClean="0"/>
              <a:t>.</a:t>
            </a:r>
            <a:endParaRPr lang="en-US" sz="1600" dirty="0"/>
          </a:p>
        </p:txBody>
      </p:sp>
    </p:spTree>
    <p:extLst>
      <p:ext uri="{BB962C8B-B14F-4D97-AF65-F5344CB8AC3E}">
        <p14:creationId xmlns:p14="http://schemas.microsoft.com/office/powerpoint/2010/main" val="2964481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What is Version Control</a:t>
            </a:r>
            <a:endParaRPr lang="en-US" dirty="0"/>
          </a:p>
        </p:txBody>
      </p:sp>
      <p:sp>
        <p:nvSpPr>
          <p:cNvPr id="4" name="Rectangle 3"/>
          <p:cNvSpPr/>
          <p:nvPr/>
        </p:nvSpPr>
        <p:spPr>
          <a:xfrm>
            <a:off x="677334" y="1930400"/>
            <a:ext cx="8596668" cy="2031325"/>
          </a:xfrm>
          <a:prstGeom prst="rect">
            <a:avLst/>
          </a:prstGeom>
        </p:spPr>
        <p:txBody>
          <a:bodyPr wrap="square">
            <a:spAutoFit/>
          </a:bodyPr>
          <a:lstStyle/>
          <a:p>
            <a:r>
              <a:rPr lang="pl-PL" dirty="0"/>
              <a:t>P</a:t>
            </a:r>
            <a:r>
              <a:rPr lang="en-US" dirty="0" err="1" smtClean="0"/>
              <a:t>rimary</a:t>
            </a:r>
            <a:r>
              <a:rPr lang="en-US" dirty="0" smtClean="0"/>
              <a:t> </a:t>
            </a:r>
            <a:r>
              <a:rPr lang="en-US" dirty="0"/>
              <a:t>benefits you should expect from version control are as </a:t>
            </a:r>
            <a:r>
              <a:rPr lang="en-US" dirty="0" smtClean="0"/>
              <a:t>follows</a:t>
            </a:r>
            <a:r>
              <a:rPr lang="pl-PL" dirty="0" smtClean="0"/>
              <a:t>:</a:t>
            </a:r>
          </a:p>
          <a:p>
            <a:endParaRPr lang="pl-PL" dirty="0"/>
          </a:p>
          <a:p>
            <a:pPr marL="342900" indent="-342900">
              <a:buFont typeface="+mj-lt"/>
              <a:buAutoNum type="arabicPeriod"/>
            </a:pPr>
            <a:r>
              <a:rPr lang="en-US" dirty="0"/>
              <a:t>A complete long-term change history of every file</a:t>
            </a:r>
            <a:r>
              <a:rPr lang="en-US" dirty="0" smtClean="0"/>
              <a:t>.</a:t>
            </a:r>
            <a:endParaRPr lang="pl-PL" dirty="0" smtClean="0"/>
          </a:p>
          <a:p>
            <a:pPr marL="342900" indent="-342900">
              <a:buFont typeface="+mj-lt"/>
              <a:buAutoNum type="arabicPeriod"/>
            </a:pPr>
            <a:r>
              <a:rPr lang="pl-PL" dirty="0"/>
              <a:t>Branching and merging</a:t>
            </a:r>
            <a:r>
              <a:rPr lang="pl-PL" dirty="0" smtClean="0"/>
              <a:t>.</a:t>
            </a:r>
          </a:p>
          <a:p>
            <a:pPr marL="342900" indent="-342900">
              <a:buFont typeface="+mj-lt"/>
              <a:buAutoNum type="arabicPeriod"/>
            </a:pPr>
            <a:r>
              <a:rPr lang="en-US" dirty="0"/>
              <a:t>Traceability. Being able to trace each change made to the software and connect it to project management and bug tracking </a:t>
            </a:r>
            <a:r>
              <a:rPr lang="en-US" dirty="0" smtClean="0"/>
              <a:t>software</a:t>
            </a:r>
            <a:r>
              <a:rPr lang="pl-PL" dirty="0" smtClean="0"/>
              <a:t>.</a:t>
            </a:r>
          </a:p>
          <a:p>
            <a:pPr marL="342900" indent="-342900">
              <a:buFont typeface="+mj-lt"/>
              <a:buAutoNum type="arabicPeriod"/>
            </a:pPr>
            <a:endParaRPr lang="en-US" dirty="0"/>
          </a:p>
        </p:txBody>
      </p:sp>
    </p:spTree>
    <p:extLst>
      <p:ext uri="{BB962C8B-B14F-4D97-AF65-F5344CB8AC3E}">
        <p14:creationId xmlns:p14="http://schemas.microsoft.com/office/powerpoint/2010/main" val="398489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Git</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956302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What is Git</a:t>
            </a:r>
            <a:endParaRPr lang="en-US" dirty="0"/>
          </a:p>
        </p:txBody>
      </p:sp>
      <p:sp>
        <p:nvSpPr>
          <p:cNvPr id="4" name="Rectangle 3"/>
          <p:cNvSpPr/>
          <p:nvPr/>
        </p:nvSpPr>
        <p:spPr>
          <a:xfrm>
            <a:off x="677334" y="1930400"/>
            <a:ext cx="7568742" cy="2308324"/>
          </a:xfrm>
          <a:prstGeom prst="rect">
            <a:avLst/>
          </a:prstGeom>
        </p:spPr>
        <p:txBody>
          <a:bodyPr wrap="square">
            <a:spAutoFit/>
          </a:bodyPr>
          <a:lstStyle/>
          <a:p>
            <a:r>
              <a:rPr lang="en-US" dirty="0"/>
              <a:t>By far, the most widely used modern version control system in the world today is </a:t>
            </a:r>
            <a:r>
              <a:rPr lang="en-US" dirty="0" err="1" smtClean="0"/>
              <a:t>Git</a:t>
            </a:r>
            <a:r>
              <a:rPr lang="en-US" dirty="0" smtClean="0"/>
              <a:t>.</a:t>
            </a:r>
            <a:endParaRPr lang="pl-PL" dirty="0" smtClean="0"/>
          </a:p>
          <a:p>
            <a:endParaRPr lang="pl-PL" dirty="0"/>
          </a:p>
          <a:p>
            <a:r>
              <a:rPr lang="en-US" dirty="0" err="1" smtClean="0"/>
              <a:t>Git</a:t>
            </a:r>
            <a:r>
              <a:rPr lang="en-US" dirty="0" smtClean="0"/>
              <a:t> </a:t>
            </a:r>
            <a:r>
              <a:rPr lang="en-US" dirty="0"/>
              <a:t>is a mature, actively maintained open source project originally developed in 2005 by </a:t>
            </a:r>
            <a:r>
              <a:rPr lang="en-US" b="1" dirty="0"/>
              <a:t>Linus Torvalds</a:t>
            </a:r>
            <a:r>
              <a:rPr lang="en-US" dirty="0"/>
              <a:t>, the famous creator of the Linux operating system kernel</a:t>
            </a:r>
            <a:r>
              <a:rPr lang="en-US" dirty="0" smtClean="0"/>
              <a:t>.</a:t>
            </a:r>
            <a:endParaRPr lang="pl-PL" dirty="0" smtClean="0"/>
          </a:p>
          <a:p>
            <a:endParaRPr lang="pl-PL" dirty="0"/>
          </a:p>
          <a:p>
            <a:endParaRPr lang="en-US" dirty="0"/>
          </a:p>
        </p:txBody>
      </p:sp>
    </p:spTree>
    <p:extLst>
      <p:ext uri="{BB962C8B-B14F-4D97-AF65-F5344CB8AC3E}">
        <p14:creationId xmlns:p14="http://schemas.microsoft.com/office/powerpoint/2010/main" val="2364989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What is Git</a:t>
            </a:r>
            <a:endParaRPr lang="en-US" dirty="0"/>
          </a:p>
        </p:txBody>
      </p:sp>
      <p:sp>
        <p:nvSpPr>
          <p:cNvPr id="4" name="Rectangle 3"/>
          <p:cNvSpPr/>
          <p:nvPr/>
        </p:nvSpPr>
        <p:spPr>
          <a:xfrm>
            <a:off x="677332" y="1933146"/>
            <a:ext cx="8425477" cy="1754326"/>
          </a:xfrm>
          <a:prstGeom prst="rect">
            <a:avLst/>
          </a:prstGeom>
        </p:spPr>
        <p:txBody>
          <a:bodyPr wrap="square">
            <a:spAutoFit/>
          </a:bodyPr>
          <a:lstStyle/>
          <a:p>
            <a:r>
              <a:rPr lang="en-US" dirty="0"/>
              <a:t>With </a:t>
            </a:r>
            <a:r>
              <a:rPr lang="en-US" dirty="0" err="1"/>
              <a:t>Git</a:t>
            </a:r>
            <a:r>
              <a:rPr lang="en-US" dirty="0"/>
              <a:t>, every time you commit, or save the state of your project, </a:t>
            </a:r>
            <a:r>
              <a:rPr lang="en-US" dirty="0" err="1"/>
              <a:t>Git</a:t>
            </a:r>
            <a:r>
              <a:rPr lang="en-US" dirty="0"/>
              <a:t> basically takes a picture of what all your files look like at that moment and stores a reference to that </a:t>
            </a:r>
            <a:r>
              <a:rPr lang="en-US" dirty="0" smtClean="0"/>
              <a:t>snapshot.</a:t>
            </a:r>
            <a:endParaRPr lang="pl-PL" dirty="0" smtClean="0"/>
          </a:p>
          <a:p>
            <a:endParaRPr lang="pl-PL" dirty="0"/>
          </a:p>
          <a:p>
            <a:r>
              <a:rPr lang="en-US" dirty="0" smtClean="0"/>
              <a:t>To </a:t>
            </a:r>
            <a:r>
              <a:rPr lang="en-US" dirty="0"/>
              <a:t>be efficient, if files have not changed, </a:t>
            </a:r>
            <a:r>
              <a:rPr lang="en-US" dirty="0" err="1"/>
              <a:t>Git</a:t>
            </a:r>
            <a:r>
              <a:rPr lang="en-US" dirty="0"/>
              <a:t> doesn’t store the file again, just a link to the previous identical file it has already stored.</a:t>
            </a:r>
            <a:endParaRPr lang="en-US" dirty="0"/>
          </a:p>
        </p:txBody>
      </p:sp>
      <p:pic>
        <p:nvPicPr>
          <p:cNvPr id="1026" name="Picture 2" descr="Git stores data as snapshots of the project over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3904834"/>
            <a:ext cx="6794387" cy="25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29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What is Git</a:t>
            </a:r>
            <a:endParaRPr lang="en-US" dirty="0"/>
          </a:p>
        </p:txBody>
      </p:sp>
      <p:sp>
        <p:nvSpPr>
          <p:cNvPr id="4" name="Rectangle 3"/>
          <p:cNvSpPr/>
          <p:nvPr/>
        </p:nvSpPr>
        <p:spPr>
          <a:xfrm>
            <a:off x="677332" y="1930400"/>
            <a:ext cx="8596670" cy="1477328"/>
          </a:xfrm>
          <a:prstGeom prst="rect">
            <a:avLst/>
          </a:prstGeom>
        </p:spPr>
        <p:txBody>
          <a:bodyPr wrap="square">
            <a:spAutoFit/>
          </a:bodyPr>
          <a:lstStyle/>
          <a:p>
            <a:r>
              <a:rPr lang="en-US" dirty="0"/>
              <a:t>Remember that each file in your working directory can be in one of two states: </a:t>
            </a:r>
            <a:r>
              <a:rPr lang="en-US" b="1" i="1" dirty="0"/>
              <a:t>tracked</a:t>
            </a:r>
            <a:r>
              <a:rPr lang="en-US" dirty="0"/>
              <a:t> or </a:t>
            </a:r>
            <a:r>
              <a:rPr lang="en-US" b="1" i="1" dirty="0"/>
              <a:t>untracked</a:t>
            </a:r>
            <a:r>
              <a:rPr lang="en-US" dirty="0"/>
              <a:t>. </a:t>
            </a:r>
            <a:endParaRPr lang="pl-PL" dirty="0" smtClean="0"/>
          </a:p>
          <a:p>
            <a:endParaRPr lang="pl-PL" dirty="0"/>
          </a:p>
          <a:p>
            <a:r>
              <a:rPr lang="en-US" dirty="0" smtClean="0"/>
              <a:t>Tracked </a:t>
            </a:r>
            <a:r>
              <a:rPr lang="en-US" dirty="0"/>
              <a:t>files are files that were in the last snapshot; they can be unmodified, modified, or staged. In short, tracked files are files that </a:t>
            </a:r>
            <a:r>
              <a:rPr lang="en-US" dirty="0" err="1"/>
              <a:t>Git</a:t>
            </a:r>
            <a:r>
              <a:rPr lang="en-US" dirty="0"/>
              <a:t> knows about.</a:t>
            </a:r>
            <a:endParaRPr lang="en-US" dirty="0"/>
          </a:p>
        </p:txBody>
      </p:sp>
      <p:pic>
        <p:nvPicPr>
          <p:cNvPr id="4098" name="Picture 2" descr="The lifecycle of the status of your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3937686"/>
            <a:ext cx="6400344" cy="264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053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What is Git</a:t>
            </a:r>
            <a:endParaRPr lang="en-US" dirty="0"/>
          </a:p>
        </p:txBody>
      </p:sp>
      <p:sp>
        <p:nvSpPr>
          <p:cNvPr id="4" name="Rectangle 3"/>
          <p:cNvSpPr/>
          <p:nvPr/>
        </p:nvSpPr>
        <p:spPr>
          <a:xfrm>
            <a:off x="677332" y="1933146"/>
            <a:ext cx="4288951" cy="4247317"/>
          </a:xfrm>
          <a:prstGeom prst="rect">
            <a:avLst/>
          </a:prstGeom>
        </p:spPr>
        <p:txBody>
          <a:bodyPr wrap="square">
            <a:spAutoFit/>
          </a:bodyPr>
          <a:lstStyle/>
          <a:p>
            <a:r>
              <a:rPr lang="en-US" dirty="0" err="1"/>
              <a:t>Git</a:t>
            </a:r>
            <a:r>
              <a:rPr lang="en-US" dirty="0"/>
              <a:t> has three main states that your files can reside in: </a:t>
            </a:r>
            <a:r>
              <a:rPr lang="en-US" i="1" dirty="0"/>
              <a:t>committed</a:t>
            </a:r>
            <a:r>
              <a:rPr lang="en-US" dirty="0"/>
              <a:t>, </a:t>
            </a:r>
            <a:r>
              <a:rPr lang="en-US" i="1" dirty="0"/>
              <a:t>modified</a:t>
            </a:r>
            <a:r>
              <a:rPr lang="en-US" dirty="0"/>
              <a:t>, and </a:t>
            </a:r>
            <a:r>
              <a:rPr lang="en-US" i="1" dirty="0"/>
              <a:t>staged</a:t>
            </a:r>
            <a:r>
              <a:rPr lang="en-US" dirty="0" smtClean="0"/>
              <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Modified</a:t>
            </a:r>
            <a:r>
              <a:rPr lang="en-US" dirty="0"/>
              <a:t> </a:t>
            </a:r>
            <a:r>
              <a:rPr lang="pl-PL" dirty="0" smtClean="0"/>
              <a:t/>
            </a:r>
            <a:br>
              <a:rPr lang="pl-PL" dirty="0" smtClean="0"/>
            </a:br>
            <a:r>
              <a:rPr lang="en-US" dirty="0" smtClean="0"/>
              <a:t>means </a:t>
            </a:r>
            <a:r>
              <a:rPr lang="en-US" dirty="0"/>
              <a:t>that you have changed the file but have not committed it to your database yet</a:t>
            </a:r>
            <a:r>
              <a:rPr lang="en-US" dirty="0" smtClean="0"/>
              <a:t>.</a:t>
            </a:r>
            <a:r>
              <a:rPr lang="en-US" dirty="0"/>
              <a:t> </a:t>
            </a:r>
            <a:endParaRPr lang="pl-PL" dirty="0" smtClean="0"/>
          </a:p>
          <a:p>
            <a:pPr marL="285750" indent="-285750">
              <a:buFont typeface="Arial" panose="020B0604020202020204" pitchFamily="34" charset="0"/>
              <a:buChar char="•"/>
            </a:pPr>
            <a:r>
              <a:rPr lang="en-US" b="1" dirty="0" smtClean="0"/>
              <a:t>Staged</a:t>
            </a:r>
            <a:r>
              <a:rPr lang="en-US" dirty="0" smtClean="0"/>
              <a:t> </a:t>
            </a:r>
            <a:r>
              <a:rPr lang="pl-PL" dirty="0" smtClean="0"/>
              <a:t/>
            </a:r>
            <a:br>
              <a:rPr lang="pl-PL" dirty="0" smtClean="0"/>
            </a:br>
            <a:r>
              <a:rPr lang="en-US" dirty="0" smtClean="0"/>
              <a:t>means </a:t>
            </a:r>
            <a:r>
              <a:rPr lang="en-US" dirty="0"/>
              <a:t>that you have marked a modified file in its current version to go into your next commit snapshot</a:t>
            </a:r>
            <a:r>
              <a:rPr lang="en-US" dirty="0" smtClean="0"/>
              <a:t>.</a:t>
            </a:r>
            <a:endParaRPr lang="en-US" dirty="0"/>
          </a:p>
          <a:p>
            <a:pPr marL="285750" indent="-285750">
              <a:buFont typeface="Arial" panose="020B0604020202020204" pitchFamily="34" charset="0"/>
              <a:buChar char="•"/>
            </a:pPr>
            <a:r>
              <a:rPr lang="en-US" b="1" dirty="0" smtClean="0"/>
              <a:t>Committed</a:t>
            </a:r>
            <a:r>
              <a:rPr lang="en-US" dirty="0" smtClean="0"/>
              <a:t> </a:t>
            </a:r>
            <a:r>
              <a:rPr lang="pl-PL" dirty="0" smtClean="0"/>
              <a:t/>
            </a:r>
            <a:br>
              <a:rPr lang="pl-PL" dirty="0" smtClean="0"/>
            </a:br>
            <a:r>
              <a:rPr lang="en-US" dirty="0" smtClean="0"/>
              <a:t>means </a:t>
            </a:r>
            <a:r>
              <a:rPr lang="en-US" dirty="0"/>
              <a:t>that the data is safely stored in your local database</a:t>
            </a:r>
            <a:r>
              <a:rPr lang="en-US" dirty="0" smtClean="0"/>
              <a:t>.</a:t>
            </a:r>
            <a:endParaRPr lang="en-US" dirty="0"/>
          </a:p>
        </p:txBody>
      </p:sp>
      <p:pic>
        <p:nvPicPr>
          <p:cNvPr id="2050" name="Picture 2"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6283" y="1930400"/>
            <a:ext cx="4721225" cy="260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91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897</TotalTime>
  <Words>1613</Words>
  <Application>Microsoft Office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Segoe UI</vt:lpstr>
      <vt:lpstr>Trebuchet MS</vt:lpstr>
      <vt:lpstr>Wingdings 3</vt:lpstr>
      <vt:lpstr>Facet</vt:lpstr>
      <vt:lpstr>Azure DevOps</vt:lpstr>
      <vt:lpstr>Version Control</vt:lpstr>
      <vt:lpstr>What is Version Control</vt:lpstr>
      <vt:lpstr>What is Version Control</vt:lpstr>
      <vt:lpstr>Git</vt:lpstr>
      <vt:lpstr>What is Git</vt:lpstr>
      <vt:lpstr>What is Git</vt:lpstr>
      <vt:lpstr>What is Git</vt:lpstr>
      <vt:lpstr>What is Git</vt:lpstr>
      <vt:lpstr>What is Git</vt:lpstr>
      <vt:lpstr>Git Workflow</vt:lpstr>
      <vt:lpstr>Basics</vt:lpstr>
      <vt:lpstr>Init/Clone</vt:lpstr>
      <vt:lpstr>Init/Clone</vt:lpstr>
      <vt:lpstr>Add/Commit/Push</vt:lpstr>
      <vt:lpstr>Fetch/Pull</vt:lpstr>
      <vt:lpstr>Branching</vt:lpstr>
      <vt:lpstr>Understand branch history</vt:lpstr>
      <vt:lpstr>Use feature branches for your work</vt:lpstr>
      <vt:lpstr>Naming convention</vt:lpstr>
      <vt:lpstr>Manage releases</vt:lpstr>
      <vt:lpstr>Use release branches</vt:lpstr>
      <vt:lpstr>Port changes back to the master branch</vt:lpstr>
      <vt:lpstr>Other</vt:lpstr>
      <vt:lpstr>Fork</vt:lpstr>
      <vt:lpstr>links</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Kostyrka Tomasz</dc:creator>
  <cp:lastModifiedBy>Kostyrka Tomasz</cp:lastModifiedBy>
  <cp:revision>293</cp:revision>
  <dcterms:created xsi:type="dcterms:W3CDTF">2018-09-25T19:39:23Z</dcterms:created>
  <dcterms:modified xsi:type="dcterms:W3CDTF">2018-10-14T12:09:00Z</dcterms:modified>
</cp:coreProperties>
</file>