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jv/CTaHCkT9kow1luCLhv8LPgn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95C65-6AD9-41D2-81DD-09CED1A1F47E}" v="1" dt="2023-05-28T18:16:1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Lewiński" userId="S::lewinski@student.agh.edu.pl::a8c2d948-4251-458f-b8ef-cb3ea77c6c9e" providerId="AD" clId="Web-{29E95C65-6AD9-41D2-81DD-09CED1A1F47E}"/>
    <pc:docChg chg="modSld">
      <pc:chgData name="Adam Lewiński" userId="S::lewinski@student.agh.edu.pl::a8c2d948-4251-458f-b8ef-cb3ea77c6c9e" providerId="AD" clId="Web-{29E95C65-6AD9-41D2-81DD-09CED1A1F47E}" dt="2023-05-28T18:16:12.309" v="0" actId="1076"/>
      <pc:docMkLst>
        <pc:docMk/>
      </pc:docMkLst>
      <pc:sldChg chg="modSp">
        <pc:chgData name="Adam Lewiński" userId="S::lewinski@student.agh.edu.pl::a8c2d948-4251-458f-b8ef-cb3ea77c6c9e" providerId="AD" clId="Web-{29E95C65-6AD9-41D2-81DD-09CED1A1F47E}" dt="2023-05-28T18:16:12.309" v="0" actId="1076"/>
        <pc:sldMkLst>
          <pc:docMk/>
          <pc:sldMk cId="0" sldId="261"/>
        </pc:sldMkLst>
        <pc:picChg chg="mod">
          <ac:chgData name="Adam Lewiński" userId="S::lewinski@student.agh.edu.pl::a8c2d948-4251-458f-b8ef-cb3ea77c6c9e" providerId="AD" clId="Web-{29E95C65-6AD9-41D2-81DD-09CED1A1F47E}" dt="2023-05-28T18:16:12.309" v="0" actId="1076"/>
          <ac:picMkLst>
            <pc:docMk/>
            <pc:sldMk cId="0" sldId="261"/>
            <ac:picMk id="11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5f17b0288e63af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45f17b0288e63af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52ed63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952ed63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5c6d2982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45c6d2982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7fcbe6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7fcbe6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https://build.microsoft.com/en-US/home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7fcbe6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7fcbe6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fcbe6f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https://learn.microsoft.com/en-us/azure/databricks/release-notes/product/</a:t>
            </a:r>
            <a:endParaRPr/>
          </a:p>
        </p:txBody>
      </p:sp>
      <p:sp>
        <p:nvSpPr>
          <p:cNvPr id="105" name="Google Shape;105;g247fcbe6f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8188892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8188892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https://developer.microsoft.com/en-us/reactor/events/19860/?ocid=eml_pg400418_gdc_comm_mw&amp;mkt_tok=MTU3LUdRRS0zODIAAAGLzG8TkWSuR_dZQhpv0yVfw1MlAhfKjK9gZsE3JA1407i8ZVkbaWqYRu8teoHwkwgh6v-wn2Rh6SRqpj2YHlW5_j6P_lKrkRXDhSq3ZI_-t2UJfVgwSD_56kB2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5f17b0288e63a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45f17b0288e63a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5f17b0288e63a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45f17b0288e63a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java/org/apache/spark/sql/Ro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microsoft.com/en-US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atabricks/release-notes/produc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reactor/events/19860/?ocid=eml_pg400418_gdc_comm_mw&amp;mkt_tok=MTU3LUdRRS0zODIAAAGLzG8TkWSuR_dZQhpv0yVfw1MlAhfKjK9gZsE3JA1407i8ZVkbaWqYRu8teoHwkwgh6v-wn2Rh6SRqpj2YHlW5_j6P_lKrkRXDhSq3ZI_-t2UJfVgwSD_56kB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Infrastruktura Big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5f17b0288e63af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DataFrames vs Datasets</a:t>
            </a:r>
            <a:endParaRPr/>
          </a:p>
        </p:txBody>
      </p:sp>
      <p:sp>
        <p:nvSpPr>
          <p:cNvPr id="140" name="Google Shape;140;g145f17b0288e63af_11"/>
          <p:cNvSpPr txBox="1">
            <a:spLocks noGrp="1"/>
          </p:cNvSpPr>
          <p:nvPr>
            <p:ph type="body" idx="1"/>
          </p:nvPr>
        </p:nvSpPr>
        <p:spPr>
          <a:xfrm>
            <a:off x="431800" y="1436159"/>
            <a:ext cx="11277600" cy="5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Kiedy użyć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lub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Kiedy chcesz żeby Spark robił </a:t>
            </a:r>
            <a:r>
              <a:rPr lang="pl-PL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 mu każesz </a:t>
            </a: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nie </a:t>
            </a:r>
            <a:r>
              <a:rPr lang="pl-PL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</a:t>
            </a: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użyj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lub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Jeśli chcesz bezpieczeństwa żeby błędy były wychwycone podczas kompilacji (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compile-time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nie masz nic przeciwko tworzeniu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[T],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Dla wyrażeń, filtrów,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agregacji, sum, SQL, dostęp do kolumn -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Dla relacyjnych transformacji SQL-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Jeśli chcesz wykorzystać </a:t>
            </a:r>
            <a:r>
              <a:rPr lang="pl-PL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serializację</a:t>
            </a: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Tungsten’s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Encoders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użyj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Dla ułatwienia i optymalizacji -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r>
              <a:rPr lang="pl-PL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Dla R lub </a:t>
            </a:r>
            <a:r>
              <a:rPr lang="pl-PL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pl-PL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użyj  </a:t>
            </a:r>
            <a:r>
              <a:rPr lang="pl-PL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666750" y="1518636"/>
            <a:ext cx="10515600" cy="492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Podstawa </a:t>
            </a:r>
            <a:r>
              <a:rPr lang="pl-PL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</a:t>
            </a:r>
            <a:r>
              <a:rPr lang="pl-PL" sz="1600" i="1" dirty="0" err="1"/>
              <a:t>k</a:t>
            </a:r>
            <a:r>
              <a:rPr lang="pl-PL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turalengo</a:t>
            </a:r>
            <a:r>
              <a:rPr lang="pl-PL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pl-PL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6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pl-PL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typu </a:t>
            </a:r>
            <a:r>
              <a:rPr lang="pl-PL" sz="1600" b="0" i="1" u="sng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Row</a:t>
            </a:r>
            <a:endParaRPr sz="16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Działają w JVM czyli tylko Java I Scala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Możesz zdefiniować obiekt dla każdego wiersza danych w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Mogą być przetworzone równolegle przy użyciu funkcyjnych lub relacyjnych operacji np. map(),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Silnie typowane (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Strongly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typed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obiekty 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Nie ma możliwości wczytania schematu, trzeba go stworzyć wcześniej. Typy są automatycznie mapowane zgodnie z definicją w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pl-PL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47" name="Google Shape;147;p26"/>
          <p:cNvSpPr txBox="1"/>
          <p:nvPr/>
        </p:nvSpPr>
        <p:spPr>
          <a:xfrm>
            <a:off x="3468757" y="3269974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Encoders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666750" y="1518636"/>
            <a:ext cx="10515600" cy="492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i="1" dirty="0"/>
              <a:t>Spark </a:t>
            </a:r>
            <a:r>
              <a:rPr lang="pl-PL" i="1" dirty="0" err="1"/>
              <a:t>has</a:t>
            </a:r>
            <a:r>
              <a:rPr lang="pl-PL" i="1" dirty="0"/>
              <a:t> </a:t>
            </a:r>
            <a:r>
              <a:rPr lang="pl-PL" i="1" dirty="0" err="1"/>
              <a:t>internal</a:t>
            </a:r>
            <a:r>
              <a:rPr lang="pl-PL" i="1" dirty="0"/>
              <a:t> data </a:t>
            </a:r>
            <a:r>
              <a:rPr lang="pl-PL" i="1" dirty="0" err="1"/>
              <a:t>types</a:t>
            </a:r>
            <a:r>
              <a:rPr lang="pl-PL" i="1" dirty="0"/>
              <a:t>: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i="1" dirty="0" err="1"/>
              <a:t>StringType</a:t>
            </a:r>
            <a:r>
              <a:rPr lang="pl-PL" b="1" i="1" dirty="0"/>
              <a:t>, </a:t>
            </a:r>
            <a:r>
              <a:rPr lang="pl-PL" b="1" i="1" dirty="0" err="1"/>
              <a:t>BinaryType</a:t>
            </a:r>
            <a:r>
              <a:rPr lang="pl-PL" b="1" i="1" dirty="0"/>
              <a:t>, </a:t>
            </a:r>
            <a:r>
              <a:rPr lang="pl-PL" b="1" i="1" dirty="0" err="1"/>
              <a:t>IntegerType</a:t>
            </a:r>
            <a:r>
              <a:rPr lang="pl-PL" b="1" i="1" dirty="0"/>
              <a:t>, </a:t>
            </a:r>
            <a:r>
              <a:rPr lang="pl-PL" b="1" i="1" dirty="0" err="1"/>
              <a:t>BooleanType</a:t>
            </a:r>
            <a:r>
              <a:rPr lang="pl-PL" b="1" i="1" dirty="0"/>
              <a:t>, </a:t>
            </a:r>
            <a:r>
              <a:rPr lang="pl-PL" b="1" i="1" dirty="0" err="1"/>
              <a:t>MapType</a:t>
            </a:r>
            <a:r>
              <a:rPr lang="pl-PL" i="1" dirty="0"/>
              <a:t>, 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 i="1" dirty="0">
                <a:highlight>
                  <a:srgbClr val="FFFF00"/>
                </a:highlight>
              </a:rPr>
              <a:t>Map</a:t>
            </a:r>
            <a:r>
              <a:rPr lang="pl-PL" i="1" dirty="0"/>
              <a:t> to the </a:t>
            </a:r>
            <a:r>
              <a:rPr lang="pl-PL" i="1" dirty="0" err="1"/>
              <a:t>language-specific</a:t>
            </a:r>
            <a:r>
              <a:rPr lang="pl-PL" i="1" dirty="0"/>
              <a:t> data </a:t>
            </a:r>
            <a:r>
              <a:rPr lang="pl-PL" i="1" dirty="0" err="1"/>
              <a:t>types</a:t>
            </a:r>
            <a:r>
              <a:rPr lang="pl-PL" i="1" dirty="0"/>
              <a:t> in Scala and Java </a:t>
            </a:r>
            <a:r>
              <a:rPr lang="pl-PL" i="1" dirty="0" err="1"/>
              <a:t>during</a:t>
            </a:r>
            <a:r>
              <a:rPr lang="pl-PL" i="1" dirty="0"/>
              <a:t> Spark </a:t>
            </a:r>
            <a:r>
              <a:rPr lang="pl-PL" i="1" dirty="0" err="1"/>
              <a:t>operations</a:t>
            </a:r>
            <a:r>
              <a:rPr lang="pl-PL" i="1" dirty="0"/>
              <a:t>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i="1" dirty="0" err="1"/>
              <a:t>This</a:t>
            </a:r>
            <a:r>
              <a:rPr lang="pl-PL" i="1" dirty="0"/>
              <a:t> </a:t>
            </a:r>
            <a:r>
              <a:rPr lang="pl-PL" i="1" dirty="0" err="1"/>
              <a:t>mapping</a:t>
            </a:r>
            <a:r>
              <a:rPr lang="pl-PL" i="1" dirty="0"/>
              <a:t>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done</a:t>
            </a:r>
            <a:r>
              <a:rPr lang="pl-PL" i="1" dirty="0"/>
              <a:t> via </a:t>
            </a:r>
            <a:r>
              <a:rPr lang="pl-PL" i="1" dirty="0" err="1">
                <a:highlight>
                  <a:srgbClr val="FFFF00"/>
                </a:highlight>
              </a:rPr>
              <a:t>encoders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i="1" dirty="0"/>
              <a:t>In order to </a:t>
            </a:r>
            <a:r>
              <a:rPr lang="pl-PL" i="1" dirty="0" err="1"/>
              <a:t>create</a:t>
            </a:r>
            <a:r>
              <a:rPr lang="pl-PL" i="1" dirty="0"/>
              <a:t> </a:t>
            </a:r>
            <a:r>
              <a:rPr lang="pl-PL" i="1" dirty="0" err="1"/>
              <a:t>Dataset</a:t>
            </a:r>
            <a:r>
              <a:rPr lang="pl-PL" i="1" dirty="0"/>
              <a:t>[T], </a:t>
            </a:r>
            <a:r>
              <a:rPr lang="pl-PL" i="1" dirty="0" err="1"/>
              <a:t>where</a:t>
            </a:r>
            <a:r>
              <a:rPr lang="pl-PL" i="1" dirty="0"/>
              <a:t> T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your</a:t>
            </a:r>
            <a:r>
              <a:rPr lang="pl-PL" i="1" dirty="0"/>
              <a:t> </a:t>
            </a:r>
            <a:r>
              <a:rPr lang="pl-PL" i="1" dirty="0" err="1"/>
              <a:t>typed</a:t>
            </a:r>
            <a:r>
              <a:rPr lang="pl-PL" i="1" dirty="0"/>
              <a:t> </a:t>
            </a:r>
            <a:r>
              <a:rPr lang="pl-PL" i="1" dirty="0" err="1"/>
              <a:t>object</a:t>
            </a:r>
            <a:r>
              <a:rPr lang="pl-PL" i="1" dirty="0"/>
              <a:t> in Scala, </a:t>
            </a:r>
            <a:r>
              <a:rPr lang="pl-PL" i="1" dirty="0" err="1"/>
              <a:t>you</a:t>
            </a:r>
            <a:r>
              <a:rPr lang="pl-PL" i="1" dirty="0"/>
              <a:t> </a:t>
            </a:r>
            <a:r>
              <a:rPr lang="pl-PL" i="1" dirty="0" err="1"/>
              <a:t>need</a:t>
            </a:r>
            <a:r>
              <a:rPr lang="pl-PL" i="1" dirty="0"/>
              <a:t> a </a:t>
            </a:r>
            <a:r>
              <a:rPr lang="pl-PL" b="1" i="1" dirty="0" err="1"/>
              <a:t>case</a:t>
            </a:r>
            <a:r>
              <a:rPr lang="pl-PL" b="1" i="1" dirty="0"/>
              <a:t> </a:t>
            </a:r>
            <a:r>
              <a:rPr lang="pl-PL" b="1" i="1" dirty="0" err="1"/>
              <a:t>class</a:t>
            </a:r>
            <a:r>
              <a:rPr lang="pl-PL" b="1" i="1" dirty="0"/>
              <a:t> </a:t>
            </a:r>
            <a:r>
              <a:rPr lang="pl-PL" i="1" dirty="0" err="1"/>
              <a:t>that</a:t>
            </a:r>
            <a:r>
              <a:rPr lang="pl-PL" i="1" dirty="0"/>
              <a:t> </a:t>
            </a:r>
            <a:r>
              <a:rPr lang="pl-PL" i="1" dirty="0" err="1"/>
              <a:t>defines</a:t>
            </a:r>
            <a:r>
              <a:rPr lang="pl-PL" i="1" dirty="0"/>
              <a:t> the </a:t>
            </a:r>
            <a:r>
              <a:rPr lang="pl-PL" i="1" dirty="0" err="1"/>
              <a:t>object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Kiedy użyć Datasets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dirty="0"/>
              <a:t>Kiedy operacje nie mogą być przetworzone przy użyciu </a:t>
            </a:r>
            <a:r>
              <a:rPr lang="pl-PL" dirty="0" err="1"/>
              <a:t>DataFrame</a:t>
            </a:r>
            <a:r>
              <a:rPr lang="pl-PL" dirty="0"/>
              <a:t>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dirty="0"/>
              <a:t>Kiedy masz specyficzną logikę biznesową, którą chcesz zakodować w specjalną funkcję.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dirty="0"/>
              <a:t>Kiedy zależy ci na “</a:t>
            </a:r>
            <a:r>
              <a:rPr lang="pl-PL" b="1" dirty="0" err="1">
                <a:highlight>
                  <a:srgbClr val="FFFF00"/>
                </a:highlight>
              </a:rPr>
              <a:t>type-safety</a:t>
            </a:r>
            <a:r>
              <a:rPr lang="pl-PL" b="1" dirty="0">
                <a:highlight>
                  <a:srgbClr val="FFFF00"/>
                </a:highlight>
              </a:rPr>
              <a:t>”</a:t>
            </a:r>
            <a:r>
              <a:rPr lang="pl-PL" dirty="0"/>
              <a:t>, I jesteś w stanie zaakceptować koszt związany z </a:t>
            </a:r>
            <a:r>
              <a:rPr lang="pl-PL" dirty="0" err="1"/>
              <a:t>serializacją</a:t>
            </a:r>
            <a:r>
              <a:rPr lang="pl-PL" dirty="0"/>
              <a:t>: </a:t>
            </a:r>
            <a:r>
              <a:rPr lang="pl-PL" b="1" dirty="0" err="1">
                <a:highlight>
                  <a:srgbClr val="FFFF00"/>
                </a:highlight>
              </a:rPr>
              <a:t>Dataset</a:t>
            </a:r>
            <a:r>
              <a:rPr lang="pl-PL" b="1" dirty="0">
                <a:highlight>
                  <a:srgbClr val="FFFF00"/>
                </a:highlight>
              </a:rPr>
              <a:t> API </a:t>
            </a:r>
            <a:r>
              <a:rPr lang="pl-PL" b="1" dirty="0" err="1">
                <a:highlight>
                  <a:srgbClr val="FFFF00"/>
                </a:highlight>
              </a:rPr>
              <a:t>is</a:t>
            </a:r>
            <a:r>
              <a:rPr lang="pl-PL" b="1" dirty="0">
                <a:highlight>
                  <a:srgbClr val="FFFF00"/>
                </a:highlight>
              </a:rPr>
              <a:t> </a:t>
            </a:r>
            <a:r>
              <a:rPr lang="pl-PL" b="1" dirty="0" err="1">
                <a:highlight>
                  <a:srgbClr val="FFFF00"/>
                </a:highlight>
              </a:rPr>
              <a:t>type-safe</a:t>
            </a:r>
            <a:r>
              <a:rPr lang="pl-PL" dirty="0"/>
              <a:t>. Operacje, która nie spełniają walidacji typów </a:t>
            </a:r>
            <a:r>
              <a:rPr lang="pl-PL" dirty="0" err="1"/>
              <a:t>np</a:t>
            </a:r>
            <a:r>
              <a:rPr lang="pl-PL" dirty="0"/>
              <a:t> odejmowanie dwóch stringów – wyjątek pojawi się podczas kompilacji a nie uruchomienia.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dirty="0"/>
              <a:t>Kiedy chcesz pobrać </a:t>
            </a:r>
            <a:r>
              <a:rPr lang="pl-PL" dirty="0" err="1"/>
              <a:t>DataFrames</a:t>
            </a:r>
            <a:r>
              <a:rPr lang="pl-PL" dirty="0"/>
              <a:t> do lokalnego dysku, będą one w wybranym typie klasy co ułatwi manipulacje.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pl-PL" dirty="0"/>
              <a:t>Jednym z popularniejszych scenariuszy jest użycie obu </a:t>
            </a:r>
            <a:r>
              <a:rPr lang="pl-PL" dirty="0" err="1"/>
              <a:t>DataFrames</a:t>
            </a:r>
            <a:r>
              <a:rPr lang="pl-PL" dirty="0"/>
              <a:t> i </a:t>
            </a:r>
            <a:r>
              <a:rPr lang="pl-PL" dirty="0" err="1"/>
              <a:t>Datasets</a:t>
            </a:r>
            <a:r>
              <a:rPr lang="pl-PL" dirty="0"/>
              <a:t> równocześnie, decydując kiedy będzie lepszy performance a kiedy </a:t>
            </a:r>
            <a:r>
              <a:rPr lang="pl-PL" dirty="0" err="1"/>
              <a:t>type-safety</a:t>
            </a:r>
            <a:r>
              <a:rPr lang="pl-PL" dirty="0"/>
              <a:t>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35338"/>
              <a:buNone/>
            </a:pPr>
            <a:r>
              <a:rPr lang="pl-PL" sz="1900" dirty="0"/>
              <a:t>Chambers, </a:t>
            </a:r>
            <a:r>
              <a:rPr lang="pl-PL" sz="1900" dirty="0" err="1"/>
              <a:t>Bill,Zaharia</a:t>
            </a:r>
            <a:r>
              <a:rPr lang="pl-PL" sz="1900" dirty="0"/>
              <a:t>, </a:t>
            </a:r>
            <a:r>
              <a:rPr lang="pl-PL" sz="1900" dirty="0" err="1"/>
              <a:t>Matei</a:t>
            </a:r>
            <a:r>
              <a:rPr lang="pl-PL" sz="1900" dirty="0"/>
              <a:t>. Spark: The </a:t>
            </a:r>
            <a:r>
              <a:rPr lang="pl-PL" sz="1900" dirty="0" err="1"/>
              <a:t>Definitive</a:t>
            </a:r>
            <a:r>
              <a:rPr lang="pl-PL" sz="1900" dirty="0"/>
              <a:t> Guide: Big Data Processing </a:t>
            </a:r>
            <a:r>
              <a:rPr lang="pl-PL" sz="1900" dirty="0" err="1"/>
              <a:t>Made</a:t>
            </a:r>
            <a:r>
              <a:rPr lang="pl-PL" sz="1900" dirty="0"/>
              <a:t> Simple (Kindle </a:t>
            </a:r>
            <a:r>
              <a:rPr lang="pl-PL" sz="1900" dirty="0" err="1"/>
              <a:t>Locations</a:t>
            </a:r>
            <a:r>
              <a:rPr lang="pl-PL" sz="1900" dirty="0"/>
              <a:t> 5106-5107). </a:t>
            </a:r>
            <a:r>
              <a:rPr lang="pl-PL" sz="1900" dirty="0" err="1"/>
              <a:t>O'Reilly</a:t>
            </a:r>
            <a:r>
              <a:rPr lang="pl-PL" sz="1900" dirty="0"/>
              <a:t> Media. Kindle Edition.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952ed636a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Błędy</a:t>
            </a:r>
            <a:endParaRPr/>
          </a:p>
        </p:txBody>
      </p:sp>
      <p:sp>
        <p:nvSpPr>
          <p:cNvPr id="165" name="Google Shape;165;g21952ed636a_0_0"/>
          <p:cNvSpPr txBox="1"/>
          <p:nvPr/>
        </p:nvSpPr>
        <p:spPr>
          <a:xfrm>
            <a:off x="736847" y="1899821"/>
            <a:ext cx="902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Dla wykrycia błędów podczas kompilacji lub wykonania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1952ed636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09" y="2672179"/>
            <a:ext cx="9568879" cy="308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Datasets Scala Case Class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656811" y="1588210"/>
            <a:ext cx="10515600" cy="492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Zdefiniować Case Class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Niezmienna (Immutable)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Wsparcie dla “pattern matching”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Można porównać jej strukturę a nie odniesienia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Łatwa w manipulacji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/>
              <a:t>https://docs.scala-lang.org/tour/case-classes.html</a:t>
            </a:r>
            <a:endParaRPr b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731668" y="1930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Datasets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666750" y="1518636"/>
            <a:ext cx="10515600" cy="492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 err="1"/>
              <a:t>case</a:t>
            </a:r>
            <a:r>
              <a:rPr lang="pl-PL" i="1" dirty="0"/>
              <a:t> </a:t>
            </a:r>
            <a:r>
              <a:rPr lang="pl-PL" i="1" dirty="0" err="1"/>
              <a:t>class</a:t>
            </a:r>
            <a:r>
              <a:rPr lang="pl-PL" i="1" dirty="0"/>
              <a:t> </a:t>
            </a:r>
            <a:r>
              <a:rPr lang="pl-PL" i="1" dirty="0" err="1"/>
              <a:t>Bloggers</a:t>
            </a:r>
            <a:r>
              <a:rPr lang="pl-PL" i="1" dirty="0"/>
              <a:t>(</a:t>
            </a:r>
            <a:r>
              <a:rPr lang="pl-PL" i="1" dirty="0" err="1">
                <a:highlight>
                  <a:srgbClr val="FFFF00"/>
                </a:highlight>
              </a:rPr>
              <a:t>id:Int</a:t>
            </a:r>
            <a:r>
              <a:rPr lang="pl-PL" i="1" dirty="0">
                <a:highlight>
                  <a:srgbClr val="FFFF00"/>
                </a:highlight>
              </a:rPr>
              <a:t>, </a:t>
            </a:r>
            <a:r>
              <a:rPr lang="pl-PL" i="1" dirty="0" err="1">
                <a:highlight>
                  <a:srgbClr val="FFFF00"/>
                </a:highlight>
              </a:rPr>
              <a:t>first:String</a:t>
            </a:r>
            <a:r>
              <a:rPr lang="pl-PL" i="1" dirty="0">
                <a:highlight>
                  <a:srgbClr val="FFFF00"/>
                </a:highlight>
              </a:rPr>
              <a:t>, </a:t>
            </a:r>
            <a:r>
              <a:rPr lang="pl-PL" i="1" dirty="0" err="1">
                <a:highlight>
                  <a:srgbClr val="FFFF00"/>
                </a:highlight>
              </a:rPr>
              <a:t>last:String</a:t>
            </a:r>
            <a:r>
              <a:rPr lang="pl-PL" i="1" dirty="0">
                <a:highlight>
                  <a:srgbClr val="FFFF00"/>
                </a:highlight>
              </a:rPr>
              <a:t>, url:String, </a:t>
            </a:r>
            <a:r>
              <a:rPr lang="pl-PL" i="1" dirty="0" err="1">
                <a:highlight>
                  <a:srgbClr val="FFFF00"/>
                </a:highlight>
              </a:rPr>
              <a:t>date:String,hits</a:t>
            </a:r>
            <a:r>
              <a:rPr lang="pl-PL" i="1" dirty="0">
                <a:highlight>
                  <a:srgbClr val="FFFF00"/>
                </a:highlight>
              </a:rPr>
              <a:t>: </a:t>
            </a:r>
            <a:r>
              <a:rPr lang="pl-PL" i="1" dirty="0" err="1">
                <a:highlight>
                  <a:srgbClr val="FFFF00"/>
                </a:highlight>
              </a:rPr>
              <a:t>Int</a:t>
            </a:r>
            <a:r>
              <a:rPr lang="pl-PL" i="1" dirty="0">
                <a:highlight>
                  <a:srgbClr val="FFFF00"/>
                </a:highlight>
              </a:rPr>
              <a:t>, </a:t>
            </a:r>
            <a:r>
              <a:rPr lang="pl-PL" i="1" dirty="0" err="1">
                <a:highlight>
                  <a:srgbClr val="FFFF00"/>
                </a:highlight>
              </a:rPr>
              <a:t>campaigns:Array</a:t>
            </a:r>
            <a:r>
              <a:rPr lang="pl-PL" i="1" dirty="0">
                <a:highlight>
                  <a:srgbClr val="FFFF00"/>
                </a:highlight>
              </a:rPr>
              <a:t>[String]) </a:t>
            </a:r>
            <a:endParaRPr dirty="0"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b="1" i="1" dirty="0">
                <a:solidFill>
                  <a:srgbClr val="FF0000"/>
                </a:solidFill>
              </a:rPr>
              <a:t>Porządek (</a:t>
            </a:r>
            <a:r>
              <a:rPr lang="pl-PL" b="1" i="1" dirty="0" err="1">
                <a:solidFill>
                  <a:srgbClr val="FF0000"/>
                </a:solidFill>
              </a:rPr>
              <a:t>fields</a:t>
            </a:r>
            <a:r>
              <a:rPr lang="pl-PL" b="1" i="1" dirty="0">
                <a:solidFill>
                  <a:srgbClr val="FF0000"/>
                </a:solidFill>
              </a:rPr>
              <a:t>) jest ważny </a:t>
            </a:r>
            <a:endParaRPr dirty="0">
              <a:solidFill>
                <a:srgbClr val="FF0000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 b="1" i="1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 err="1"/>
              <a:t>val</a:t>
            </a:r>
            <a:r>
              <a:rPr lang="pl-PL" i="1" dirty="0"/>
              <a:t> </a:t>
            </a:r>
            <a:r>
              <a:rPr lang="pl-PL" i="1" dirty="0" err="1"/>
              <a:t>bloggers</a:t>
            </a:r>
            <a:r>
              <a:rPr lang="pl-PL" i="1" dirty="0"/>
              <a:t> = "../data/</a:t>
            </a:r>
            <a:r>
              <a:rPr lang="pl-PL" i="1" dirty="0" err="1"/>
              <a:t>bloggers.json</a:t>
            </a:r>
            <a:r>
              <a:rPr lang="pl-PL" i="1" dirty="0"/>
              <a:t>"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 err="1"/>
              <a:t>val</a:t>
            </a:r>
            <a:r>
              <a:rPr lang="pl-PL" i="1" dirty="0"/>
              <a:t> </a:t>
            </a:r>
            <a:r>
              <a:rPr lang="pl-PL" i="1" dirty="0" err="1"/>
              <a:t>bloggersDS</a:t>
            </a:r>
            <a:r>
              <a:rPr lang="pl-PL" i="1" dirty="0"/>
              <a:t> = </a:t>
            </a:r>
            <a:r>
              <a:rPr lang="pl-PL" i="1" dirty="0" err="1"/>
              <a:t>spark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.</a:t>
            </a:r>
            <a:r>
              <a:rPr lang="pl-PL" i="1" dirty="0" err="1"/>
              <a:t>read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.format("</a:t>
            </a:r>
            <a:r>
              <a:rPr lang="pl-PL" i="1" dirty="0" err="1"/>
              <a:t>json</a:t>
            </a:r>
            <a:r>
              <a:rPr lang="pl-PL" i="1" dirty="0"/>
              <a:t>")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.</a:t>
            </a:r>
            <a:r>
              <a:rPr lang="pl-PL" i="1" dirty="0" err="1"/>
              <a:t>option</a:t>
            </a:r>
            <a:r>
              <a:rPr lang="pl-PL" i="1" dirty="0"/>
              <a:t>("</a:t>
            </a:r>
            <a:r>
              <a:rPr lang="pl-PL" i="1" dirty="0" err="1"/>
              <a:t>path</a:t>
            </a:r>
            <a:r>
              <a:rPr lang="pl-PL" i="1" dirty="0"/>
              <a:t>", </a:t>
            </a:r>
            <a:r>
              <a:rPr lang="pl-PL" i="1" dirty="0" err="1"/>
              <a:t>bloggers</a:t>
            </a:r>
            <a:r>
              <a:rPr lang="pl-PL" i="1" dirty="0"/>
              <a:t>)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.</a:t>
            </a:r>
            <a:r>
              <a:rPr lang="pl-PL" i="1" dirty="0" err="1"/>
              <a:t>load</a:t>
            </a:r>
            <a:r>
              <a:rPr lang="pl-PL" i="1" dirty="0"/>
              <a:t>()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.as[</a:t>
            </a:r>
            <a:r>
              <a:rPr lang="pl-PL" i="1" dirty="0" err="1"/>
              <a:t>Bloggers</a:t>
            </a:r>
            <a:r>
              <a:rPr lang="pl-PL" i="1" dirty="0"/>
              <a:t>]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pl-PL" i="1" dirty="0"/>
              <a:t>Każdy wiersz to to kolekcja typu </a:t>
            </a:r>
            <a:r>
              <a:rPr lang="pl-PL" i="1" dirty="0" err="1"/>
              <a:t>Bloggers</a:t>
            </a:r>
            <a:r>
              <a:rPr lang="pl-PL" i="1" dirty="0"/>
              <a:t>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40581"/>
            <a:ext cx="12192000" cy="4976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Transformacje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 err="1"/>
              <a:t>Transformations</a:t>
            </a:r>
            <a:r>
              <a:rPr lang="pl-PL" dirty="0"/>
              <a:t> on </a:t>
            </a:r>
            <a:r>
              <a:rPr lang="pl-PL" dirty="0" err="1"/>
              <a:t>Datasets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same as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we </a:t>
            </a:r>
            <a:r>
              <a:rPr lang="pl-PL" dirty="0" err="1"/>
              <a:t>saw</a:t>
            </a:r>
            <a:r>
              <a:rPr lang="pl-PL" dirty="0"/>
              <a:t> on </a:t>
            </a:r>
            <a:r>
              <a:rPr lang="pl-PL" dirty="0" err="1"/>
              <a:t>DataFrames</a:t>
            </a:r>
            <a:r>
              <a:rPr lang="pl-PL" dirty="0"/>
              <a:t>.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In </a:t>
            </a:r>
            <a:r>
              <a:rPr lang="pl-PL" dirty="0" err="1"/>
              <a:t>addition</a:t>
            </a:r>
            <a:r>
              <a:rPr lang="pl-PL" dirty="0"/>
              <a:t> to </a:t>
            </a:r>
            <a:r>
              <a:rPr lang="pl-PL" dirty="0" err="1"/>
              <a:t>those</a:t>
            </a:r>
            <a:r>
              <a:rPr lang="pl-PL" dirty="0"/>
              <a:t> </a:t>
            </a:r>
            <a:r>
              <a:rPr lang="pl-PL" dirty="0" err="1"/>
              <a:t>transformations</a:t>
            </a:r>
            <a:r>
              <a:rPr lang="pl-PL" dirty="0"/>
              <a:t>, </a:t>
            </a:r>
            <a:r>
              <a:rPr lang="pl-PL" dirty="0" err="1"/>
              <a:t>Datasets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to </a:t>
            </a:r>
            <a:r>
              <a:rPr lang="pl-PL" dirty="0" err="1"/>
              <a:t>specify</a:t>
            </a:r>
            <a:r>
              <a:rPr lang="pl-PL" dirty="0"/>
              <a:t> </a:t>
            </a:r>
            <a:r>
              <a:rPr lang="pl-PL" dirty="0" err="1">
                <a:highlight>
                  <a:srgbClr val="FFFF00"/>
                </a:highlight>
              </a:rPr>
              <a:t>more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 err="1">
                <a:highlight>
                  <a:srgbClr val="FFFF00"/>
                </a:highlight>
              </a:rPr>
              <a:t>complex</a:t>
            </a:r>
            <a:r>
              <a:rPr lang="pl-PL" dirty="0">
                <a:highlight>
                  <a:srgbClr val="FFFF00"/>
                </a:highlight>
              </a:rPr>
              <a:t> and </a:t>
            </a:r>
            <a:r>
              <a:rPr lang="pl-PL" dirty="0" err="1">
                <a:highlight>
                  <a:srgbClr val="FFFF00"/>
                </a:highlight>
              </a:rPr>
              <a:t>strongly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 err="1">
                <a:highlight>
                  <a:srgbClr val="FFFF00"/>
                </a:highlight>
              </a:rPr>
              <a:t>typed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 err="1">
                <a:highlight>
                  <a:srgbClr val="FFFF00"/>
                </a:highlight>
              </a:rPr>
              <a:t>transformations</a:t>
            </a:r>
            <a:r>
              <a:rPr lang="pl-PL" dirty="0">
                <a:highlight>
                  <a:srgbClr val="FFFF00"/>
                </a:highlight>
              </a:rPr>
              <a:t> </a:t>
            </a:r>
            <a:r>
              <a:rPr lang="pl-PL" dirty="0" err="1"/>
              <a:t>than</a:t>
            </a:r>
            <a:r>
              <a:rPr lang="pl-PL" dirty="0"/>
              <a:t> we </a:t>
            </a:r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perform</a:t>
            </a:r>
            <a:r>
              <a:rPr lang="pl-PL" dirty="0"/>
              <a:t> on </a:t>
            </a:r>
            <a:r>
              <a:rPr lang="pl-PL" dirty="0" err="1"/>
              <a:t>DataFrames</a:t>
            </a:r>
            <a:r>
              <a:rPr lang="pl-PL" dirty="0"/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 err="1"/>
              <a:t>Manipulate</a:t>
            </a:r>
            <a:r>
              <a:rPr lang="pl-PL" dirty="0"/>
              <a:t> </a:t>
            </a:r>
            <a:r>
              <a:rPr lang="pl-PL" dirty="0" err="1"/>
              <a:t>raw</a:t>
            </a:r>
            <a:r>
              <a:rPr lang="pl-PL" dirty="0"/>
              <a:t> Java Virtual Machine (JVM) </a:t>
            </a:r>
            <a:r>
              <a:rPr lang="pl-PL" dirty="0" err="1"/>
              <a:t>types</a:t>
            </a:r>
            <a:r>
              <a:rPr lang="pl-PL" dirty="0"/>
              <a:t>. 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1200" dirty="0"/>
              <a:t>Chambers, </a:t>
            </a:r>
            <a:r>
              <a:rPr lang="pl-PL" sz="1200" dirty="0" err="1"/>
              <a:t>Bill,Zaharia</a:t>
            </a:r>
            <a:r>
              <a:rPr lang="pl-PL" sz="1200" dirty="0"/>
              <a:t>, </a:t>
            </a:r>
            <a:r>
              <a:rPr lang="pl-PL" sz="1200" dirty="0" err="1"/>
              <a:t>Matei</a:t>
            </a:r>
            <a:r>
              <a:rPr lang="pl-PL" sz="1200" dirty="0"/>
              <a:t>. Spark: The </a:t>
            </a:r>
            <a:r>
              <a:rPr lang="pl-PL" sz="1200" dirty="0" err="1"/>
              <a:t>Definitive</a:t>
            </a:r>
            <a:r>
              <a:rPr lang="pl-PL" sz="1200" dirty="0"/>
              <a:t> Guide: Big Data Processing </a:t>
            </a:r>
            <a:r>
              <a:rPr lang="pl-PL" sz="1200" dirty="0" err="1"/>
              <a:t>Made</a:t>
            </a:r>
            <a:r>
              <a:rPr lang="pl-PL" sz="1200" dirty="0"/>
              <a:t> Simple (Kindle </a:t>
            </a:r>
            <a:r>
              <a:rPr lang="pl-PL" sz="1200" dirty="0" err="1"/>
              <a:t>Locations</a:t>
            </a:r>
            <a:r>
              <a:rPr lang="pl-PL" sz="1200" dirty="0"/>
              <a:t> 5171-5172). </a:t>
            </a:r>
            <a:r>
              <a:rPr lang="pl-PL" sz="1200" dirty="0" err="1"/>
              <a:t>O'Reilly</a:t>
            </a:r>
            <a:r>
              <a:rPr lang="pl-PL" sz="1200" dirty="0"/>
              <a:t> Media. Kindle Edition.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Generyczne funkcje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Kiedy definiujesz funkcje (nie UDF) to wymuszasz na Sparku żeby ją wykonał na każdym wierszu w Dataset</a:t>
            </a:r>
            <a:r>
              <a:rPr lang="pl-PL" i="1"/>
              <a:t>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Dla prostych filtrów preferowane jest użycie wyrażeń SQL.</a:t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6329" y="3429000"/>
            <a:ext cx="7133708" cy="131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7403" y="4237478"/>
            <a:ext cx="5763110" cy="249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672872" y="403366"/>
            <a:ext cx="61763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0" i="0" u="none" strike="noStrike" cap="none">
                <a:solidFill>
                  <a:srgbClr val="0087F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651029" y="1561924"/>
            <a:ext cx="11540971" cy="517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RDDs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Mapowanie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/>
              <a:t>Możemy wyciągać poszczególne wartości z każdego wiersza.</a:t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283" y="2466837"/>
            <a:ext cx="5836620" cy="4291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Łączniki (joins)</a:t>
            </a:r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W </a:t>
            </a:r>
            <a:r>
              <a:rPr lang="pl-PL" dirty="0" err="1"/>
              <a:t>DataSet</a:t>
            </a:r>
            <a:r>
              <a:rPr lang="pl-PL" dirty="0"/>
              <a:t> są dodatkowe metody </a:t>
            </a:r>
            <a:r>
              <a:rPr lang="pl-PL" dirty="0" err="1"/>
              <a:t>np</a:t>
            </a:r>
            <a:r>
              <a:rPr lang="pl-PL" dirty="0"/>
              <a:t> </a:t>
            </a:r>
            <a:r>
              <a:rPr lang="pl-PL" b="1" dirty="0" err="1">
                <a:highlight>
                  <a:srgbClr val="FFFF00"/>
                </a:highlight>
              </a:rPr>
              <a:t>joinWith</a:t>
            </a:r>
            <a:r>
              <a:rPr lang="pl-PL" b="1" dirty="0">
                <a:highlight>
                  <a:srgbClr val="FFFF00"/>
                </a:highlight>
              </a:rPr>
              <a:t> () </a:t>
            </a:r>
            <a:r>
              <a:rPr lang="pl-PL" dirty="0"/>
              <a:t>– tworzy zagnieżdżone sety, każda kolumna reprezentuje jeden </a:t>
            </a:r>
            <a:r>
              <a:rPr lang="pl-PL" dirty="0" err="1"/>
              <a:t>Dataset</a:t>
            </a:r>
            <a:r>
              <a:rPr lang="pl-PL" dirty="0"/>
              <a:t>. Przydatne w tworzenie zaawansowanych filtracji czy map.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Możesz użyć normalnego </a:t>
            </a:r>
            <a:r>
              <a:rPr lang="pl-PL" dirty="0" err="1"/>
              <a:t>Joina</a:t>
            </a:r>
            <a:r>
              <a:rPr lang="pl-PL" dirty="0"/>
              <a:t> (zwróci </a:t>
            </a:r>
            <a:r>
              <a:rPr lang="pl-PL" dirty="0" err="1"/>
              <a:t>DataFrame</a:t>
            </a:r>
            <a:r>
              <a:rPr lang="pl-PL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Grupowanie I agregacje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Agregacje podlegają tym samym standardom, te same funkcje będą działać co na </a:t>
            </a:r>
            <a:r>
              <a:rPr lang="pl-PL" dirty="0" err="1"/>
              <a:t>DataFrame</a:t>
            </a:r>
            <a:r>
              <a:rPr lang="pl-PL" dirty="0"/>
              <a:t> (</a:t>
            </a:r>
            <a:r>
              <a:rPr lang="pl-PL" dirty="0" err="1"/>
              <a:t>groupBy</a:t>
            </a:r>
            <a:r>
              <a:rPr lang="pl-PL" dirty="0"/>
              <a:t>, </a:t>
            </a:r>
            <a:r>
              <a:rPr lang="pl-PL" dirty="0" err="1"/>
              <a:t>rollup</a:t>
            </a:r>
            <a:r>
              <a:rPr lang="pl-PL" dirty="0"/>
              <a:t>, </a:t>
            </a:r>
            <a:r>
              <a:rPr lang="pl-PL" dirty="0" err="1"/>
              <a:t>cube</a:t>
            </a:r>
            <a:r>
              <a:rPr lang="pl-PL" dirty="0"/>
              <a:t>) ale zwrócą </a:t>
            </a:r>
            <a:r>
              <a:rPr lang="pl-PL" dirty="0" err="1"/>
              <a:t>DataFrame</a:t>
            </a:r>
            <a:r>
              <a:rPr lang="pl-PL" dirty="0"/>
              <a:t> (tracisz </a:t>
            </a:r>
            <a:r>
              <a:rPr lang="pl-PL" dirty="0" err="1"/>
              <a:t>Dataset</a:t>
            </a:r>
            <a:r>
              <a:rPr lang="pl-PL" dirty="0"/>
              <a:t>).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Jeśli chcesz otrzymać </a:t>
            </a:r>
            <a:r>
              <a:rPr lang="pl-PL" dirty="0" err="1"/>
              <a:t>Dataset</a:t>
            </a:r>
            <a:r>
              <a:rPr lang="pl-PL" dirty="0"/>
              <a:t> to użyj </a:t>
            </a:r>
            <a:r>
              <a:rPr lang="pl-PL" b="1" dirty="0" err="1">
                <a:highlight>
                  <a:srgbClr val="FFFF00"/>
                </a:highlight>
              </a:rPr>
              <a:t>groupByKey</a:t>
            </a:r>
            <a:r>
              <a:rPr lang="pl-PL" b="1" dirty="0">
                <a:highlight>
                  <a:srgbClr val="FFFF00"/>
                </a:highlight>
              </a:rPr>
              <a:t>(funkcja)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l-PL" b="1" dirty="0">
                <a:highlight>
                  <a:srgbClr val="FFFF00"/>
                </a:highlight>
              </a:rPr>
              <a:t>uwaga taka funkcja nie może być zoptymalizowana przez Spark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l-PL" dirty="0"/>
              <a:t>Grupowanie z kluczem daje Ci możliwość wykonania funkcji na poszczególnych grupach (Klucz Wartość)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Rdd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RDD API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u="sng" dirty="0">
                <a:solidFill>
                  <a:schemeClr val="hlink"/>
                </a:solidFill>
                <a:hlinkClick r:id="rId3"/>
              </a:rPr>
              <a:t>https://spark.apache.org/docs/latest/rdd-programming-guide.html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 dirty="0"/>
              <a:t>Przełączanie pomiędzy </a:t>
            </a:r>
            <a:r>
              <a:rPr lang="pl-PL" dirty="0" err="1"/>
              <a:t>Dataframe</a:t>
            </a:r>
            <a:r>
              <a:rPr lang="pl-PL" dirty="0"/>
              <a:t>/</a:t>
            </a:r>
            <a:r>
              <a:rPr lang="pl-PL" dirty="0" err="1"/>
              <a:t>Dataset</a:t>
            </a:r>
            <a:r>
              <a:rPr lang="pl-PL" dirty="0"/>
              <a:t>/RDD. </a:t>
            </a:r>
            <a:endParaRPr dirty="0"/>
          </a:p>
          <a:p>
            <a:pPr marL="0" lvl="0" indent="0">
              <a:buNone/>
            </a:pPr>
            <a:r>
              <a:rPr lang="pl-PL" b="1" dirty="0">
                <a:highlight>
                  <a:srgbClr val="FFFF00"/>
                </a:highlight>
              </a:rPr>
              <a:t>	</a:t>
            </a:r>
            <a:r>
              <a:rPr lang="pl-PL" b="1" dirty="0" err="1">
                <a:highlight>
                  <a:srgbClr val="FFFF00"/>
                </a:highlight>
              </a:rPr>
              <a:t>df.rdd</a:t>
            </a:r>
            <a:r>
              <a:rPr lang="pl-PL" b="1" dirty="0">
                <a:highlight>
                  <a:srgbClr val="FFFF00"/>
                </a:highlight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5c6d29825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Kiedy użyć</a:t>
            </a:r>
            <a:endParaRPr/>
          </a:p>
        </p:txBody>
      </p:sp>
      <p:sp>
        <p:nvSpPr>
          <p:cNvPr id="234" name="Google Shape;234;g245c6d29825_0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Jeśli korzystasz z zewnętrznego pakietu, który został napisany przy użyciu 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Jeśli musisz zintegrować Spark z innymi </a:t>
            </a:r>
            <a:r>
              <a:rPr lang="pl-PL" dirty="0" err="1"/>
              <a:t>frameworkami</a:t>
            </a:r>
            <a:r>
              <a:rPr lang="pl-PL" dirty="0"/>
              <a:t>, które nie obsługują </a:t>
            </a:r>
            <a:r>
              <a:rPr lang="pl-PL" dirty="0" err="1"/>
              <a:t>DataFrame</a:t>
            </a:r>
            <a:r>
              <a:rPr lang="pl-PL" dirty="0"/>
              <a:t> API.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Możesz zrezygnować z optymalizacji kodu, wydajnego wykorzystania przestrzeni i korzyści wynikających z wykorzystania </a:t>
            </a:r>
            <a:r>
              <a:rPr lang="pl-PL" dirty="0" err="1"/>
              <a:t>DataFrame</a:t>
            </a:r>
            <a:r>
              <a:rPr lang="pl-PL" dirty="0"/>
              <a:t> i </a:t>
            </a:r>
            <a:r>
              <a:rPr lang="pl-PL" dirty="0" err="1"/>
              <a:t>Dataset</a:t>
            </a:r>
            <a:r>
              <a:rPr lang="pl-PL" dirty="0"/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Chcesz dokładnie wskazać Sparkowi, </a:t>
            </a:r>
            <a:r>
              <a:rPr lang="pl-PL" b="1" dirty="0"/>
              <a:t>jak wykonać zapytanie</a:t>
            </a:r>
            <a:r>
              <a:rPr lang="pl-PL" dirty="0"/>
              <a:t>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Możesz wykonywać niestandardowe operacje mapowania, filtrowania, redukcji.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l-PL" dirty="0"/>
              <a:t>Niskopoziomowa optymalizacja: Jeśli potrzebujesz dokładnej kontroli nad sposobem, w jaki dane są przechowywane i przetwarzane dane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47fcbe6f09_0_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25" y="1381125"/>
            <a:ext cx="6534150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7fcbe6f09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Plotki</a:t>
            </a:r>
            <a:endParaRPr/>
          </a:p>
        </p:txBody>
      </p:sp>
      <p:sp>
        <p:nvSpPr>
          <p:cNvPr id="101" name="Google Shape;101;g247fcbe6f09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dirty="0"/>
              <a:t>https://www.directionsonmicrosoft.com/blog/2023-05-17/microsoft-fabric-microsofts-family-data-products-get-suite-treatment</a:t>
            </a:r>
            <a:endParaRPr dirty="0"/>
          </a:p>
        </p:txBody>
      </p:sp>
      <p:pic>
        <p:nvPicPr>
          <p:cNvPr id="102" name="Google Shape;102;g247fcbe6f0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5" y="760500"/>
            <a:ext cx="109823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fcbe6f09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Azure Databricks platform release notes</a:t>
            </a:r>
            <a:endParaRPr/>
          </a:p>
        </p:txBody>
      </p:sp>
      <p:pic>
        <p:nvPicPr>
          <p:cNvPr id="108" name="Google Shape;108;g247fcbe6f09_0_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38" y="1540925"/>
            <a:ext cx="78390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81888925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481888925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https://developer.microsoft.com/en-us/reactor/events/19860/?ocid=eml_pg400418_gdc_comm_mw&amp;mkt_tok=MTU3LUdRRS0zODIAAAGLzG8TkWSuR_dZQhpv0yVfw1MlAhfKjK9gZsE3JA1407i8ZVkbaWqYRu8teoHwkwgh6v-wn2Rh6SRqpj2YHlW5_j6P_lKrkRXDhSq3ZI_-t2UJfVgwSD_56kB2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15" name="Google Shape;115;g2481888925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400" y="361800"/>
            <a:ext cx="9765376" cy="58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463646" y="451045"/>
            <a:ext cx="11289908" cy="595591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1267706" y="2532223"/>
            <a:ext cx="87500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l-PL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f17b0288e63af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DataSet vs DataFrame</a:t>
            </a:r>
            <a:endParaRPr/>
          </a:p>
        </p:txBody>
      </p:sp>
      <p:sp>
        <p:nvSpPr>
          <p:cNvPr id="127" name="Google Shape;127;g145f17b0288e63af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DataFrame w Scali jako alias dla kolekcji generycznego obiektu </a:t>
            </a:r>
            <a:r>
              <a:rPr lang="pl-PL" b="1"/>
              <a:t>Dataset[Row], </a:t>
            </a:r>
            <a:r>
              <a:rPr lang="pl-PL"/>
              <a:t>Row jest ogólnym beztypowym obiektem JVM, w którym możesz trzymać różne typy pól.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/>
              <a:t>Dataset (strongly types) obiekty JVM w Scali lub klasa w Javie. Każdy zbiór danych [w Scali] ma również (untyped view) widok o nazwie DataFrame, który jest zestawem danych wiersza.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/>
              <a:t>DataFrame – Python, R </a:t>
            </a:r>
            <a:r>
              <a:rPr lang="pl-PL"/>
              <a:t>(typy domyślne podczas wykonania)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b="1"/>
              <a:t>Dataset – Scala, Java </a:t>
            </a:r>
            <a:r>
              <a:rPr lang="pl-PL"/>
              <a:t>(typy podczas kompilacji)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5f17b0288e63af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l-PL"/>
              <a:t>Tworzenie/Konwersja Datasets</a:t>
            </a:r>
            <a:endParaRPr/>
          </a:p>
        </p:txBody>
      </p:sp>
      <p:pic>
        <p:nvPicPr>
          <p:cNvPr id="133" name="Google Shape;133;g145f17b0288e63af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320" y="1461147"/>
            <a:ext cx="10729480" cy="196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45f17b0288e63af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5813" y="3780918"/>
            <a:ext cx="10482896" cy="21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9EEAFFF8050846B8921DC5A70925A7" ma:contentTypeVersion="2" ma:contentTypeDescription="Utwórz nowy dokument." ma:contentTypeScope="" ma:versionID="2611b5de485e499c861fd11650d02c69">
  <xsd:schema xmlns:xsd="http://www.w3.org/2001/XMLSchema" xmlns:xs="http://www.w3.org/2001/XMLSchema" xmlns:p="http://schemas.microsoft.com/office/2006/metadata/properties" xmlns:ns2="8f53f1b7-a1b3-4c57-bf3a-36b8131d8963" targetNamespace="http://schemas.microsoft.com/office/2006/metadata/properties" ma:root="true" ma:fieldsID="498cf555c730eff5097febd418c557a6" ns2:_="">
    <xsd:import namespace="8f53f1b7-a1b3-4c57-bf3a-36b8131d8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3f1b7-a1b3-4c57-bf3a-36b8131d8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884B3-8674-410B-8549-CB10C16D00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938F17-CDD5-49B5-A310-4E64D920B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1A2376-9389-4D6A-A79F-480B132F6C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53f1b7-a1b3-4c57-bf3a-36b8131d8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Panoramiczny</PresentationFormat>
  <Paragraphs>119</Paragraphs>
  <Slides>25</Slides>
  <Notes>25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Office Theme</vt:lpstr>
      <vt:lpstr>Infrastruktura Big Data</vt:lpstr>
      <vt:lpstr>Prezentacja programu PowerPoint</vt:lpstr>
      <vt:lpstr>Prezentacja programu PowerPoint</vt:lpstr>
      <vt:lpstr>Plotki</vt:lpstr>
      <vt:lpstr>Azure Databricks platform release notes</vt:lpstr>
      <vt:lpstr>Prezentacja programu PowerPoint</vt:lpstr>
      <vt:lpstr>Prezentacja programu PowerPoint</vt:lpstr>
      <vt:lpstr>DataSet vs DataFrame</vt:lpstr>
      <vt:lpstr>Tworzenie/Konwersja Datasets</vt:lpstr>
      <vt:lpstr>DataFrames vs Datasets</vt:lpstr>
      <vt:lpstr>Prezentacja programu PowerPoint</vt:lpstr>
      <vt:lpstr>Encoders</vt:lpstr>
      <vt:lpstr>Kiedy użyć Datasets</vt:lpstr>
      <vt:lpstr>Błędy</vt:lpstr>
      <vt:lpstr>Datasets Scala Case Class</vt:lpstr>
      <vt:lpstr>Datasets</vt:lpstr>
      <vt:lpstr>Prezentacja programu PowerPoint</vt:lpstr>
      <vt:lpstr>Transformacje</vt:lpstr>
      <vt:lpstr>Generyczne funkcje</vt:lpstr>
      <vt:lpstr>Mapowanie</vt:lpstr>
      <vt:lpstr>Łączniki (joins)</vt:lpstr>
      <vt:lpstr>Grupowanie I agregacje</vt:lpstr>
      <vt:lpstr>Prezentacja programu PowerPoint</vt:lpstr>
      <vt:lpstr>RDD API</vt:lpstr>
      <vt:lpstr>Kiedy użyć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Infrastruktura Big Data</dc:title>
  <dc:creator>Krzysztof Nojman</dc:creator>
  <cp:lastModifiedBy>Krzysztof Nojman</cp:lastModifiedBy>
  <cp:revision>2</cp:revision>
  <dcterms:created xsi:type="dcterms:W3CDTF">2022-02-08T07:43:54Z</dcterms:created>
  <dcterms:modified xsi:type="dcterms:W3CDTF">2023-05-28T18:16:12Z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0x010100769EEAFFF8050846B8921DC5A70925A7</vt:lpwstr>
  </property>
</Properties>
</file>