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font" Target="fonts/Roboto-boldItalic.fntdata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ustomXml" Target="../customXml/item3.xml"/><Relationship Id="rId7" Type="http://schemas.openxmlformats.org/officeDocument/2006/relationships/slide" Target="slides/slide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1" Type="http://schemas.openxmlformats.org/officeDocument/2006/relationships/customXml" Target="../customXml/item2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font" Target="fonts/Roboto-bold.fntdata"/><Relationship Id="rId40" Type="http://schemas.openxmlformats.org/officeDocument/2006/relationships/customXml" Target="../customXml/item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font" Target="fonts/Roboto-regular.fntdata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da179aa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da179aa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05d876e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05d876e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13853e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13853e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05d876e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05d876e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05d876e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05d876e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05d876e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05d876e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05d876e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05d876e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05d876e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05d876e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173ea1c5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173ea1c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05d876e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05d876e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5d876e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5d876e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da179aa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da179aa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173ea1c5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173ea1c5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5d876e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05d876e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173ea1c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173ea1c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05d876e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05d876e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73ea1c5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73ea1c5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05d876e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05d876e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05d876eb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05d876e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173ea1c5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173ea1c5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05d876eb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05d876eb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05d876eb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05d876eb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a179aa2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da179aa2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173ea1c5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173ea1c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173ea1c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173ea1c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5d876eb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05d876e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05d876eb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05d876eb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05d876e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05d876e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173ea1c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173ea1c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05d876e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05d876e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park.apache.org/docs/latest/monitoring.html#rest-api" TargetMode="External"/><Relationship Id="rId4" Type="http://schemas.openxmlformats.org/officeDocument/2006/relationships/hyperlink" Target="https://spark.apache.org/docs/latest/monitoring.html#rest-api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EsotericSoftware/kryo" TargetMode="External"/><Relationship Id="rId4" Type="http://schemas.openxmlformats.org/officeDocument/2006/relationships/hyperlink" Target="https://spark.apache.org/docs/latest/job-scheduling.html#dynamic-resource-alloca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hyperlink" Target="https://spark.apache.org/docs/latest/tuning.html#level-of-parallelism" TargetMode="External"/><Relationship Id="rId10" Type="http://schemas.openxmlformats.org/officeDocument/2006/relationships/hyperlink" Target="https://spark.apache.org/docs/latest/tuning.html#other-considerations" TargetMode="External"/><Relationship Id="rId13" Type="http://schemas.openxmlformats.org/officeDocument/2006/relationships/hyperlink" Target="https://spark.apache.org/docs/latest/tuning.html#memory-usage-of-reduce-tasks" TargetMode="External"/><Relationship Id="rId12" Type="http://schemas.openxmlformats.org/officeDocument/2006/relationships/hyperlink" Target="https://spark.apache.org/docs/latest/tuning.html#parallel-listing-on-input-path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park.apache.org/docs/latest/tuning.html#data-serialization" TargetMode="External"/><Relationship Id="rId4" Type="http://schemas.openxmlformats.org/officeDocument/2006/relationships/hyperlink" Target="https://spark.apache.org/docs/latest/tuning.html#memory-tuning" TargetMode="External"/><Relationship Id="rId9" Type="http://schemas.openxmlformats.org/officeDocument/2006/relationships/hyperlink" Target="https://spark.apache.org/docs/latest/tuning.html#garbage-collection-tuning" TargetMode="External"/><Relationship Id="rId15" Type="http://schemas.openxmlformats.org/officeDocument/2006/relationships/hyperlink" Target="https://spark.apache.org/docs/latest/tuning.html#data-locality" TargetMode="External"/><Relationship Id="rId14" Type="http://schemas.openxmlformats.org/officeDocument/2006/relationships/hyperlink" Target="https://spark.apache.org/docs/latest/tuning.html#broadcasting-large-variables" TargetMode="External"/><Relationship Id="rId16" Type="http://schemas.openxmlformats.org/officeDocument/2006/relationships/hyperlink" Target="https://spark.apache.org/docs/latest/tuning.html#summary" TargetMode="External"/><Relationship Id="rId5" Type="http://schemas.openxmlformats.org/officeDocument/2006/relationships/hyperlink" Target="https://spark.apache.org/docs/latest/tuning.html#memory-management-overview" TargetMode="External"/><Relationship Id="rId6" Type="http://schemas.openxmlformats.org/officeDocument/2006/relationships/hyperlink" Target="https://spark.apache.org/docs/latest/tuning.html#determining-memory-consumption" TargetMode="External"/><Relationship Id="rId7" Type="http://schemas.openxmlformats.org/officeDocument/2006/relationships/hyperlink" Target="https://spark.apache.org/docs/latest/tuning.html#tuning-data-structures" TargetMode="External"/><Relationship Id="rId8" Type="http://schemas.openxmlformats.org/officeDocument/2006/relationships/hyperlink" Target="https://spark.apache.org/docs/latest/tuning.html#serialized-rdd-stora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trics.dropwizard.io/4.2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tabricks/Spark-The-Definitive-Guide/tree/master/project-templates/scala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404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Infrastruktura 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Pierwszy stage został podzielony na 4 taski (cory)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Repartition dlatego 2 taski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Ostatni to 200 bo tyle jest partycji shuffle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Uwaga na nierównomierną dystrybucję danych per executor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Spark UI Konfiguracja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REST API</a:t>
            </a:r>
            <a:r>
              <a:rPr lang="en-GB">
                <a:highlight>
                  <a:schemeClr val="lt1"/>
                </a:highlight>
              </a:rPr>
              <a:t> </a:t>
            </a:r>
            <a:r>
              <a:rPr lang="en-GB" sz="16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http://localhost:4040/api/v1</a:t>
            </a:r>
            <a:endParaRPr sz="2500">
              <a:highlight>
                <a:schemeClr val="lt1"/>
              </a:highlight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5525" y="1280073"/>
            <a:ext cx="5556299" cy="11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050" y="1280075"/>
            <a:ext cx="1805819" cy="11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67724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891300" y="1760575"/>
            <a:ext cx="554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</a:rPr>
              <a:t>Na co zwracać uwagę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Wolne Taski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Dane są nierówno partycjonowanie, tzn część wykonawców ma więcej danych niż inne. Np groupByKey kiedy key ma więcej danych.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Zwiększ ilość partycji,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Repartition na innych kolumnach,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Zwiększ ilość pamięci na </a:t>
            </a:r>
            <a:r>
              <a:rPr lang="en-GB"/>
              <a:t>wykonawcę </a:t>
            </a:r>
            <a:r>
              <a:rPr lang="en-GB" sz="1400"/>
              <a:t>(spark.conf.get("spark.executor.memory"))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Sprawdź joiny i agregacje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Wolne odczyty i zapisy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Sprawdź UDFs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 (tworzenie obiektów) - sprawdź GC metryki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Wolne agregacje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Wszystkie filtry i SELECT powinny być przed agregacją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Uwaga na groupBy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Zwiększenie ilości partycji przed agregacją może zredukować ilość kluczy w taskach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Brak wystarczającej pamięci spowoduje ‘spill to disk’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Spark optymalizuje i przeskakuje </a:t>
            </a:r>
            <a:r>
              <a:rPr lang="en-GB"/>
              <a:t>wartości</a:t>
            </a:r>
            <a:r>
              <a:rPr lang="en-GB"/>
              <a:t> null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00"/>
                </a:highlight>
              </a:rPr>
              <a:t>Nie pobieraj do sterownika (driver) collect, collect_list, collect_set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Wolne Joiny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Joiny i </a:t>
            </a:r>
            <a:r>
              <a:rPr lang="en-GB">
                <a:highlight>
                  <a:srgbClr val="FFFF00"/>
                </a:highlight>
              </a:rPr>
              <a:t>agregacja</a:t>
            </a:r>
            <a:r>
              <a:rPr lang="en-GB">
                <a:highlight>
                  <a:srgbClr val="FFFF00"/>
                </a:highlight>
              </a:rPr>
              <a:t> to shuffle !!!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chemeClr val="lt1"/>
                </a:highlight>
              </a:rPr>
              <a:t>Wybierz odpowiedni join (shuffle join, broadcast join), sprawdź różne typy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chemeClr val="lt1"/>
                </a:highlight>
              </a:rPr>
              <a:t>Partycjonowanie danych przed wykonaniem join, szczególnie jeśli dane będą łączone wiele razy.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chemeClr val="lt1"/>
                </a:highlight>
              </a:rPr>
              <a:t>Filtry i Select powinny być przed joinem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chemeClr val="lt1"/>
                </a:highlight>
              </a:rPr>
              <a:t>Użycie default null a nie “ ” “EMPTY” “null”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chemeClr val="lt1"/>
                </a:highlight>
              </a:rPr>
              <a:t>Użyj </a:t>
            </a:r>
            <a:r>
              <a:rPr lang="en-GB">
                <a:highlight>
                  <a:schemeClr val="lt1"/>
                </a:highlight>
              </a:rPr>
              <a:t>broadcast</a:t>
            </a:r>
            <a:r>
              <a:rPr lang="en-GB">
                <a:highlight>
                  <a:schemeClr val="lt1"/>
                </a:highlight>
              </a:rPr>
              <a:t> join tam gdzie to ma sens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Wolne Odczyty i Zapisy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Włącz ‘speculation’ </a:t>
            </a:r>
            <a:r>
              <a:rPr i="1" lang="en-GB"/>
              <a:t>spark.speculation true</a:t>
            </a:r>
            <a:r>
              <a:rPr lang="en-GB"/>
              <a:t> (uruchamia dodatkowe taski żeby sprawdzić błędy ‘transient’, uwaga na duplikaty przy zapisie)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Sprawdź przepustowość sieci (</a:t>
            </a:r>
            <a:r>
              <a:rPr lang="en-GB"/>
              <a:t>bandwidth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Dla storage HDFS sprawdź czy spark widzi ten sam hostname dla nodów co system plików (kolumna ‘locality’ in Spark UI)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OutOfMemoryError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Driver lub Executor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Zbierasz dużo danych do drivera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Broadcast join na dużej tabeli (broadcast </a:t>
            </a:r>
            <a:r>
              <a:rPr lang="en-GB"/>
              <a:t>threshold</a:t>
            </a:r>
            <a:r>
              <a:rPr lang="en-GB"/>
              <a:t> konfigurowalny)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Długo działająca aplikacja może stworzyć wiele obiektów. Jmap pokaże obiekty, JVM monitoruj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Zwiększ ilość pamięci, konfigurowalne dla sterownika i wykonawcy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Użycie innego języka ‘language biding’ Python konwersja danych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Uwaga na dzielenie się SparkContext z innymi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Uwaga na UDFs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67724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891300" y="1760575"/>
            <a:ext cx="554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</a:rPr>
              <a:t>Spark </a:t>
            </a:r>
            <a:r>
              <a:rPr b="1" lang="en-GB" sz="3200">
                <a:solidFill>
                  <a:srgbClr val="FFFFFF"/>
                </a:solidFill>
              </a:rPr>
              <a:t>Optymalizacja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 można Optymalizować 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Decyzje dotyczące kodu (RDD czy DataFrame)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Agregacja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Konfiguracje aplikacji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Dane w spoczynku i w tranzycie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JVM wykonawcy i 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Nodes wykonawcy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Konfiguracja</a:t>
            </a:r>
            <a:r>
              <a:rPr lang="en-GB"/>
              <a:t> klastra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Reguły</a:t>
            </a:r>
            <a:r>
              <a:rPr lang="en-GB"/>
              <a:t> optymalizacji 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Dobrze dobierz język, DataFrame czy RDD czy UDFs (Python, R czy Scala)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75" y="1791246"/>
            <a:ext cx="5927275" cy="306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>
                <a:solidFill>
                  <a:srgbClr val="0087FA"/>
                </a:solidFill>
              </a:rPr>
              <a:t>Agenda</a:t>
            </a:r>
            <a:endParaRPr sz="20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Spark Monitorowanie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Spark Optymalizacja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Reguły optymalizacji 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Serializacja obiektów, użyj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Kryo</a:t>
            </a:r>
            <a:r>
              <a:rPr lang="en-GB"/>
              <a:t> jest bardziej efektywne niż Java (</a:t>
            </a:r>
            <a:r>
              <a:rPr lang="en-GB" sz="1583">
                <a:solidFill>
                  <a:srgbClr val="666666"/>
                </a:solidFill>
              </a:rPr>
              <a:t>org.apache.spark.serializer.KryoSerializer</a:t>
            </a:r>
            <a:r>
              <a:rPr lang="en-GB"/>
              <a:t>) klasy trzeba rejestrować </a:t>
            </a:r>
            <a:r>
              <a:rPr lang="en-GB" sz="1400">
                <a:solidFill>
                  <a:schemeClr val="dk1"/>
                </a:solidFill>
              </a:rPr>
              <a:t>spark.kryo.classesToRegister</a:t>
            </a:r>
            <a:r>
              <a:rPr lang="en-GB" sz="2200"/>
              <a:t> </a:t>
            </a:r>
            <a:r>
              <a:rPr lang="en-GB" sz="1200">
                <a:solidFill>
                  <a:schemeClr val="dk1"/>
                </a:solidFill>
              </a:rPr>
              <a:t>conf.registerKryoClasses(Array(classOf[Class1], classOf[Class2]))</a:t>
            </a:r>
            <a:r>
              <a:rPr b="1" lang="en-GB" sz="1000">
                <a:solidFill>
                  <a:schemeClr val="dk1"/>
                </a:solidFill>
              </a:rPr>
              <a:t> </a:t>
            </a:r>
            <a:endParaRPr sz="2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Konfiguracja klastra: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dynamiczna alokacja</a:t>
            </a:r>
            <a:r>
              <a:rPr lang="en-GB"/>
              <a:t> w zależności od obciążenia dobra dla wielu aplikacji.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Spark scheduling: poprawia uruchomienie zadań równolegle (spark.scheduler.mode FAIR)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Składowanie danych: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Odpowiedni format, partycjonowanie, np parquet czy inne pliki binarne (parsing)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Pliki dzielone “splittable” Kompresja Zip czy Tar nie dadzą się dzielić ale gzip, bzip2 stworzone przez Hadoop lub Spark dają się dzielić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Reguły optymalizacji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Partycjonowanie tabeli</a:t>
            </a:r>
            <a:r>
              <a:rPr lang="en-GB"/>
              <a:t> w wielu ścieżkach opartych na kluczach np.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Spark przeskoczy ‘skipping’ nieodpowiednie dane, Uwaga na dużą ilość małych plików - można przedobrzyć na “złej” kolumnie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Ilość plików</a:t>
            </a:r>
            <a:r>
              <a:rPr lang="en-GB"/>
              <a:t> (małe złe) możesz kontrolować maxRecordsPerFile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Block HDFS default = 128 MB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30 plików x 5 MB = 30 bloków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30 * 5 = 150 MB (2 bloki)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Reguły optymalizacji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Bucketing</a:t>
            </a:r>
            <a:r>
              <a:rPr lang="en-GB"/>
              <a:t> czyli organizacja plików, kontrolujesz które dane są zapisane do konkretnego pliku (</a:t>
            </a:r>
            <a:r>
              <a:rPr lang="en-GB">
                <a:highlight>
                  <a:srgbClr val="FFFF00"/>
                </a:highlight>
              </a:rPr>
              <a:t>możesz uniknąć shuffle</a:t>
            </a:r>
            <a:r>
              <a:rPr lang="en-GB"/>
              <a:t>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Użyj do joins i agg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Unikasz shuffle: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ponieważ dane będą zgrupowane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BucketID =&gt; fizyczna partycji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203" y="1887775"/>
            <a:ext cx="4410625" cy="311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Reguły optymalizacji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‘</a:t>
            </a:r>
            <a:r>
              <a:rPr b="1" lang="en-GB"/>
              <a:t>Data locality</a:t>
            </a:r>
            <a:r>
              <a:rPr lang="en-GB"/>
              <a:t>’ kontrolujesz które nody będą przetrzymywać wybrane dane. (dane nie będą przesyłane przez sieć).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System magazynu danych musi być na tych samych nodach (wsparcie dla ‘locality hints’) ma to HDFS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Statystyki</a:t>
            </a:r>
            <a:r>
              <a:rPr lang="en-GB"/>
              <a:t> dla (cost-base optimizer potrzebuje statystyk)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Statystyki </a:t>
            </a:r>
            <a:r>
              <a:rPr b="1" lang="en-GB"/>
              <a:t>tabel</a:t>
            </a:r>
            <a:r>
              <a:rPr lang="en-GB"/>
              <a:t> i </a:t>
            </a:r>
            <a:r>
              <a:rPr b="1" lang="en-GB"/>
              <a:t>kolumn</a:t>
            </a:r>
            <a:r>
              <a:rPr lang="en-GB"/>
              <a:t> - pozwalają na optymalizację przy joinach, agregacjach (</a:t>
            </a:r>
            <a:r>
              <a:rPr lang="en-GB">
                <a:solidFill>
                  <a:srgbClr val="3C78D8"/>
                </a:solidFill>
              </a:rPr>
              <a:t>ANALYZE TABLE …. COMPUTE STATISTICS / FOR COLUMNS ….</a:t>
            </a:r>
            <a:r>
              <a:rPr lang="en-GB"/>
              <a:t>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Spark zewnętrzny shuffle. Pozwala na czytanie danych (shuffle) z oddalonych wykonawców jeśli są zajęte np GC. Możesz kontrolować ilość połączeń wykonawcy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Reguły optymalizacji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Dobierz ilość partycji do zasobów klastra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Używaj strukturalnego API (DataFrame) ułatwi GC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https://spark.apache.org/docs/latest/tuning.html#garbage-collection-tuning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Mierz jak często GC wykonuje swoją pracę (</a:t>
            </a:r>
            <a:r>
              <a:rPr lang="en-GB" sz="1700">
                <a:solidFill>
                  <a:srgbClr val="999999"/>
                </a:solidFill>
              </a:rPr>
              <a:t>spark.executor.extraJavaOptions</a:t>
            </a:r>
            <a:r>
              <a:rPr lang="en-GB"/>
              <a:t>) </a:t>
            </a:r>
            <a:r>
              <a:rPr lang="en-GB">
                <a:solidFill>
                  <a:srgbClr val="999999"/>
                </a:solidFill>
              </a:rPr>
              <a:t>verbose:gc -XX:+PrintGCDetails -XX:+PrintGCTimeStamps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Parallelism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Rekomendowane 2-3 tasków na core przy dużych ilościach danych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/>
              <a:t>spark.</a:t>
            </a:r>
            <a:r>
              <a:rPr b="1" i="1" lang="en-GB"/>
              <a:t>default</a:t>
            </a:r>
            <a:r>
              <a:rPr b="1" i="1" lang="en-GB"/>
              <a:t>.parallelism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/>
              <a:t>spark.sql.shuffle.</a:t>
            </a:r>
            <a:r>
              <a:rPr b="1" i="1" lang="en-GB"/>
              <a:t>partitions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Repartition i Coalesce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Partycjonowanie przy użyciu RDD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Unikamy UDFs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Cache/Persist (pamiętaj o strage level)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Skalowanie aplikacji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Dynamiczne alokowanie zasobów dla wielu aplikacji. Szczególnie w streamingu gdzie mogą wystąpić duże zmiany w obciążeniu.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i="1" lang="en-GB" sz="1250">
                <a:solidFill>
                  <a:schemeClr val="dk1"/>
                </a:solidFill>
              </a:rPr>
              <a:t>spark.dynamicAllocation.enabled true</a:t>
            </a:r>
            <a:endParaRPr i="1"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i="1" lang="en-GB" sz="1250">
                <a:solidFill>
                  <a:schemeClr val="dk1"/>
                </a:solidFill>
              </a:rPr>
              <a:t>spark.dynamicAllocation.minExecutors 2</a:t>
            </a:r>
            <a:endParaRPr i="1"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i="1" lang="en-GB" sz="1250">
                <a:solidFill>
                  <a:schemeClr val="dk1"/>
                </a:solidFill>
              </a:rPr>
              <a:t>spark.dynamicAllocation.schedulerBacklogTimeout 1m</a:t>
            </a:r>
            <a:endParaRPr i="1"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i="1" lang="en-GB" sz="1250">
                <a:solidFill>
                  <a:schemeClr val="dk1"/>
                </a:solidFill>
              </a:rPr>
              <a:t>spark.dynamicAllocation.maxExecutors 20</a:t>
            </a:r>
            <a:endParaRPr i="1"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50">
                <a:solidFill>
                  <a:schemeClr val="dk1"/>
                </a:solidFill>
              </a:rPr>
              <a:t>spark.dynamicAllocation.executorIdleTimeout 2min</a:t>
            </a:r>
            <a:endParaRPr i="1"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en-GB" sz="1250">
                <a:solidFill>
                  <a:schemeClr val="dk1"/>
                </a:solidFill>
              </a:rPr>
              <a:t>Pamięć</a:t>
            </a:r>
            <a:endParaRPr b="1"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Ochrona przed OOM Errors, podział jest 60% wykonawca i 40% magazyn danych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Różne operacje wymagają innej ilości pamięci (join, agregacja)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5067"/>
              <a:buFont typeface="Arial"/>
              <a:buNone/>
            </a:pPr>
            <a:r>
              <a:rPr i="1" lang="en-GB" sz="1690">
                <a:solidFill>
                  <a:schemeClr val="dk1"/>
                </a:solidFill>
              </a:rPr>
              <a:t>spark.memory.fraction 0.8</a:t>
            </a:r>
            <a:endParaRPr i="1" sz="169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50">
                <a:solidFill>
                  <a:schemeClr val="dk1"/>
                </a:solidFill>
              </a:rPr>
              <a:t>spark.executor.memory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Konfiguracja</a:t>
            </a:r>
            <a:r>
              <a:rPr lang="en-GB"/>
              <a:t> Spark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-GB" sz="1450">
                <a:solidFill>
                  <a:schemeClr val="dk1"/>
                </a:solidFill>
              </a:rPr>
              <a:t>Zmiana konfiguracji w pliku </a:t>
            </a:r>
            <a:endParaRPr sz="14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450">
                <a:solidFill>
                  <a:schemeClr val="dk1"/>
                </a:solidFill>
              </a:rPr>
              <a:t>$SPARK_HOME</a:t>
            </a:r>
            <a:endParaRPr i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chemeClr val="dk1"/>
                </a:solidFill>
              </a:rPr>
              <a:t>conf/</a:t>
            </a:r>
            <a:r>
              <a:rPr b="1" i="1" lang="en-GB" sz="1500">
                <a:solidFill>
                  <a:schemeClr val="dk1"/>
                </a:solidFill>
              </a:rPr>
              <a:t>spark-defaults.conf</a:t>
            </a:r>
            <a:r>
              <a:rPr i="1" lang="en-GB" sz="1500">
                <a:solidFill>
                  <a:schemeClr val="dk1"/>
                </a:solidFill>
              </a:rPr>
              <a:t>.template, 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chemeClr val="dk1"/>
                </a:solidFill>
              </a:rPr>
              <a:t>conf/log4j.properties.template, 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chemeClr val="dk1"/>
                </a:solidFill>
              </a:rPr>
              <a:t>conf/spark-env.sh.template.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Wystarczy zapisać zmiany w pliku bez </a:t>
            </a:r>
            <a:r>
              <a:rPr lang="en-GB" sz="1500">
                <a:solidFill>
                  <a:schemeClr val="dk1"/>
                </a:solidFill>
              </a:rPr>
              <a:t>rozszerzenia</a:t>
            </a:r>
            <a:r>
              <a:rPr lang="en-GB" sz="1500">
                <a:solidFill>
                  <a:schemeClr val="dk1"/>
                </a:solidFill>
              </a:rPr>
              <a:t> .template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Dodanie </a:t>
            </a:r>
            <a:r>
              <a:rPr lang="en-GB"/>
              <a:t>konfiguracji podczas wywołania aplikacji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450">
                <a:solidFill>
                  <a:schemeClr val="dk1"/>
                </a:solidFill>
              </a:rPr>
              <a:t>spark-submit --conf spark.sql.shuffle.partitions=5 --conf</a:t>
            </a:r>
            <a:endParaRPr i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450">
                <a:solidFill>
                  <a:schemeClr val="dk1"/>
                </a:solidFill>
              </a:rPr>
              <a:t>"spark.executor.memory=2g" --class main.scala.SparkConfig_7_1 jars/mainscala-chapter7_2.12-1.0.jar</a:t>
            </a:r>
            <a:endParaRPr i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 (Cache)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50">
                <a:solidFill>
                  <a:schemeClr val="dk1"/>
                </a:solidFill>
              </a:rPr>
              <a:t>cache() </a:t>
            </a:r>
            <a:r>
              <a:rPr i="1" lang="en-GB" sz="1400">
                <a:solidFill>
                  <a:schemeClr val="dk1"/>
                </a:solidFill>
              </a:rPr>
              <a:t>zapisze tyle partycji odczytanych w pamięci między wykonawcami, na ile pozwala pamięć</a:t>
            </a:r>
            <a:endParaRPr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50">
                <a:solidFill>
                  <a:schemeClr val="dk1"/>
                </a:solidFill>
              </a:rPr>
              <a:t>Persist(StorageLevel.LEVEL) posiada dodatkowe opcje, </a:t>
            </a:r>
            <a:r>
              <a:rPr i="1" lang="en-GB" sz="1300">
                <a:solidFill>
                  <a:schemeClr val="dk1"/>
                </a:solidFill>
              </a:rPr>
              <a:t>w jaki </a:t>
            </a:r>
            <a:r>
              <a:rPr i="1" lang="en-GB" sz="1300">
                <a:solidFill>
                  <a:schemeClr val="dk1"/>
                </a:solidFill>
              </a:rPr>
              <a:t>sposób dane są przetrzymywane</a:t>
            </a:r>
            <a:r>
              <a:rPr i="1" lang="en-GB" sz="1300">
                <a:solidFill>
                  <a:schemeClr val="dk1"/>
                </a:solidFill>
              </a:rPr>
              <a:t> </a:t>
            </a:r>
            <a:r>
              <a:rPr i="1" lang="en-GB" sz="1250">
                <a:solidFill>
                  <a:srgbClr val="9A0000"/>
                </a:solidFill>
              </a:rPr>
              <a:t>StorageLevel</a:t>
            </a:r>
            <a:r>
              <a:rPr i="1" lang="en-GB" sz="1300">
                <a:solidFill>
                  <a:schemeClr val="dk1"/>
                </a:solidFill>
              </a:rPr>
              <a:t>. Poniższa tabela wyjaśnia poszczególne opcje. Dane na dysku są zawsze serializowane - </a:t>
            </a:r>
            <a:r>
              <a:rPr i="1" lang="en-GB" sz="1300">
                <a:solidFill>
                  <a:srgbClr val="9A0000"/>
                </a:solidFill>
              </a:rPr>
              <a:t>Java or Kryo serialization</a:t>
            </a:r>
            <a:endParaRPr i="1" sz="1300">
              <a:solidFill>
                <a:srgbClr val="9A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050" y="2246600"/>
            <a:ext cx="65913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Kiedy użyć Persist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DataFrames kiedy proces ML wymaga wielokrotnego użycia tych samych danych.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DataFrames kiedy są wielokrotnie używane w procesie ETL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Kiedy nie używać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Kiedy DataFrame jest za duży i nie mieści się w pamięci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Kiedy transformacja jest prosta i nie wymaga użycia danych ponownie w procesie.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67724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891300" y="1760575"/>
            <a:ext cx="554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</a:rPr>
              <a:t>Spark Monitorowanie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GB" sz="2400">
                <a:solidFill>
                  <a:srgbClr val="1D1F22"/>
                </a:solidFill>
                <a:latin typeface="Roboto"/>
                <a:ea typeface="Roboto"/>
                <a:cs typeface="Roboto"/>
                <a:sym typeface="Roboto"/>
              </a:rPr>
              <a:t>Tuning Spark</a:t>
            </a:r>
            <a:endParaRPr b="1" sz="2400">
              <a:solidFill>
                <a:srgbClr val="1D1F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1625" lvl="0" marL="6985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Serialization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0" marL="6985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Memory Tuning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13970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○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Memory Management Overview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13970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○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Determining Memory Consumption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13970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○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Tuning Data Structures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13970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○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Serialized RDD Storage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13970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○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Garbage Collection Tuning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0" marL="6985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Other Considerations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13970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○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Level of Parallelism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13970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○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Parallel Listing on Input Paths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13970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○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Memory Usage of Reduce Tasks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13970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○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Broadcasting Large Variables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13970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○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Locality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0" marL="698500" rtl="0" algn="l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rgbClr val="0088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Summary</a:t>
            </a:r>
            <a:endParaRPr sz="1150">
              <a:solidFill>
                <a:srgbClr val="0088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 monitorować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Spark Aplikacje i Jobs: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Spark UI i Logi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JVM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Indywidualne</a:t>
            </a:r>
            <a:r>
              <a:rPr lang="en-GB"/>
              <a:t> VMki,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/>
              <a:t>jstack</a:t>
            </a:r>
            <a:r>
              <a:rPr lang="en-GB"/>
              <a:t> (stack trace), </a:t>
            </a:r>
            <a:r>
              <a:rPr b="1" lang="en-GB"/>
              <a:t>jmap</a:t>
            </a:r>
            <a:r>
              <a:rPr lang="en-GB"/>
              <a:t> (heap-dums),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/>
              <a:t>jstat</a:t>
            </a:r>
            <a:r>
              <a:rPr lang="en-GB"/>
              <a:t> (statystyki), </a:t>
            </a:r>
            <a:r>
              <a:rPr b="1" lang="en-GB"/>
              <a:t>jconsole</a:t>
            </a:r>
            <a:r>
              <a:rPr lang="en-GB"/>
              <a:t> (</a:t>
            </a:r>
            <a:r>
              <a:rPr lang="en-GB"/>
              <a:t>wizualizacja</a:t>
            </a:r>
            <a:r>
              <a:rPr lang="en-GB"/>
              <a:t>), </a:t>
            </a:r>
            <a:r>
              <a:rPr b="1" lang="en-GB"/>
              <a:t>jvisualvm</a:t>
            </a:r>
            <a:r>
              <a:rPr lang="en-GB"/>
              <a:t> (profilowanie spark job)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Host OS: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CPU, memory, network, I/O (dstat, iostat, iotop)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Klaster: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	YARN, Mesos, Standalone. Narzędzia </a:t>
            </a:r>
            <a:r>
              <a:rPr b="1" lang="en-GB"/>
              <a:t>Ganglia</a:t>
            </a:r>
            <a:r>
              <a:rPr lang="en-GB"/>
              <a:t>, </a:t>
            </a:r>
            <a:r>
              <a:rPr b="1" lang="en-GB"/>
              <a:t>Prometheus</a:t>
            </a:r>
            <a:endParaRPr b="1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575" y="0"/>
            <a:ext cx="3224425" cy="28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Monitoruj Driver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Spark ma konfigurowalny system oparty na bibliotece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Dropwizard</a:t>
            </a:r>
            <a:r>
              <a:rPr lang="en-GB"/>
              <a:t>. Lokalizacja konfiguracji: </a:t>
            </a:r>
            <a:r>
              <a:rPr b="1" lang="en-GB"/>
              <a:t>$SPARK_HOME/conf/metrics.properties</a:t>
            </a:r>
            <a:r>
              <a:rPr lang="en-GB"/>
              <a:t>. Można zmienić </a:t>
            </a:r>
            <a:r>
              <a:rPr lang="en-GB"/>
              <a:t>lokalizację</a:t>
            </a:r>
            <a:r>
              <a:rPr lang="en-GB"/>
              <a:t> tego pliku przy użyciu: </a:t>
            </a:r>
            <a:r>
              <a:rPr b="1" lang="en-GB"/>
              <a:t>spark.metrics.conf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Output można przesłać do </a:t>
            </a:r>
            <a:r>
              <a:rPr b="1" lang="en-GB"/>
              <a:t>Ganglia (</a:t>
            </a:r>
            <a:r>
              <a:rPr lang="en-GB"/>
              <a:t>teraz nowe metryki runtime &gt; 13.0</a:t>
            </a:r>
            <a:r>
              <a:rPr b="1" lang="en-GB"/>
              <a:t>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 Sparka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9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Dodaj logi do aplikacji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https://github.com/databricks/Spark-The-Definitive-Guide/tree/master/project-templates/scala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Przykład pozwoli na dodanie logów aplikacji do logów Spark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Zmiana poziomu logowania w Spark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spark.sparkContext.setLogLevel("INFO")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Spark UI &gt; Driver Logs &gt; Log4j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250" y="4145750"/>
            <a:ext cx="6394624" cy="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 UI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7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</a:t>
            </a:r>
            <a:r>
              <a:rPr lang="en-GB"/>
              <a:t>parkContext dostarcza web UI na porcie 4040,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Lokalny </a:t>
            </a:r>
            <a:r>
              <a:rPr lang="en-GB"/>
              <a:t>przykład</a:t>
            </a:r>
            <a:r>
              <a:rPr lang="en-GB"/>
              <a:t>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http://localhost:4040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Dla wielu aplikacji Spark zwiększy numer portu (4021, 4022…)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2414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946" y="152400"/>
            <a:ext cx="35318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Statystyki Stage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highlight>
                  <a:srgbClr val="FFE599"/>
                </a:highlight>
              </a:rPr>
              <a:t>DAG</a:t>
            </a:r>
            <a:r>
              <a:rPr lang="en-GB">
                <a:highlight>
                  <a:srgbClr val="FFE599"/>
                </a:highlight>
              </a:rPr>
              <a:t> Directed Acyclic Graph</a:t>
            </a:r>
            <a:r>
              <a:rPr lang="en-GB"/>
              <a:t> każde niebieskie pole reprezentuje stage, wszystkie składają się na Job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Scan pliku, podaje ilość wierszy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Exchange - wykonałem repartition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WholeStateCodeGen pełny scan pliku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Filtrowanie 6 wierszy i agregacja dla każdej partycji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Końcowy etap z 3 wierszami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2" ma:contentTypeDescription="Utwórz nowy dokument." ma:contentTypeScope="" ma:versionID="2611b5de485e499c861fd11650d02c69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498cf555c730eff5097febd418c557a6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1E35B7-8972-4917-9368-AC25F3BE791C}"/>
</file>

<file path=customXml/itemProps2.xml><?xml version="1.0" encoding="utf-8"?>
<ds:datastoreItem xmlns:ds="http://schemas.openxmlformats.org/officeDocument/2006/customXml" ds:itemID="{D16D8C22-64B0-49FC-862F-D785055BD7C7}"/>
</file>

<file path=customXml/itemProps3.xml><?xml version="1.0" encoding="utf-8"?>
<ds:datastoreItem xmlns:ds="http://schemas.openxmlformats.org/officeDocument/2006/customXml" ds:itemID="{26CFBA71-6539-4711-B11C-EFCC72DA508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