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embeddedFontLst>
    <p:embeddedFont>
      <p:font typeface="Barlow" panose="00000500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oNbl7lHiZ9BgfgGTbLsATgzKS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A0A25-A785-4DF3-95AE-1116F91C9F3A}" v="4" dt="2023-03-10T14:13:32.740"/>
    <p1510:client id="{BD816350-518F-47C1-8DB2-61657A105FA9}" v="1" dt="2023-03-09T23:53:47.426"/>
    <p1510:client id="{C2C25EA0-7728-CF9A-E356-65F4E0169A07}" v="1" dt="2023-03-11T19:23:19.033"/>
  </p1510:revLst>
</p1510:revInfo>
</file>

<file path=ppt/tableStyles.xml><?xml version="1.0" encoding="utf-8"?>
<a:tblStyleLst xmlns:a="http://schemas.openxmlformats.org/drawingml/2006/main" def="{42E7E87D-EB29-42AD-9E46-7641E21E6C10}">
  <a:tblStyle styleId="{42E7E87D-EB29-42AD-9E46-7641E21E6C1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microsoft.com/office/2016/11/relationships/changesInfo" Target="changesInfos/changesInfo1.xml"/><Relationship Id="rId8" Type="http://schemas.openxmlformats.org/officeDocument/2006/relationships/slide" Target="slides/slide4.xml"/><Relationship Id="rId51" Type="http://customschemas.google.com/relationships/presentationmetadata" Target="meta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font" Target="fonts/font15.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0.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zanna Stachura" userId="S::stachuraz@student.agh.edu.pl::0653376d-4096-49a0-a66d-1f6d329be011" providerId="AD" clId="Web-{BD816350-518F-47C1-8DB2-61657A105FA9}"/>
    <pc:docChg chg="modSld">
      <pc:chgData name="Zuzanna Stachura" userId="S::stachuraz@student.agh.edu.pl::0653376d-4096-49a0-a66d-1f6d329be011" providerId="AD" clId="Web-{BD816350-518F-47C1-8DB2-61657A105FA9}" dt="2023-03-09T23:53:47.426" v="0" actId="1076"/>
      <pc:docMkLst>
        <pc:docMk/>
      </pc:docMkLst>
      <pc:sldChg chg="modSp">
        <pc:chgData name="Zuzanna Stachura" userId="S::stachuraz@student.agh.edu.pl::0653376d-4096-49a0-a66d-1f6d329be011" providerId="AD" clId="Web-{BD816350-518F-47C1-8DB2-61657A105FA9}" dt="2023-03-09T23:53:47.426" v="0" actId="1076"/>
        <pc:sldMkLst>
          <pc:docMk/>
          <pc:sldMk cId="0" sldId="272"/>
        </pc:sldMkLst>
        <pc:picChg chg="mod">
          <ac:chgData name="Zuzanna Stachura" userId="S::stachuraz@student.agh.edu.pl::0653376d-4096-49a0-a66d-1f6d329be011" providerId="AD" clId="Web-{BD816350-518F-47C1-8DB2-61657A105FA9}" dt="2023-03-09T23:53:47.426" v="0" actId="1076"/>
          <ac:picMkLst>
            <pc:docMk/>
            <pc:sldMk cId="0" sldId="272"/>
            <ac:picMk id="203" creationId="{00000000-0000-0000-0000-000000000000}"/>
          </ac:picMkLst>
        </pc:picChg>
      </pc:sldChg>
    </pc:docChg>
  </pc:docChgLst>
  <pc:docChgLst>
    <pc:chgData name="Marcin Makulec" userId="S::mmakulec@student.agh.edu.pl::dfc21116-fc88-4f48-a522-228ca9713d99" providerId="AD" clId="Web-{C2C25EA0-7728-CF9A-E356-65F4E0169A07}"/>
    <pc:docChg chg="modSld">
      <pc:chgData name="Marcin Makulec" userId="S::mmakulec@student.agh.edu.pl::dfc21116-fc88-4f48-a522-228ca9713d99" providerId="AD" clId="Web-{C2C25EA0-7728-CF9A-E356-65F4E0169A07}" dt="2023-03-11T19:23:19.033" v="0" actId="1076"/>
      <pc:docMkLst>
        <pc:docMk/>
      </pc:docMkLst>
      <pc:sldChg chg="modSp">
        <pc:chgData name="Marcin Makulec" userId="S::mmakulec@student.agh.edu.pl::dfc21116-fc88-4f48-a522-228ca9713d99" providerId="AD" clId="Web-{C2C25EA0-7728-CF9A-E356-65F4E0169A07}" dt="2023-03-11T19:23:19.033" v="0" actId="1076"/>
        <pc:sldMkLst>
          <pc:docMk/>
          <pc:sldMk cId="0" sldId="280"/>
        </pc:sldMkLst>
        <pc:spChg chg="mod">
          <ac:chgData name="Marcin Makulec" userId="S::mmakulec@student.agh.edu.pl::dfc21116-fc88-4f48-a522-228ca9713d99" providerId="AD" clId="Web-{C2C25EA0-7728-CF9A-E356-65F4E0169A07}" dt="2023-03-11T19:23:19.033" v="0" actId="1076"/>
          <ac:spMkLst>
            <pc:docMk/>
            <pc:sldMk cId="0" sldId="280"/>
            <ac:spMk id="261" creationId="{00000000-0000-0000-0000-000000000000}"/>
          </ac:spMkLst>
        </pc:spChg>
      </pc:sldChg>
    </pc:docChg>
  </pc:docChgLst>
  <pc:docChgLst>
    <pc:chgData name="Weronika Matuszek" userId="S::wmatuszek@student.agh.edu.pl::94410dfc-6e8b-43cc-9b13-cc5faea4abaa" providerId="AD" clId="Web-{76BA0A25-A785-4DF3-95AE-1116F91C9F3A}"/>
    <pc:docChg chg="modSld">
      <pc:chgData name="Weronika Matuszek" userId="S::wmatuszek@student.agh.edu.pl::94410dfc-6e8b-43cc-9b13-cc5faea4abaa" providerId="AD" clId="Web-{76BA0A25-A785-4DF3-95AE-1116F91C9F3A}" dt="2023-03-10T14:13:32.740" v="3" actId="1076"/>
      <pc:docMkLst>
        <pc:docMk/>
      </pc:docMkLst>
      <pc:sldChg chg="modSp">
        <pc:chgData name="Weronika Matuszek" userId="S::wmatuszek@student.agh.edu.pl::94410dfc-6e8b-43cc-9b13-cc5faea4abaa" providerId="AD" clId="Web-{76BA0A25-A785-4DF3-95AE-1116F91C9F3A}" dt="2023-03-10T14:13:32.740" v="3" actId="1076"/>
        <pc:sldMkLst>
          <pc:docMk/>
          <pc:sldMk cId="0" sldId="281"/>
        </pc:sldMkLst>
        <pc:spChg chg="mod">
          <ac:chgData name="Weronika Matuszek" userId="S::wmatuszek@student.agh.edu.pl::94410dfc-6e8b-43cc-9b13-cc5faea4abaa" providerId="AD" clId="Web-{76BA0A25-A785-4DF3-95AE-1116F91C9F3A}" dt="2023-03-10T14:10:09.857" v="2" actId="1076"/>
          <ac:spMkLst>
            <pc:docMk/>
            <pc:sldMk cId="0" sldId="281"/>
            <ac:spMk id="268" creationId="{00000000-0000-0000-0000-000000000000}"/>
          </ac:spMkLst>
        </pc:spChg>
        <pc:picChg chg="mod">
          <ac:chgData name="Weronika Matuszek" userId="S::wmatuszek@student.agh.edu.pl::94410dfc-6e8b-43cc-9b13-cc5faea4abaa" providerId="AD" clId="Web-{76BA0A25-A785-4DF3-95AE-1116F91C9F3A}" dt="2023-03-10T14:13:32.740" v="3" actId="1076"/>
          <ac:picMkLst>
            <pc:docMk/>
            <pc:sldMk cId="0" sldId="281"/>
            <ac:picMk id="27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dde113a65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dde113a65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dde113a65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dde113a65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505e35c7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1505e35c70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dde113a6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dde113a6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dde113a6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dde113a6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de113a65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dde113a65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g1dde113a650_0_9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g1dde113a650_0_9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3" name="Google Shape;83;g1dde113a650_0_9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pl.wikipedia.org/wiki/197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pl.wikipedia.org/wiki/Sekunda_przest%C4%99pna" TargetMode="External"/><Relationship Id="rId4" Type="http://schemas.openxmlformats.org/officeDocument/2006/relationships/hyperlink" Target="https://pl.wikipedia.org/wiki/Uniwersalny_czas_koordynowan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park.apache.org/docs/3.2.1/sql-ref-datetime-patter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bricks.com/blog/2020/07/22/a-comprehensive-look-at-dates-and-timestamps-in-apache-spark-3-0.html" TargetMode="External"/><Relationship Id="rId5" Type="http://schemas.openxmlformats.org/officeDocument/2006/relationships/image" Target="../media/image8.png"/><Relationship Id="rId4" Type="http://schemas.openxmlformats.org/officeDocument/2006/relationships/hyperlink" Target="https://docs.oracle.com/javase/7/docs/api/java/text/SimpleDateFormat.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bs-latn-ba/azure/databricks/delta/data-transformation/complex-typ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jaceklaskowski.gitbooks.io/mastering-spark-sql/content/spark-sql-DataTyp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on.org/json-en.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jsonformatter.curiousconcept.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databricks.com/_static/notebooks/transform-complex-data-types-scal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databricks.com/discover/notebook-galle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spark.apache.org/docs/latest/api/scala/org/apache/spark/sql/DataFrameReader.html" TargetMode="External"/><Relationship Id="rId7" Type="http://schemas.openxmlformats.org/officeDocument/2006/relationships/hyperlink" Target="https://spark.apache.org/docs/latest/sql-data-sources-json.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spark.apache.org/docs/latest/api/scala/org/apache/spark/sql/DataFrameWriter.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park.apache.org/docs/3.2.1/sql-data-sources-csv.html#data-source-opt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arquet.apache.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spark.apache.org/docs/latest/sql-data-sources-parquet.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avro.apache.org/docs/current/spec.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github.com/ept/avrodoc/blob/master/schemata/example.avsc"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docs.microsoft.com/pl-pl/azure/databricks/spark/2.x/spark-sql/language-manual/create-view" TargetMode="External"/><Relationship Id="rId4" Type="http://schemas.openxmlformats.org/officeDocument/2006/relationships/hyperlink" Target="https://spark.apache.org/docs/latest/sql-ref-syntax-aux-show-view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AzureDatabricksBestPractices/blob/master/toc.m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hyperlink" Target="https://click.mlsend.com/link/c/YT0yMDUwNjYzMTA2MjMyNzE5MTc4JmM9bDVvOSZlPTE5MjgmYj0xMDIzMDg1NTY3JmQ9ajFoNGY0bw==.WC6KJa1tuCA0kr6b-Rga21xefvt8lWFozrBYe96Oa7w" TargetMode="External"/><Relationship Id="rId13" Type="http://schemas.openxmlformats.org/officeDocument/2006/relationships/hyperlink" Target="https://click.mlsend.com/link/c/YT0yMDUwNjYzMTA2MjMyNzE5MTc4JmM9bDVvOSZlPTE5MjgmYj0xMDIzMDg1NjA0JmQ9cTRvMHg3cw==.XPzUkFDr_7YhcbleVyS_92rdO2dh1aIM8ICLv00TcGs" TargetMode="External"/><Relationship Id="rId3" Type="http://schemas.openxmlformats.org/officeDocument/2006/relationships/hyperlink" Target="https://vveobg.clicks.mlsend.com/te/cl/eyJ2Ijoie1wiYVwiOjE2MTk1MCxcImxcIjo4MTAxMDg5NDAxODk3MTQ3MyxcInJcIjo4MTAxMDkxMTI0OTE3MTQ2N30iLCJzIjoiZGI0NGJkYWRkMjViMGUzNCJ9" TargetMode="External"/><Relationship Id="rId7" Type="http://schemas.openxmlformats.org/officeDocument/2006/relationships/hyperlink" Target="https://click.mlsend.com/link/c/YT0yMDc2MDY3NDI2MzY5Mjc5NTU1JmM9cDhpMCZlPTE5MjgmYj0xMDM3MzA5MzAwJmQ9czhiOWw5bQ==.Hjj36e7kppiNso-T0HQSFUFgx72icS3l2AcygASsb_s" TargetMode="External"/><Relationship Id="rId12" Type="http://schemas.openxmlformats.org/officeDocument/2006/relationships/hyperlink" Target="https://click.mlsend.com/link/c/YT0yMDUwNjYzMTA2MjMyNzE5MTc4JmM9bDVvOSZlPTE5MjgmYj0xMDIzMDg1NTk4JmQ9azd1OG8ycg==.cHbfLKHcv4qpwXcAfPdfl_0oCpTjUX-9E9nvQOBLrmQ" TargetMode="External"/><Relationship Id="rId2" Type="http://schemas.openxmlformats.org/officeDocument/2006/relationships/notesSlide" Target="../notesSlides/notesSlide3.xml"/><Relationship Id="rId16" Type="http://schemas.openxmlformats.org/officeDocument/2006/relationships/hyperlink" Target="https://click.mlsend.com/link/c/YT0yMDUwNjYzMTA2MjMyNzE5MTc4JmM9bDVvOSZlPTE5MjgmYj0xMDIzMDg1NjE3JmQ9YzdoNmE1bQ==.X4gHlktz-9EwsTYHScwsNptTjcTFTW6Mj7c4K_rt0Mg" TargetMode="External"/><Relationship Id="rId1" Type="http://schemas.openxmlformats.org/officeDocument/2006/relationships/slideLayout" Target="../slideLayouts/slideLayout2.xml"/><Relationship Id="rId6" Type="http://schemas.openxmlformats.org/officeDocument/2006/relationships/hyperlink" Target="https://vveobg.clicks.mlsend.com/te/cl/eyJ2Ijoie1wiYVwiOjE2MTk1MCxcImxcIjo4MTAxMDg5NDA0OTM4MDE4MixcInJcIjo4MTAxMDkxMTI0OTE3MTQ2N30iLCJzIjoiYjA4YzAxMDQ5MzRmMTE0OSJ9" TargetMode="External"/><Relationship Id="rId11" Type="http://schemas.openxmlformats.org/officeDocument/2006/relationships/hyperlink" Target="https://click.mlsend.com/link/c/YT0yMDUwNjYzMTA2MjMyNzE5MTc4JmM9bDVvOSZlPTE5MjgmYj0xMDIzMDg1NTkxJmQ9bjZjN205ZA==.1Sq_IO0n_-aOfXQeOBQT7gw5HUBTUG9tKvWv7MAh5C0" TargetMode="External"/><Relationship Id="rId5" Type="http://schemas.openxmlformats.org/officeDocument/2006/relationships/hyperlink" Target="https://vveobg.clicks.mlsend.com/te/cl/eyJ2Ijoie1wiYVwiOjE2MTk1MCxcImxcIjo4MTAxMDg5NDA0MjA0MDE0OCxcInJcIjo4MTAxMDkxMTI0OTE3MTQ2N30iLCJzIjoiZDE2MmM2ZTkzYWI0ZTk0MSJ9" TargetMode="External"/><Relationship Id="rId15" Type="http://schemas.openxmlformats.org/officeDocument/2006/relationships/hyperlink" Target="https://click.mlsend.com/link/c/YT0yMDUwNjYzMTA2MjMyNzE5MTc4JmM9bDVvOSZlPTE5MjgmYj0xMDIzMDg1NjEzJmQ9ZDB1OW8yaA==.nTsuQSIFsF7E5UgVS7cQPOHYH7eZNddTcCPlMz68hyE" TargetMode="External"/><Relationship Id="rId10" Type="http://schemas.openxmlformats.org/officeDocument/2006/relationships/hyperlink" Target="https://click.mlsend.com/link/c/YT0yMDUwNjYzMTA2MjMyNzE5MTc4JmM9bDVvOSZlPTE5MjgmYj0xMDIzMDg1NTg0JmQ9ZjN0N3UzZA==.9VorqWw27s7eXmHxAiKeG2wZHq2CEHobsYoxaRNVgyU" TargetMode="External"/><Relationship Id="rId4" Type="http://schemas.openxmlformats.org/officeDocument/2006/relationships/hyperlink" Target="https://vveobg.clicks.mlsend.com/te/cl/eyJ2Ijoie1wiYVwiOjE2MTk1MCxcImxcIjo4MTAxMDg5NDAyNjMxMTUwNixcInJcIjo4MTAxMDkxMTI0OTE3MTQ2N30iLCJzIjoiMmYxYzYzNjg1YzU3OTJiYiJ9" TargetMode="External"/><Relationship Id="rId9" Type="http://schemas.openxmlformats.org/officeDocument/2006/relationships/hyperlink" Target="https://click.mlsend.com/link/c/YT0yMDUwNjYzMTA2MjMyNzE5MTc4JmM9bDVvOSZlPTE5MjgmYj0xMDIzMDg1NTc2JmQ9dzJ6N2k4Zw==._4pzCIlxlIn8wTYbe24f6Nt3X-Rq4tPRYDB4x-P_3rU" TargetMode="External"/><Relationship Id="rId14" Type="http://schemas.openxmlformats.org/officeDocument/2006/relationships/hyperlink" Target="https://click.mlsend.com/link/c/YT0yMDUwNjYzMTA2MjMyNzE5MTc4JmM9bDVvOSZlPTE5MjgmYj0xMDIzMDg1NjA5JmQ9aTZ2Nmoyaw==.3eVKzjh_3HgJTwicMItxy3cfE4Tvt0SxmW3gs_KdZ7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prompting.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pl/Spark-Definitive-Guide-processing-simple/dp/1491912219/ref=sr_1_2?__mk_pl_PL=%C3%85M%C3%85%C5%BD%C3%95%C3%91&amp;crid=2VY7T2AAJJ4RF&amp;keywords=spark+definitive+guide&amp;qid=1646476817&amp;sprefix=spark+definitive+guid%2Caps%2C119&amp;sr=8-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amazon.pl/Learning-Spark-Lightning-fast-Data-Analytics/dp/1492050040/ref=asc_df_1492050040/?tag=plshogostdde-21&amp;linkCode=df0&amp;hvadid=504418510203&amp;hvpos=&amp;hvnetw=g&amp;hvrand=14176679471911250989&amp;hvpone=&amp;hvptwo=&amp;hvqmt=&amp;hvdev=c&amp;hvdvcmdl=&amp;hvlocint=&amp;hvlocphy=20852&amp;hvtargid=pla-918087322526&amp;psc=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bricks.com/blog/category/engineering" TargetMode="External"/><Relationship Id="rId3" Type="http://schemas.openxmlformats.org/officeDocument/2006/relationships/hyperlink" Target="https://pl.seequality.net/" TargetMode="External"/><Relationship Id="rId7" Type="http://schemas.openxmlformats.org/officeDocument/2006/relationships/hyperlink" Target="https://cloudarchitected.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marczak.io/" TargetMode="External"/><Relationship Id="rId11" Type="http://schemas.openxmlformats.org/officeDocument/2006/relationships/hyperlink" Target="https://www.mikulskibartosz.name/" TargetMode="External"/><Relationship Id="rId5" Type="http://schemas.openxmlformats.org/officeDocument/2006/relationships/hyperlink" Target="http://mrpaulandrew.com/" TargetMode="External"/><Relationship Id="rId10" Type="http://schemas.openxmlformats.org/officeDocument/2006/relationships/hyperlink" Target="https://docs.microsoft.com/pl-pl/learn/" TargetMode="External"/><Relationship Id="rId4" Type="http://schemas.openxmlformats.org/officeDocument/2006/relationships/hyperlink" Target="http://jamesserra.com/" TargetMode="External"/><Relationship Id="rId9" Type="http://schemas.openxmlformats.org/officeDocument/2006/relationships/hyperlink" Target="https://azure.microsoft.com/en-us/blo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spark.apache.org/docs/latest/sql-ref-datatyp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pl-PL"/>
              <a:t>Infrastruktura Big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Konwersja do typów Sparka</a:t>
            </a:r>
            <a:endParaRPr/>
          </a:p>
        </p:txBody>
      </p:sp>
      <p:sp>
        <p:nvSpPr>
          <p:cNvPr id="150" name="Google Shape;15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a:t>Konwertuj typy </a:t>
            </a:r>
            <a:r>
              <a:rPr lang="pl-PL" b="1"/>
              <a:t>natywne</a:t>
            </a:r>
            <a:r>
              <a:rPr lang="pl-PL"/>
              <a:t> do typów Spark. Robimy to za pomocą funkcji </a:t>
            </a:r>
            <a:r>
              <a:rPr lang="pl-PL" b="1"/>
              <a:t>`lit()`</a:t>
            </a:r>
            <a:endParaRPr b="1"/>
          </a:p>
        </p:txBody>
      </p:sp>
      <p:pic>
        <p:nvPicPr>
          <p:cNvPr id="151" name="Google Shape;151;p30"/>
          <p:cNvPicPr preferRelativeResize="0"/>
          <p:nvPr/>
        </p:nvPicPr>
        <p:blipFill rotWithShape="1">
          <a:blip r:embed="rId3">
            <a:alphaModFix/>
          </a:blip>
          <a:srcRect/>
          <a:stretch/>
        </p:blipFill>
        <p:spPr>
          <a:xfrm>
            <a:off x="1105587" y="2876123"/>
            <a:ext cx="6786939" cy="2283106"/>
          </a:xfrm>
          <a:prstGeom prst="rect">
            <a:avLst/>
          </a:prstGeom>
          <a:noFill/>
          <a:ln>
            <a:noFill/>
          </a:ln>
        </p:spPr>
      </p:pic>
      <p:pic>
        <p:nvPicPr>
          <p:cNvPr id="152" name="Google Shape;152;p30"/>
          <p:cNvPicPr preferRelativeResize="0"/>
          <p:nvPr/>
        </p:nvPicPr>
        <p:blipFill rotWithShape="1">
          <a:blip r:embed="rId4">
            <a:alphaModFix/>
          </a:blip>
          <a:srcRect/>
          <a:stretch/>
        </p:blipFill>
        <p:spPr>
          <a:xfrm>
            <a:off x="6096000" y="2768600"/>
            <a:ext cx="5745086" cy="2780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623450" y="365125"/>
            <a:ext cx="10730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Czas uniksowy</a:t>
            </a:r>
            <a:endParaRPr/>
          </a:p>
        </p:txBody>
      </p:sp>
      <p:sp>
        <p:nvSpPr>
          <p:cNvPr id="158" name="Google Shape;158;p31"/>
          <p:cNvSpPr txBox="1">
            <a:spLocks noGrp="1"/>
          </p:cNvSpPr>
          <p:nvPr>
            <p:ph type="body" idx="1"/>
          </p:nvPr>
        </p:nvSpPr>
        <p:spPr>
          <a:xfrm>
            <a:off x="345440" y="1524000"/>
            <a:ext cx="11008360" cy="4652963"/>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b="1" i="0">
                <a:solidFill>
                  <a:srgbClr val="202122"/>
                </a:solidFill>
                <a:latin typeface="Arial"/>
                <a:ea typeface="Arial"/>
                <a:cs typeface="Arial"/>
                <a:sym typeface="Arial"/>
              </a:rPr>
              <a:t>Czas uniksowy</a:t>
            </a:r>
            <a:r>
              <a:rPr lang="pl-PL" b="0" i="0">
                <a:solidFill>
                  <a:srgbClr val="202122"/>
                </a:solidFill>
                <a:latin typeface="Arial"/>
                <a:ea typeface="Arial"/>
                <a:cs typeface="Arial"/>
                <a:sym typeface="Arial"/>
              </a:rPr>
              <a:t>, </a:t>
            </a:r>
            <a:r>
              <a:rPr lang="pl-PL" b="1" i="0">
                <a:solidFill>
                  <a:srgbClr val="202122"/>
                </a:solidFill>
                <a:latin typeface="Arial"/>
                <a:ea typeface="Arial"/>
                <a:cs typeface="Arial"/>
                <a:sym typeface="Arial"/>
              </a:rPr>
              <a:t>czas POSIX</a:t>
            </a:r>
            <a:r>
              <a:rPr lang="pl-PL" b="0" i="0">
                <a:solidFill>
                  <a:srgbClr val="202122"/>
                </a:solidFill>
                <a:latin typeface="Arial"/>
                <a:ea typeface="Arial"/>
                <a:cs typeface="Arial"/>
                <a:sym typeface="Arial"/>
              </a:rPr>
              <a:t> (ang. </a:t>
            </a:r>
            <a:r>
              <a:rPr lang="pl-PL" b="1" i="0">
                <a:solidFill>
                  <a:srgbClr val="202122"/>
                </a:solidFill>
                <a:latin typeface="Arial"/>
                <a:ea typeface="Arial"/>
                <a:cs typeface="Arial"/>
                <a:sym typeface="Arial"/>
              </a:rPr>
              <a:t>Unix time</a:t>
            </a:r>
            <a:r>
              <a:rPr lang="pl-PL" b="0" i="0">
                <a:solidFill>
                  <a:srgbClr val="202122"/>
                </a:solidFill>
                <a:latin typeface="Arial"/>
                <a:ea typeface="Arial"/>
                <a:cs typeface="Arial"/>
                <a:sym typeface="Arial"/>
              </a:rPr>
              <a:t>, </a:t>
            </a:r>
            <a:r>
              <a:rPr lang="pl-PL" b="1" i="0">
                <a:solidFill>
                  <a:srgbClr val="202122"/>
                </a:solidFill>
                <a:latin typeface="Arial"/>
                <a:ea typeface="Arial"/>
                <a:cs typeface="Arial"/>
                <a:sym typeface="Arial"/>
              </a:rPr>
              <a:t>POSIX time</a:t>
            </a:r>
            <a:r>
              <a:rPr lang="pl-PL" b="0" i="0">
                <a:solidFill>
                  <a:srgbClr val="202122"/>
                </a:solidFill>
                <a:latin typeface="Arial"/>
                <a:ea typeface="Arial"/>
                <a:cs typeface="Arial"/>
                <a:sym typeface="Arial"/>
              </a:rPr>
              <a:t>) – system reprezentacji czasu mierzący liczbę sekund od początku </a:t>
            </a:r>
            <a:r>
              <a:rPr lang="pl-PL" b="0" i="0" u="sng" strike="noStrike">
                <a:solidFill>
                  <a:srgbClr val="0645AD"/>
                </a:solidFill>
                <a:latin typeface="Arial"/>
                <a:ea typeface="Arial"/>
                <a:cs typeface="Arial"/>
                <a:sym typeface="Arial"/>
                <a:hlinkClick r:id="rId3">
                  <a:extLst>
                    <a:ext uri="{A12FA001-AC4F-418D-AE19-62706E023703}">
                      <ahyp:hlinkClr xmlns:ahyp="http://schemas.microsoft.com/office/drawing/2018/hyperlinkcolor" val="tx"/>
                    </a:ext>
                  </a:extLst>
                </a:hlinkClick>
              </a:rPr>
              <a:t>1970</a:t>
            </a:r>
            <a:r>
              <a:rPr lang="pl-PL" b="0" i="0">
                <a:solidFill>
                  <a:srgbClr val="202122"/>
                </a:solidFill>
                <a:latin typeface="Arial"/>
                <a:ea typeface="Arial"/>
                <a:cs typeface="Arial"/>
                <a:sym typeface="Arial"/>
              </a:rPr>
              <a:t> roku </a:t>
            </a:r>
            <a:r>
              <a:rPr lang="pl-PL" b="0" i="0" u="sng" strike="noStrike">
                <a:solidFill>
                  <a:srgbClr val="0645AD"/>
                </a:solidFill>
                <a:latin typeface="Arial"/>
                <a:ea typeface="Arial"/>
                <a:cs typeface="Arial"/>
                <a:sym typeface="Arial"/>
                <a:hlinkClick r:id="rId4">
                  <a:extLst>
                    <a:ext uri="{A12FA001-AC4F-418D-AE19-62706E023703}">
                      <ahyp:hlinkClr xmlns:ahyp="http://schemas.microsoft.com/office/drawing/2018/hyperlinkcolor" val="tx"/>
                    </a:ext>
                  </a:extLst>
                </a:hlinkClick>
              </a:rPr>
              <a:t>UTC</a:t>
            </a:r>
            <a:r>
              <a:rPr lang="pl-PL" b="0" i="0">
                <a:solidFill>
                  <a:srgbClr val="202122"/>
                </a:solidFill>
                <a:latin typeface="Arial"/>
                <a:ea typeface="Arial"/>
                <a:cs typeface="Arial"/>
                <a:sym typeface="Arial"/>
              </a:rPr>
              <a:t>, czyli od chwili zwanej początkiem epoki Uniksa (ang. </a:t>
            </a:r>
            <a:r>
              <a:rPr lang="pl-PL" b="0" i="1">
                <a:solidFill>
                  <a:srgbClr val="202122"/>
                </a:solidFill>
                <a:latin typeface="Arial"/>
                <a:ea typeface="Arial"/>
                <a:cs typeface="Arial"/>
                <a:sym typeface="Arial"/>
              </a:rPr>
              <a:t>Unix Epoch</a:t>
            </a:r>
            <a:r>
              <a:rPr lang="pl-PL" b="0" i="0">
                <a:solidFill>
                  <a:srgbClr val="202122"/>
                </a:solidFill>
                <a:latin typeface="Arial"/>
                <a:ea typeface="Arial"/>
                <a:cs typeface="Arial"/>
                <a:sym typeface="Arial"/>
              </a:rPr>
              <a:t>). Nie uwzględnia </a:t>
            </a:r>
            <a:r>
              <a:rPr lang="pl-PL" b="0" i="0" u="sng" strike="noStrike">
                <a:solidFill>
                  <a:srgbClr val="0645AD"/>
                </a:solidFill>
                <a:latin typeface="Arial"/>
                <a:ea typeface="Arial"/>
                <a:cs typeface="Arial"/>
                <a:sym typeface="Arial"/>
                <a:hlinkClick r:id="rId5">
                  <a:extLst>
                    <a:ext uri="{A12FA001-AC4F-418D-AE19-62706E023703}">
                      <ahyp:hlinkClr xmlns:ahyp="http://schemas.microsoft.com/office/drawing/2018/hyperlinkcolor" val="tx"/>
                    </a:ext>
                  </a:extLst>
                </a:hlinkClick>
              </a:rPr>
              <a:t>sekund przestępnych</a:t>
            </a:r>
            <a:r>
              <a:rPr lang="pl-PL" b="0" i="0">
                <a:solidFill>
                  <a:srgbClr val="202122"/>
                </a:solidFill>
                <a:latin typeface="Arial"/>
                <a:ea typeface="Arial"/>
                <a:cs typeface="Arial"/>
                <a:sym typeface="Arial"/>
              </a:rPr>
              <a:t>, zatem rzeczywista liczba sekund, jakie upłynęły od początku epoki Uniksa, jest większa o liczbę sekund przestępnych.</a:t>
            </a:r>
            <a:endParaRPr/>
          </a:p>
          <a:p>
            <a:pPr marL="114300" lvl="0" indent="0" algn="l" rtl="0">
              <a:lnSpc>
                <a:spcPct val="90000"/>
              </a:lnSpc>
              <a:spcBef>
                <a:spcPts val="1000"/>
              </a:spcBef>
              <a:spcAft>
                <a:spcPts val="0"/>
              </a:spcAft>
              <a:buSzPts val="1800"/>
              <a:buNone/>
            </a:pPr>
            <a:endParaRPr>
              <a:solidFill>
                <a:srgbClr val="202122"/>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a:latin typeface="Arial"/>
              <a:ea typeface="Arial"/>
              <a:cs typeface="Arial"/>
              <a:sym typeface="Arial"/>
            </a:endParaRPr>
          </a:p>
          <a:p>
            <a:pPr marL="114300" lvl="0" indent="0" algn="l" rtl="0">
              <a:lnSpc>
                <a:spcPct val="90000"/>
              </a:lnSpc>
              <a:spcBef>
                <a:spcPts val="1000"/>
              </a:spcBef>
              <a:spcAft>
                <a:spcPts val="0"/>
              </a:spcAft>
              <a:buSzPts val="1800"/>
              <a:buNone/>
            </a:pPr>
            <a:r>
              <a:rPr lang="pl-PL">
                <a:latin typeface="Arial"/>
                <a:ea typeface="Arial"/>
                <a:cs typeface="Arial"/>
                <a:sym typeface="Arial"/>
              </a:rPr>
              <a:t>https://www.epochconverter.com/#tools</a:t>
            </a:r>
            <a:endParaRPr/>
          </a:p>
        </p:txBody>
      </p:sp>
      <p:pic>
        <p:nvPicPr>
          <p:cNvPr id="159" name="Google Shape;159;p31"/>
          <p:cNvPicPr preferRelativeResize="0"/>
          <p:nvPr/>
        </p:nvPicPr>
        <p:blipFill rotWithShape="1">
          <a:blip r:embed="rId6">
            <a:alphaModFix/>
          </a:blip>
          <a:srcRect/>
          <a:stretch/>
        </p:blipFill>
        <p:spPr>
          <a:xfrm>
            <a:off x="531612" y="4087064"/>
            <a:ext cx="5318008" cy="977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620475" y="2922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Data i czas</a:t>
            </a:r>
            <a:endParaRPr/>
          </a:p>
        </p:txBody>
      </p:sp>
      <p:sp>
        <p:nvSpPr>
          <p:cNvPr id="165" name="Google Shape;165;p32"/>
          <p:cNvSpPr txBox="1">
            <a:spLocks noGrp="1"/>
          </p:cNvSpPr>
          <p:nvPr>
            <p:ph type="body" idx="1"/>
          </p:nvPr>
        </p:nvSpPr>
        <p:spPr>
          <a:xfrm>
            <a:off x="402672" y="1442906"/>
            <a:ext cx="10951200" cy="4734000"/>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97297"/>
              <a:buNone/>
            </a:pPr>
            <a:r>
              <a:rPr lang="pl-PL" sz="2000"/>
              <a:t>Funkcje daty i czasu służące do konwersji StringType to/from DateType or TimestampType. </a:t>
            </a:r>
            <a:endParaRPr/>
          </a:p>
          <a:p>
            <a:pPr marL="114300" lvl="0" indent="0" algn="l" rtl="0">
              <a:lnSpc>
                <a:spcPct val="90000"/>
              </a:lnSpc>
              <a:spcBef>
                <a:spcPts val="1000"/>
              </a:spcBef>
              <a:spcAft>
                <a:spcPts val="0"/>
              </a:spcAft>
              <a:buSzPct val="97297"/>
              <a:buNone/>
            </a:pPr>
            <a:r>
              <a:rPr lang="pl-PL" sz="2000"/>
              <a:t>Przykłady: </a:t>
            </a:r>
            <a:endParaRPr/>
          </a:p>
          <a:p>
            <a:pPr marL="114300" lvl="0" indent="0" algn="l" rtl="0">
              <a:lnSpc>
                <a:spcPct val="90000"/>
              </a:lnSpc>
              <a:spcBef>
                <a:spcPts val="1000"/>
              </a:spcBef>
              <a:spcAft>
                <a:spcPts val="0"/>
              </a:spcAft>
              <a:buSzPct val="97297"/>
              <a:buNone/>
            </a:pPr>
            <a:r>
              <a:rPr lang="pl-PL" sz="2000" b="1"/>
              <a:t>unix_timestamp(), </a:t>
            </a:r>
            <a:endParaRPr/>
          </a:p>
          <a:p>
            <a:pPr marL="114300" lvl="0" indent="0" algn="l" rtl="0">
              <a:lnSpc>
                <a:spcPct val="90000"/>
              </a:lnSpc>
              <a:spcBef>
                <a:spcPts val="1000"/>
              </a:spcBef>
              <a:spcAft>
                <a:spcPts val="0"/>
              </a:spcAft>
              <a:buSzPct val="97297"/>
              <a:buNone/>
            </a:pPr>
            <a:r>
              <a:rPr lang="pl-PL" sz="2000" b="1"/>
              <a:t>date_format(), </a:t>
            </a:r>
            <a:endParaRPr/>
          </a:p>
          <a:p>
            <a:pPr marL="114300" lvl="0" indent="0" algn="l" rtl="0">
              <a:lnSpc>
                <a:spcPct val="90000"/>
              </a:lnSpc>
              <a:spcBef>
                <a:spcPts val="1000"/>
              </a:spcBef>
              <a:spcAft>
                <a:spcPts val="0"/>
              </a:spcAft>
              <a:buSzPct val="97297"/>
              <a:buNone/>
            </a:pPr>
            <a:r>
              <a:rPr lang="pl-PL" sz="2000" b="1"/>
              <a:t>to_unix_timestamp(), </a:t>
            </a:r>
            <a:endParaRPr/>
          </a:p>
          <a:p>
            <a:pPr marL="114300" lvl="0" indent="0" algn="l" rtl="0">
              <a:lnSpc>
                <a:spcPct val="90000"/>
              </a:lnSpc>
              <a:spcBef>
                <a:spcPts val="1000"/>
              </a:spcBef>
              <a:spcAft>
                <a:spcPts val="0"/>
              </a:spcAft>
              <a:buSzPct val="97297"/>
              <a:buNone/>
            </a:pPr>
            <a:r>
              <a:rPr lang="pl-PL" sz="2000" b="1"/>
              <a:t>from_unixtime(),</a:t>
            </a:r>
            <a:endParaRPr/>
          </a:p>
          <a:p>
            <a:pPr marL="114300" lvl="0" indent="0" algn="l" rtl="0">
              <a:lnSpc>
                <a:spcPct val="90000"/>
              </a:lnSpc>
              <a:spcBef>
                <a:spcPts val="1000"/>
              </a:spcBef>
              <a:spcAft>
                <a:spcPts val="0"/>
              </a:spcAft>
              <a:buSzPct val="97297"/>
              <a:buNone/>
            </a:pPr>
            <a:r>
              <a:rPr lang="pl-PL" sz="2000" b="1"/>
              <a:t>to_date(), </a:t>
            </a:r>
            <a:endParaRPr/>
          </a:p>
          <a:p>
            <a:pPr marL="114300" lvl="0" indent="0" algn="l" rtl="0">
              <a:lnSpc>
                <a:spcPct val="90000"/>
              </a:lnSpc>
              <a:spcBef>
                <a:spcPts val="1000"/>
              </a:spcBef>
              <a:spcAft>
                <a:spcPts val="0"/>
              </a:spcAft>
              <a:buSzPct val="97297"/>
              <a:buNone/>
            </a:pPr>
            <a:r>
              <a:rPr lang="pl-PL" sz="2000" b="1"/>
              <a:t>to_timestamp(), </a:t>
            </a:r>
            <a:endParaRPr/>
          </a:p>
          <a:p>
            <a:pPr marL="114300" lvl="0" indent="0" algn="l" rtl="0">
              <a:lnSpc>
                <a:spcPct val="90000"/>
              </a:lnSpc>
              <a:spcBef>
                <a:spcPts val="1000"/>
              </a:spcBef>
              <a:spcAft>
                <a:spcPts val="0"/>
              </a:spcAft>
              <a:buSzPct val="97297"/>
              <a:buNone/>
            </a:pPr>
            <a:r>
              <a:rPr lang="pl-PL" sz="2000" b="1"/>
              <a:t>from_utc_timestamp(), </a:t>
            </a:r>
            <a:endParaRPr/>
          </a:p>
          <a:p>
            <a:pPr marL="114300" lvl="0" indent="0" algn="l" rtl="0">
              <a:lnSpc>
                <a:spcPct val="90000"/>
              </a:lnSpc>
              <a:spcBef>
                <a:spcPts val="1000"/>
              </a:spcBef>
              <a:spcAft>
                <a:spcPts val="0"/>
              </a:spcAft>
              <a:buSzPct val="97297"/>
              <a:buNone/>
            </a:pPr>
            <a:r>
              <a:rPr lang="pl-PL" sz="2000" b="1"/>
              <a:t>to_utc_timestamp()</a:t>
            </a:r>
            <a:endParaRPr/>
          </a:p>
          <a:p>
            <a:pPr marL="114300" lvl="0" indent="0" algn="l" rtl="0">
              <a:lnSpc>
                <a:spcPct val="90000"/>
              </a:lnSpc>
              <a:spcBef>
                <a:spcPts val="1000"/>
              </a:spcBef>
              <a:spcAft>
                <a:spcPts val="0"/>
              </a:spcAft>
              <a:buSzPct val="69498"/>
              <a:buNone/>
            </a:pPr>
            <a:endParaRPr/>
          </a:p>
          <a:p>
            <a:pPr marL="114300" lvl="0" indent="0" algn="l" rtl="0">
              <a:lnSpc>
                <a:spcPct val="90000"/>
              </a:lnSpc>
              <a:spcBef>
                <a:spcPts val="1000"/>
              </a:spcBef>
              <a:spcAft>
                <a:spcPts val="0"/>
              </a:spcAft>
              <a:buSzPct val="69498"/>
              <a:buNone/>
            </a:pPr>
            <a:r>
              <a:rPr lang="pl-PL" u="sng">
                <a:solidFill>
                  <a:schemeClr val="hlink"/>
                </a:solidFill>
                <a:hlinkClick r:id="rId3"/>
              </a:rPr>
              <a:t>https://spark.apache.org/docs/3.2.1/sql-ref-datetime-pattern.html</a:t>
            </a:r>
            <a:endParaRPr/>
          </a:p>
          <a:p>
            <a:pPr marL="114300" lvl="0" indent="0" algn="l" rtl="0">
              <a:lnSpc>
                <a:spcPct val="90000"/>
              </a:lnSpc>
              <a:spcBef>
                <a:spcPts val="1000"/>
              </a:spcBef>
              <a:spcAft>
                <a:spcPts val="0"/>
              </a:spcAft>
              <a:buSzPct val="69498"/>
              <a:buNone/>
            </a:pPr>
            <a:r>
              <a:rPr lang="pl-PL" u="sng">
                <a:solidFill>
                  <a:schemeClr val="hlink"/>
                </a:solidFill>
                <a:hlinkClick r:id="rId4"/>
              </a:rPr>
              <a:t>https://docs.oracle.com/javase/7/docs/api/java/text/SimpleDateFormat.html</a:t>
            </a:r>
            <a:endParaRPr/>
          </a:p>
        </p:txBody>
      </p:sp>
      <p:pic>
        <p:nvPicPr>
          <p:cNvPr id="166" name="Google Shape;166;p32"/>
          <p:cNvPicPr preferRelativeResize="0"/>
          <p:nvPr/>
        </p:nvPicPr>
        <p:blipFill rotWithShape="1">
          <a:blip r:embed="rId5">
            <a:alphaModFix/>
          </a:blip>
          <a:srcRect/>
          <a:stretch/>
        </p:blipFill>
        <p:spPr>
          <a:xfrm>
            <a:off x="7124433" y="2350512"/>
            <a:ext cx="3772426" cy="2333951"/>
          </a:xfrm>
          <a:prstGeom prst="rect">
            <a:avLst/>
          </a:prstGeom>
          <a:noFill/>
          <a:ln>
            <a:noFill/>
          </a:ln>
        </p:spPr>
      </p:pic>
      <p:sp>
        <p:nvSpPr>
          <p:cNvPr id="167" name="Google Shape;167;p32"/>
          <p:cNvSpPr txBox="1"/>
          <p:nvPr/>
        </p:nvSpPr>
        <p:spPr>
          <a:xfrm>
            <a:off x="6009313" y="1981180"/>
            <a:ext cx="629733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https://databricks.com/blog/2020/07/22/a-comprehensive-look-at-dates-and-timestamps-in-apache-spark-3-0.html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Skomplikowane Typy Danych</a:t>
            </a:r>
            <a:endParaRPr/>
          </a:p>
        </p:txBody>
      </p:sp>
      <p:pic>
        <p:nvPicPr>
          <p:cNvPr id="173" name="Google Shape;173;p33"/>
          <p:cNvPicPr preferRelativeResize="0"/>
          <p:nvPr/>
        </p:nvPicPr>
        <p:blipFill rotWithShape="1">
          <a:blip r:embed="rId3">
            <a:alphaModFix/>
          </a:blip>
          <a:srcRect/>
          <a:stretch/>
        </p:blipFill>
        <p:spPr>
          <a:xfrm>
            <a:off x="838200" y="1690688"/>
            <a:ext cx="10345594" cy="3639058"/>
          </a:xfrm>
          <a:prstGeom prst="rect">
            <a:avLst/>
          </a:prstGeom>
          <a:noFill/>
          <a:ln>
            <a:noFill/>
          </a:ln>
        </p:spPr>
      </p:pic>
      <p:sp>
        <p:nvSpPr>
          <p:cNvPr id="174" name="Google Shape;174;p33"/>
          <p:cNvSpPr txBox="1"/>
          <p:nvPr/>
        </p:nvSpPr>
        <p:spPr>
          <a:xfrm>
            <a:off x="916496" y="5761685"/>
            <a:ext cx="88398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https://docs.microsoft.com/bs-latn-ba/azure/databricks/delta/data-transformation/complex-types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ArrayType-MapType-StructType</a:t>
            </a:r>
            <a:endParaRPr/>
          </a:p>
        </p:txBody>
      </p:sp>
      <p:sp>
        <p:nvSpPr>
          <p:cNvPr id="180" name="Google Shape;180;p34"/>
          <p:cNvSpPr txBox="1">
            <a:spLocks noGrp="1"/>
          </p:cNvSpPr>
          <p:nvPr>
            <p:ph type="body" idx="1"/>
          </p:nvPr>
        </p:nvSpPr>
        <p:spPr>
          <a:xfrm>
            <a:off x="838200" y="1825624"/>
            <a:ext cx="10515600" cy="4726177"/>
          </a:xfrm>
          <a:prstGeom prst="rect">
            <a:avLst/>
          </a:prstGeom>
          <a:noFill/>
          <a:ln>
            <a:noFill/>
          </a:ln>
        </p:spPr>
        <p:txBody>
          <a:bodyPr spcFirstLastPara="1" wrap="square" lIns="91425" tIns="45700" rIns="91425" bIns="45700" anchor="t" anchorCtr="0">
            <a:normAutofit lnSpcReduction="10000"/>
          </a:bodyPr>
          <a:lstStyle/>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pl-PL" sz="2400" u="sng">
                <a:solidFill>
                  <a:schemeClr val="hlink"/>
                </a:solidFill>
                <a:hlinkClick r:id="rId3"/>
              </a:rPr>
              <a:t>https://jaceklaskowski.gitbooks.io/mastering-spark-sql/content/spark-sql-DataType.html</a:t>
            </a:r>
            <a:endParaRPr sz="2400"/>
          </a:p>
          <a:p>
            <a:pPr marL="114300" lvl="0" indent="0" algn="l" rtl="0">
              <a:lnSpc>
                <a:spcPct val="90000"/>
              </a:lnSpc>
              <a:spcBef>
                <a:spcPts val="1000"/>
              </a:spcBef>
              <a:spcAft>
                <a:spcPts val="0"/>
              </a:spcAft>
              <a:buSzPts val="1800"/>
              <a:buNone/>
            </a:pPr>
            <a:endParaRPr/>
          </a:p>
        </p:txBody>
      </p:sp>
      <p:pic>
        <p:nvPicPr>
          <p:cNvPr id="181" name="Google Shape;181;p34"/>
          <p:cNvPicPr preferRelativeResize="0"/>
          <p:nvPr/>
        </p:nvPicPr>
        <p:blipFill rotWithShape="1">
          <a:blip r:embed="rId4">
            <a:alphaModFix/>
          </a:blip>
          <a:srcRect/>
          <a:stretch/>
        </p:blipFill>
        <p:spPr>
          <a:xfrm>
            <a:off x="917609" y="1423141"/>
            <a:ext cx="5178391" cy="4011718"/>
          </a:xfrm>
          <a:prstGeom prst="rect">
            <a:avLst/>
          </a:prstGeom>
          <a:noFill/>
          <a:ln>
            <a:noFill/>
          </a:ln>
        </p:spPr>
      </p:pic>
      <p:pic>
        <p:nvPicPr>
          <p:cNvPr id="182" name="Google Shape;182;p34"/>
          <p:cNvPicPr preferRelativeResize="0"/>
          <p:nvPr/>
        </p:nvPicPr>
        <p:blipFill rotWithShape="1">
          <a:blip r:embed="rId5">
            <a:alphaModFix/>
          </a:blip>
          <a:srcRect/>
          <a:stretch/>
        </p:blipFill>
        <p:spPr>
          <a:xfrm>
            <a:off x="3516964" y="2233737"/>
            <a:ext cx="8187838" cy="2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dde113a650_0_34"/>
          <p:cNvSpPr/>
          <p:nvPr/>
        </p:nvSpPr>
        <p:spPr>
          <a:xfrm>
            <a:off x="463646" y="451045"/>
            <a:ext cx="11289900" cy="5955900"/>
          </a:xfrm>
          <a:prstGeom prst="rect">
            <a:avLst/>
          </a:prstGeom>
          <a:solidFill>
            <a:schemeClr val="accent6"/>
          </a:solidFill>
          <a:ln w="25400" cap="flat" cmpd="sng">
            <a:solidFill>
              <a:srgbClr val="517E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g1dde113a650_0_34"/>
          <p:cNvSpPr txBox="1"/>
          <p:nvPr/>
        </p:nvSpPr>
        <p:spPr>
          <a:xfrm>
            <a:off x="1267706" y="2532223"/>
            <a:ext cx="875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pl-PL" sz="3200" b="1">
                <a:solidFill>
                  <a:schemeClr val="lt1"/>
                </a:solidFill>
              </a:rPr>
              <a:t>Json</a:t>
            </a:r>
            <a:endParaRPr sz="32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838200" y="365125"/>
            <a:ext cx="10515600" cy="11952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Json</a:t>
            </a:r>
            <a:endParaRPr/>
          </a:p>
        </p:txBody>
      </p:sp>
      <p:sp>
        <p:nvSpPr>
          <p:cNvPr id="194" name="Google Shape;194;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r>
              <a:rPr lang="pl-PL" u="sng">
                <a:solidFill>
                  <a:schemeClr val="hlink"/>
                </a:solidFill>
                <a:hlinkClick r:id="rId3"/>
              </a:rPr>
              <a:t>https://www.json.org/json-en.html</a:t>
            </a:r>
            <a:endParaRPr/>
          </a:p>
          <a:p>
            <a:pPr marL="114300" lvl="0" indent="0" algn="l" rtl="0">
              <a:lnSpc>
                <a:spcPct val="90000"/>
              </a:lnSpc>
              <a:spcBef>
                <a:spcPts val="1000"/>
              </a:spcBef>
              <a:spcAft>
                <a:spcPts val="0"/>
              </a:spcAft>
              <a:buSzPts val="1800"/>
              <a:buNone/>
            </a:pPr>
            <a:r>
              <a:rPr lang="pl-PL" u="sng">
                <a:solidFill>
                  <a:schemeClr val="hlink"/>
                </a:solidFill>
                <a:hlinkClick r:id="rId4"/>
              </a:rPr>
              <a:t>https://jsonformatter.curiousconcept.com</a:t>
            </a:r>
            <a:endParaRPr/>
          </a:p>
          <a:p>
            <a:pPr marL="114300" lvl="0" indent="0" algn="l" rtl="0">
              <a:lnSpc>
                <a:spcPct val="90000"/>
              </a:lnSpc>
              <a:spcBef>
                <a:spcPts val="1000"/>
              </a:spcBef>
              <a:spcAft>
                <a:spcPts val="0"/>
              </a:spcAft>
              <a:buSzPts val="1800"/>
              <a:buNone/>
            </a:pPr>
            <a:endParaRPr/>
          </a:p>
          <a:p>
            <a:pPr marL="114300" lvl="0" indent="0" algn="l" rtl="0">
              <a:lnSpc>
                <a:spcPct val="90000"/>
              </a:lnSpc>
              <a:spcBef>
                <a:spcPts val="1000"/>
              </a:spcBef>
              <a:spcAft>
                <a:spcPts val="0"/>
              </a:spcAft>
              <a:buSzPts val="1800"/>
              <a:buNone/>
            </a:pPr>
            <a:endParaRPr/>
          </a:p>
        </p:txBody>
      </p:sp>
      <p:pic>
        <p:nvPicPr>
          <p:cNvPr id="195" name="Google Shape;195;p35"/>
          <p:cNvPicPr preferRelativeResize="0"/>
          <p:nvPr/>
        </p:nvPicPr>
        <p:blipFill rotWithShape="1">
          <a:blip r:embed="rId5">
            <a:alphaModFix/>
          </a:blip>
          <a:srcRect/>
          <a:stretch/>
        </p:blipFill>
        <p:spPr>
          <a:xfrm>
            <a:off x="838200" y="1690688"/>
            <a:ext cx="6877787" cy="3262474"/>
          </a:xfrm>
          <a:prstGeom prst="rect">
            <a:avLst/>
          </a:prstGeom>
          <a:noFill/>
          <a:ln>
            <a:noFill/>
          </a:ln>
        </p:spPr>
      </p:pic>
      <p:pic>
        <p:nvPicPr>
          <p:cNvPr id="196" name="Google Shape;196;p35"/>
          <p:cNvPicPr preferRelativeResize="0"/>
          <p:nvPr/>
        </p:nvPicPr>
        <p:blipFill rotWithShape="1">
          <a:blip r:embed="rId6">
            <a:alphaModFix/>
          </a:blip>
          <a:srcRect/>
          <a:stretch/>
        </p:blipFill>
        <p:spPr>
          <a:xfrm>
            <a:off x="8219292" y="1069872"/>
            <a:ext cx="3641166" cy="51070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Json transformacje przykłady</a:t>
            </a:r>
            <a:endParaRPr/>
          </a:p>
        </p:txBody>
      </p:sp>
      <p:sp>
        <p:nvSpPr>
          <p:cNvPr id="202" name="Google Shape;20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u="sng" dirty="0">
                <a:solidFill>
                  <a:schemeClr val="hlink"/>
                </a:solidFill>
                <a:hlinkClick r:id="rId3"/>
              </a:rPr>
              <a:t>https://docs.databricks.com/_static/notebooks/transform-complex-data-types-scala.html</a:t>
            </a:r>
            <a:endParaRPr lang="pl-PL" u="sng" dirty="0">
              <a:solidFill>
                <a:schemeClr val="hlink"/>
              </a:solidFill>
            </a:endParaRPr>
          </a:p>
          <a:p>
            <a:pPr marL="114300" lvl="0" indent="0" algn="l" rtl="0">
              <a:lnSpc>
                <a:spcPct val="90000"/>
              </a:lnSpc>
              <a:spcBef>
                <a:spcPts val="1000"/>
              </a:spcBef>
              <a:spcAft>
                <a:spcPts val="0"/>
              </a:spcAft>
              <a:buSzPts val="1800"/>
              <a:buNone/>
            </a:pPr>
            <a:r>
              <a:rPr lang="pl-PL" dirty="0" err="1">
                <a:hlinkClick r:id="rId4"/>
              </a:rPr>
              <a:t>Databricks</a:t>
            </a:r>
            <a:r>
              <a:rPr lang="pl-PL" dirty="0">
                <a:hlinkClick r:id="rId4"/>
              </a:rPr>
              <a:t> Notebook Gallery - </a:t>
            </a:r>
            <a:r>
              <a:rPr lang="pl-PL" dirty="0" err="1">
                <a:hlinkClick r:id="rId4"/>
              </a:rPr>
              <a:t>Databricks</a:t>
            </a:r>
            <a:endParaRPr dirty="0"/>
          </a:p>
          <a:p>
            <a:pPr marL="114300" lvl="0" indent="0" algn="l" rtl="0">
              <a:lnSpc>
                <a:spcPct val="90000"/>
              </a:lnSpc>
              <a:spcBef>
                <a:spcPts val="1000"/>
              </a:spcBef>
              <a:spcAft>
                <a:spcPts val="0"/>
              </a:spcAft>
              <a:buSzPts val="1800"/>
              <a:buNone/>
            </a:pPr>
            <a:endParaRPr dirty="0"/>
          </a:p>
        </p:txBody>
      </p:sp>
      <p:pic>
        <p:nvPicPr>
          <p:cNvPr id="203" name="Google Shape;203;p36"/>
          <p:cNvPicPr preferRelativeResize="0"/>
          <p:nvPr/>
        </p:nvPicPr>
        <p:blipFill rotWithShape="1">
          <a:blip r:embed="rId5">
            <a:alphaModFix/>
          </a:blip>
          <a:srcRect/>
          <a:stretch/>
        </p:blipFill>
        <p:spPr>
          <a:xfrm>
            <a:off x="3760075" y="3068002"/>
            <a:ext cx="6544588" cy="3496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Schemat Danych</a:t>
            </a:r>
            <a:endParaRPr/>
          </a:p>
        </p:txBody>
      </p:sp>
      <p:grpSp>
        <p:nvGrpSpPr>
          <p:cNvPr id="209" name="Google Shape;209;p37"/>
          <p:cNvGrpSpPr/>
          <p:nvPr/>
        </p:nvGrpSpPr>
        <p:grpSpPr>
          <a:xfrm>
            <a:off x="566957" y="1319477"/>
            <a:ext cx="7297752" cy="2719745"/>
            <a:chOff x="566957" y="1319477"/>
            <a:chExt cx="7297752" cy="2719745"/>
          </a:xfrm>
        </p:grpSpPr>
        <p:pic>
          <p:nvPicPr>
            <p:cNvPr id="210" name="Google Shape;210;p37"/>
            <p:cNvPicPr preferRelativeResize="0"/>
            <p:nvPr/>
          </p:nvPicPr>
          <p:blipFill rotWithShape="1">
            <a:blip r:embed="rId3">
              <a:alphaModFix/>
            </a:blip>
            <a:srcRect/>
            <a:stretch/>
          </p:blipFill>
          <p:spPr>
            <a:xfrm>
              <a:off x="566957" y="1319477"/>
              <a:ext cx="7297752" cy="1885118"/>
            </a:xfrm>
            <a:prstGeom prst="rect">
              <a:avLst/>
            </a:prstGeom>
            <a:noFill/>
            <a:ln>
              <a:noFill/>
            </a:ln>
          </p:spPr>
        </p:pic>
        <p:pic>
          <p:nvPicPr>
            <p:cNvPr id="211" name="Google Shape;211;p37"/>
            <p:cNvPicPr preferRelativeResize="0"/>
            <p:nvPr/>
          </p:nvPicPr>
          <p:blipFill rotWithShape="1">
            <a:blip r:embed="rId4">
              <a:alphaModFix/>
            </a:blip>
            <a:srcRect/>
            <a:stretch/>
          </p:blipFill>
          <p:spPr>
            <a:xfrm>
              <a:off x="566957" y="3267589"/>
              <a:ext cx="6458851" cy="771633"/>
            </a:xfrm>
            <a:prstGeom prst="rect">
              <a:avLst/>
            </a:prstGeom>
            <a:noFill/>
            <a:ln>
              <a:noFill/>
            </a:ln>
          </p:spPr>
        </p:pic>
      </p:grpSp>
      <p:pic>
        <p:nvPicPr>
          <p:cNvPr id="212" name="Google Shape;212;p37"/>
          <p:cNvPicPr preferRelativeResize="0"/>
          <p:nvPr/>
        </p:nvPicPr>
        <p:blipFill rotWithShape="1">
          <a:blip r:embed="rId5">
            <a:alphaModFix/>
          </a:blip>
          <a:srcRect/>
          <a:stretch/>
        </p:blipFill>
        <p:spPr>
          <a:xfrm>
            <a:off x="566957" y="4102216"/>
            <a:ext cx="9907383" cy="22482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Kiedy używamy schematu</a:t>
            </a:r>
            <a:endParaRPr/>
          </a:p>
        </p:txBody>
      </p:sp>
      <p:sp>
        <p:nvSpPr>
          <p:cNvPr id="218" name="Google Shape;218;p38"/>
          <p:cNvSpPr txBox="1">
            <a:spLocks noGrp="1"/>
          </p:cNvSpPr>
          <p:nvPr>
            <p:ph type="body" idx="1"/>
          </p:nvPr>
        </p:nvSpPr>
        <p:spPr>
          <a:xfrm>
            <a:off x="402672" y="1825625"/>
            <a:ext cx="11484528"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b="1" i="0" u="sng" strike="noStrike">
                <a:solidFill>
                  <a:srgbClr val="103A51"/>
                </a:solidFill>
                <a:latin typeface="Arial"/>
                <a:ea typeface="Arial"/>
                <a:cs typeface="Arial"/>
                <a:sym typeface="Arial"/>
                <a:hlinkClick r:id="rId3">
                  <a:extLst>
                    <a:ext uri="{A12FA001-AC4F-418D-AE19-62706E023703}">
                      <ahyp:hlinkClr xmlns:ahyp="http://schemas.microsoft.com/office/drawing/2018/hyperlinkcolor" val="tx"/>
                    </a:ext>
                  </a:extLst>
                </a:hlinkClick>
              </a:rPr>
              <a:t>DataFrameReader </a:t>
            </a:r>
            <a:r>
              <a:rPr lang="pl-PL" b="1" i="0" u="none" strike="noStrike">
                <a:solidFill>
                  <a:srgbClr val="103A51"/>
                </a:solidFill>
                <a:latin typeface="Arial"/>
                <a:ea typeface="Arial"/>
                <a:cs typeface="Arial"/>
                <a:sym typeface="Arial"/>
              </a:rPr>
              <a:t>				</a:t>
            </a:r>
            <a:r>
              <a:rPr lang="pl-PL" b="1" i="0" u="sng" strike="noStrike">
                <a:solidFill>
                  <a:srgbClr val="103A51"/>
                </a:solidFill>
                <a:latin typeface="Arial"/>
                <a:ea typeface="Arial"/>
                <a:cs typeface="Arial"/>
                <a:sym typeface="Arial"/>
                <a:hlinkClick r:id="rId4">
                  <a:extLst>
                    <a:ext uri="{A12FA001-AC4F-418D-AE19-62706E023703}">
                      <ahyp:hlinkClr xmlns:ahyp="http://schemas.microsoft.com/office/drawing/2018/hyperlinkcolor" val="tx"/>
                    </a:ext>
                  </a:extLst>
                </a:hlinkClick>
              </a:rPr>
              <a:t>DataFrameWriter</a:t>
            </a:r>
            <a:endParaRPr b="1" i="0" u="none" strike="noStrike">
              <a:solidFill>
                <a:srgbClr val="103A51"/>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b="1" i="0" u="none" strike="noStrike">
              <a:solidFill>
                <a:srgbClr val="103A51"/>
              </a:solidFill>
              <a:latin typeface="Arial"/>
              <a:ea typeface="Arial"/>
              <a:cs typeface="Arial"/>
              <a:sym typeface="Arial"/>
            </a:endParaRPr>
          </a:p>
          <a:p>
            <a:pPr marL="114300" lvl="0" indent="0" algn="l" rtl="0">
              <a:lnSpc>
                <a:spcPct val="90000"/>
              </a:lnSpc>
              <a:spcBef>
                <a:spcPts val="1000"/>
              </a:spcBef>
              <a:spcAft>
                <a:spcPts val="0"/>
              </a:spcAft>
              <a:buSzPts val="1800"/>
              <a:buNone/>
            </a:pPr>
            <a:endParaRPr b="1" i="0" u="none" strike="noStrike">
              <a:solidFill>
                <a:srgbClr val="103A51"/>
              </a:solidFill>
              <a:latin typeface="Arial"/>
              <a:ea typeface="Arial"/>
              <a:cs typeface="Arial"/>
              <a:sym typeface="Arial"/>
            </a:endParaRPr>
          </a:p>
        </p:txBody>
      </p:sp>
      <p:pic>
        <p:nvPicPr>
          <p:cNvPr id="219" name="Google Shape;219;p38"/>
          <p:cNvPicPr preferRelativeResize="0"/>
          <p:nvPr/>
        </p:nvPicPr>
        <p:blipFill rotWithShape="1">
          <a:blip r:embed="rId5">
            <a:alphaModFix/>
          </a:blip>
          <a:srcRect/>
          <a:stretch/>
        </p:blipFill>
        <p:spPr>
          <a:xfrm>
            <a:off x="486562" y="3484836"/>
            <a:ext cx="5189989" cy="1190791"/>
          </a:xfrm>
          <a:prstGeom prst="rect">
            <a:avLst/>
          </a:prstGeom>
          <a:noFill/>
          <a:ln>
            <a:noFill/>
          </a:ln>
        </p:spPr>
      </p:pic>
      <p:pic>
        <p:nvPicPr>
          <p:cNvPr id="220" name="Google Shape;220;p38"/>
          <p:cNvPicPr preferRelativeResize="0"/>
          <p:nvPr/>
        </p:nvPicPr>
        <p:blipFill rotWithShape="1">
          <a:blip r:embed="rId6">
            <a:alphaModFix/>
          </a:blip>
          <a:srcRect/>
          <a:stretch/>
        </p:blipFill>
        <p:spPr>
          <a:xfrm>
            <a:off x="486562" y="4874501"/>
            <a:ext cx="5410955" cy="1028844"/>
          </a:xfrm>
          <a:prstGeom prst="rect">
            <a:avLst/>
          </a:prstGeom>
          <a:noFill/>
          <a:ln>
            <a:noFill/>
          </a:ln>
        </p:spPr>
      </p:pic>
      <p:sp>
        <p:nvSpPr>
          <p:cNvPr id="221" name="Google Shape;221;p38"/>
          <p:cNvSpPr txBox="1"/>
          <p:nvPr/>
        </p:nvSpPr>
        <p:spPr>
          <a:xfrm>
            <a:off x="3532491" y="6331894"/>
            <a:ext cx="6094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val="tx"/>
                    </a:ext>
                  </a:extLst>
                </a:hlinkClick>
              </a:rPr>
              <a:t>https://spark.apache.org/docs/latest/sql-data-sources-json.html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38"/>
          <p:cNvSpPr txBox="1"/>
          <p:nvPr/>
        </p:nvSpPr>
        <p:spPr>
          <a:xfrm>
            <a:off x="485190" y="2631444"/>
            <a:ext cx="5521327" cy="5797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pl-PL" sz="1400" b="0" i="0" u="none" strike="noStrike" cap="none">
                <a:solidFill>
                  <a:srgbClr val="222222"/>
                </a:solidFill>
                <a:highlight>
                  <a:srgbClr val="FFFFFF"/>
                </a:highlight>
                <a:latin typeface="Courier New"/>
                <a:ea typeface="Courier New"/>
                <a:cs typeface="Courier New"/>
                <a:sym typeface="Courier New"/>
              </a:rPr>
              <a:t>DataFrameReader.format(...).option(" key", "value").schema(...).load()</a:t>
            </a:r>
            <a:endParaRPr/>
          </a:p>
        </p:txBody>
      </p:sp>
      <p:sp>
        <p:nvSpPr>
          <p:cNvPr id="223" name="Google Shape;223;p38"/>
          <p:cNvSpPr txBox="1"/>
          <p:nvPr/>
        </p:nvSpPr>
        <p:spPr>
          <a:xfrm>
            <a:off x="6089035" y="2486868"/>
            <a:ext cx="6094602" cy="5797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pl-PL" sz="1400" b="0" i="0" u="none" strike="noStrike" cap="none">
                <a:solidFill>
                  <a:srgbClr val="222222"/>
                </a:solidFill>
                <a:highlight>
                  <a:srgbClr val="FFFFFF"/>
                </a:highlight>
                <a:latin typeface="Courier New"/>
                <a:ea typeface="Courier New"/>
                <a:cs typeface="Courier New"/>
                <a:sym typeface="Courier New"/>
              </a:rPr>
              <a:t>DataFrameWriter.format(...). option(...). partitionBy(...).bucketBy(...).sortBy( ...).save()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dde113a650_0_3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1300"/>
              <a:buNone/>
            </a:pPr>
            <a:r>
              <a:rPr lang="pl-PL" sz="4100">
                <a:solidFill>
                  <a:srgbClr val="0087FA"/>
                </a:solidFill>
              </a:rPr>
              <a:t>Agenda</a:t>
            </a:r>
            <a:endParaRPr sz="2700"/>
          </a:p>
        </p:txBody>
      </p:sp>
      <p:sp>
        <p:nvSpPr>
          <p:cNvPr id="94" name="Google Shape;94;g1dde113a650_0_3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500"/>
              <a:buFont typeface="Arial"/>
              <a:buNone/>
            </a:pPr>
            <a:r>
              <a:rPr lang="pl-PL" sz="3700"/>
              <a:t>Ciekawostki</a:t>
            </a:r>
            <a:endParaRPr sz="3700">
              <a:solidFill>
                <a:schemeClr val="dk1"/>
              </a:solidFill>
            </a:endParaRPr>
          </a:p>
          <a:p>
            <a:pPr marL="0" lvl="0" indent="0" algn="l" rtl="0">
              <a:spcBef>
                <a:spcPts val="1000"/>
              </a:spcBef>
              <a:spcAft>
                <a:spcPts val="0"/>
              </a:spcAft>
              <a:buClr>
                <a:schemeClr val="dk1"/>
              </a:buClr>
              <a:buSzPts val="1500"/>
              <a:buFont typeface="Arial"/>
              <a:buNone/>
            </a:pPr>
            <a:r>
              <a:rPr lang="pl-PL" sz="3700"/>
              <a:t>Typy Danych</a:t>
            </a:r>
            <a:endParaRPr sz="3700"/>
          </a:p>
          <a:p>
            <a:pPr marL="0" lvl="0" indent="0" algn="l" rtl="0">
              <a:spcBef>
                <a:spcPts val="1000"/>
              </a:spcBef>
              <a:spcAft>
                <a:spcPts val="0"/>
              </a:spcAft>
              <a:buClr>
                <a:schemeClr val="dk1"/>
              </a:buClr>
              <a:buSzPts val="1500"/>
              <a:buFont typeface="Arial"/>
              <a:buNone/>
            </a:pPr>
            <a:r>
              <a:rPr lang="pl-PL" sz="3700"/>
              <a:t>Json/Schematy</a:t>
            </a:r>
            <a:endParaRPr sz="3700"/>
          </a:p>
          <a:p>
            <a:pPr marL="0" lvl="0" indent="0" algn="l" rtl="0">
              <a:spcBef>
                <a:spcPts val="1000"/>
              </a:spcBef>
              <a:spcAft>
                <a:spcPts val="0"/>
              </a:spcAft>
              <a:buClr>
                <a:schemeClr val="dk1"/>
              </a:buClr>
              <a:buSzPts val="1500"/>
              <a:buFont typeface="Arial"/>
              <a:buNone/>
            </a:pPr>
            <a:r>
              <a:rPr lang="pl-PL" sz="3700"/>
              <a:t>Ładowanie danych</a:t>
            </a:r>
            <a:endParaRPr sz="3700"/>
          </a:p>
          <a:p>
            <a:pPr marL="0" lvl="0" indent="0" algn="l" rtl="0">
              <a:spcBef>
                <a:spcPts val="1000"/>
              </a:spcBef>
              <a:spcAft>
                <a:spcPts val="0"/>
              </a:spcAft>
              <a:buClr>
                <a:schemeClr val="dk1"/>
              </a:buClr>
              <a:buSzPts val="1500"/>
              <a:buFont typeface="Arial"/>
              <a:buNone/>
            </a:pPr>
            <a:r>
              <a:rPr lang="pl-PL" sz="3700"/>
              <a:t>Parquet/Avro/Tabele/Widoki</a:t>
            </a:r>
            <a:endParaRPr sz="3700"/>
          </a:p>
          <a:p>
            <a:pPr marL="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505e35c70_0_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b="1" i="0">
                <a:latin typeface="Arial"/>
                <a:ea typeface="Arial"/>
                <a:cs typeface="Arial"/>
                <a:sym typeface="Arial"/>
              </a:rPr>
              <a:t>Bezpieczne ładowanie danych</a:t>
            </a:r>
            <a:endParaRPr>
              <a:latin typeface="Arial"/>
              <a:ea typeface="Arial"/>
              <a:cs typeface="Arial"/>
              <a:sym typeface="Arial"/>
            </a:endParaRPr>
          </a:p>
        </p:txBody>
      </p:sp>
      <p:sp>
        <p:nvSpPr>
          <p:cNvPr id="229" name="Google Shape;229;g11505e35c70_0_61"/>
          <p:cNvSpPr txBox="1">
            <a:spLocks noGrp="1"/>
          </p:cNvSpPr>
          <p:nvPr>
            <p:ph type="body" idx="1"/>
          </p:nvPr>
        </p:nvSpPr>
        <p:spPr>
          <a:xfrm>
            <a:off x="838200" y="1515232"/>
            <a:ext cx="10515600" cy="4351200"/>
          </a:xfrm>
          <a:prstGeom prst="rect">
            <a:avLst/>
          </a:prstGeom>
          <a:noFill/>
          <a:ln>
            <a:noFill/>
          </a:ln>
        </p:spPr>
        <p:txBody>
          <a:bodyPr spcFirstLastPara="1" wrap="square" lIns="91425" tIns="45700" rIns="91425" bIns="45700" anchor="t" anchorCtr="0">
            <a:normAutofit/>
          </a:bodyPr>
          <a:lstStyle/>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CSV</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JSON</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Parquet</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ORC</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Połączenia JDBC / ODBC</a:t>
            </a:r>
            <a:endParaRPr sz="1400">
              <a:solidFill>
                <a:srgbClr val="222222"/>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222222"/>
              </a:buClr>
              <a:buSzPts val="1200"/>
              <a:buFont typeface="Open Sans"/>
              <a:buChar char="●"/>
            </a:pPr>
            <a:r>
              <a:rPr lang="pl-PL" sz="1400">
                <a:solidFill>
                  <a:srgbClr val="222222"/>
                </a:solidFill>
                <a:highlight>
                  <a:srgbClr val="FFFFFF"/>
                </a:highlight>
                <a:latin typeface="Arial"/>
                <a:ea typeface="Arial"/>
                <a:cs typeface="Arial"/>
                <a:sym typeface="Arial"/>
              </a:rPr>
              <a:t>Zwykłe pliki tekstowe</a:t>
            </a:r>
            <a:endParaRPr sz="1400">
              <a:solidFill>
                <a:srgbClr val="222222"/>
              </a:solidFill>
              <a:highlight>
                <a:srgbClr val="FFFFFF"/>
              </a:highlight>
              <a:latin typeface="Arial"/>
              <a:ea typeface="Arial"/>
              <a:cs typeface="Arial"/>
              <a:sym typeface="Arial"/>
            </a:endParaRPr>
          </a:p>
          <a:p>
            <a:pPr marL="0" lvl="0" indent="0" algn="l" rtl="0">
              <a:lnSpc>
                <a:spcPct val="90000"/>
              </a:lnSpc>
              <a:spcBef>
                <a:spcPts val="2000"/>
              </a:spcBef>
              <a:spcAft>
                <a:spcPts val="0"/>
              </a:spcAft>
              <a:buSzPts val="1800"/>
              <a:buNone/>
            </a:pPr>
            <a:r>
              <a:rPr lang="pl-PL" sz="1400">
                <a:solidFill>
                  <a:srgbClr val="222222"/>
                </a:solidFill>
                <a:highlight>
                  <a:srgbClr val="FFFFFF"/>
                </a:highlight>
                <a:latin typeface="Arial"/>
                <a:ea typeface="Arial"/>
                <a:cs typeface="Arial"/>
                <a:sym typeface="Arial"/>
              </a:rPr>
              <a:t>W pracy z danymi ważne jest, żeby złe dane nie przedostały się ze źródła do celu. I tutaj Spark daje Ci kilka opcji. Są to tzw ‘</a:t>
            </a:r>
            <a:r>
              <a:rPr lang="pl-PL" sz="1400" b="1" u="sng">
                <a:solidFill>
                  <a:srgbClr val="222222"/>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Read Modes</a:t>
            </a:r>
            <a:r>
              <a:rPr lang="pl-PL" sz="1400">
                <a:solidFill>
                  <a:srgbClr val="222222"/>
                </a:solidFill>
                <a:highlight>
                  <a:srgbClr val="FFFFFF"/>
                </a:highlight>
                <a:latin typeface="Arial"/>
                <a:ea typeface="Arial"/>
                <a:cs typeface="Arial"/>
                <a:sym typeface="Arial"/>
              </a:rPr>
              <a:t>’, czyli opcje jakie masz podczas odczytu danych.</a:t>
            </a:r>
            <a:endParaRPr/>
          </a:p>
          <a:p>
            <a:pPr marL="0" lvl="0" indent="0" algn="l" rtl="0">
              <a:lnSpc>
                <a:spcPct val="90000"/>
              </a:lnSpc>
              <a:spcBef>
                <a:spcPts val="2000"/>
              </a:spcBef>
              <a:spcAft>
                <a:spcPts val="0"/>
              </a:spcAft>
              <a:buSzPts val="1800"/>
              <a:buNone/>
            </a:pPr>
            <a:r>
              <a:rPr lang="pl-PL" sz="1400" b="0" i="0">
                <a:latin typeface="Arial"/>
                <a:ea typeface="Arial"/>
                <a:cs typeface="Arial"/>
                <a:sym typeface="Arial"/>
              </a:rPr>
              <a:t>Typy</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PERMISSIVE</a:t>
            </a:r>
            <a:r>
              <a:rPr lang="pl-PL" sz="1400" b="0" i="0">
                <a:latin typeface="Arial"/>
                <a:ea typeface="Arial"/>
                <a:cs typeface="Arial"/>
                <a:sym typeface="Arial"/>
              </a:rPr>
              <a:t>: Jeśli atrybuty nie mogą zostać wczytane Spark zamienia je na nule</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DROPMALFORMED</a:t>
            </a:r>
            <a:r>
              <a:rPr lang="pl-PL" sz="1400" b="0" i="0">
                <a:latin typeface="Arial"/>
                <a:ea typeface="Arial"/>
                <a:cs typeface="Arial"/>
                <a:sym typeface="Arial"/>
              </a:rPr>
              <a:t>: wiersze są usuwane</a:t>
            </a:r>
            <a:endParaRPr/>
          </a:p>
          <a:p>
            <a:pPr marL="457200" lvl="0" indent="-342900" algn="l" rtl="0">
              <a:lnSpc>
                <a:spcPct val="90000"/>
              </a:lnSpc>
              <a:spcBef>
                <a:spcPts val="1000"/>
              </a:spcBef>
              <a:spcAft>
                <a:spcPts val="0"/>
              </a:spcAft>
              <a:buSzPts val="1800"/>
              <a:buFont typeface="Arial"/>
              <a:buChar char="•"/>
            </a:pPr>
            <a:r>
              <a:rPr lang="pl-PL" sz="1400" b="1" i="0">
                <a:latin typeface="Arial"/>
                <a:ea typeface="Arial"/>
                <a:cs typeface="Arial"/>
                <a:sym typeface="Arial"/>
              </a:rPr>
              <a:t>FAILFAST</a:t>
            </a:r>
            <a:r>
              <a:rPr lang="pl-PL" sz="1400" b="0" i="0">
                <a:latin typeface="Arial"/>
                <a:ea typeface="Arial"/>
                <a:cs typeface="Arial"/>
                <a:sym typeface="Arial"/>
              </a:rPr>
              <a:t>: proces odczytu zostaje całkowicie zatrzymany</a:t>
            </a:r>
            <a:endParaRPr/>
          </a:p>
          <a:p>
            <a:pPr marL="0" lvl="0" indent="0" algn="l" rtl="0">
              <a:lnSpc>
                <a:spcPct val="90000"/>
              </a:lnSpc>
              <a:spcBef>
                <a:spcPts val="2000"/>
              </a:spcBef>
              <a:spcAft>
                <a:spcPts val="0"/>
              </a:spcAft>
              <a:buSzPts val="1800"/>
              <a:buNone/>
            </a:pPr>
            <a:r>
              <a:rPr lang="pl-PL" sz="1350">
                <a:solidFill>
                  <a:srgbClr val="222222"/>
                </a:solidFill>
                <a:highlight>
                  <a:srgbClr val="FFFFFF"/>
                </a:highlight>
                <a:latin typeface="Open Sans"/>
                <a:ea typeface="Open Sans"/>
                <a:cs typeface="Open Sans"/>
                <a:sym typeface="Open Sans"/>
              </a:rPr>
              <a:t>Na produkcji powinniśmy przekierować dane do osobnej ścieżki, gdzie zbudujemy osobny mechanizm przeładowanie błędnych danych.</a:t>
            </a:r>
            <a:endParaRPr sz="1350">
              <a:solidFill>
                <a:srgbClr val="222222"/>
              </a:solidFill>
              <a:highlight>
                <a:srgbClr val="FFFFFF"/>
              </a:highlight>
              <a:latin typeface="Open Sans"/>
              <a:ea typeface="Open Sans"/>
              <a:cs typeface="Open Sans"/>
              <a:sym typeface="Open Sans"/>
            </a:endParaRPr>
          </a:p>
        </p:txBody>
      </p:sp>
      <p:pic>
        <p:nvPicPr>
          <p:cNvPr id="230" name="Google Shape;230;g11505e35c70_0_61"/>
          <p:cNvPicPr preferRelativeResize="0"/>
          <p:nvPr/>
        </p:nvPicPr>
        <p:blipFill rotWithShape="1">
          <a:blip r:embed="rId4">
            <a:alphaModFix/>
          </a:blip>
          <a:srcRect/>
          <a:stretch/>
        </p:blipFill>
        <p:spPr>
          <a:xfrm>
            <a:off x="3632676" y="5744674"/>
            <a:ext cx="4054191" cy="8382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838199" y="19769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Read Modes</a:t>
            </a:r>
            <a:endParaRPr/>
          </a:p>
        </p:txBody>
      </p:sp>
      <p:pic>
        <p:nvPicPr>
          <p:cNvPr id="236" name="Google Shape;236;p39"/>
          <p:cNvPicPr preferRelativeResize="0"/>
          <p:nvPr/>
        </p:nvPicPr>
        <p:blipFill rotWithShape="1">
          <a:blip r:embed="rId3">
            <a:alphaModFix/>
          </a:blip>
          <a:srcRect/>
          <a:stretch/>
        </p:blipFill>
        <p:spPr>
          <a:xfrm>
            <a:off x="3309548" y="1523256"/>
            <a:ext cx="5572903" cy="5334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Save Modes</a:t>
            </a:r>
            <a:endParaRPr/>
          </a:p>
        </p:txBody>
      </p:sp>
      <p:pic>
        <p:nvPicPr>
          <p:cNvPr id="242" name="Google Shape;242;p40"/>
          <p:cNvPicPr preferRelativeResize="0"/>
          <p:nvPr/>
        </p:nvPicPr>
        <p:blipFill rotWithShape="1">
          <a:blip r:embed="rId3">
            <a:alphaModFix/>
          </a:blip>
          <a:srcRect/>
          <a:stretch/>
        </p:blipFill>
        <p:spPr>
          <a:xfrm>
            <a:off x="1929468" y="1658048"/>
            <a:ext cx="8246378" cy="4895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a:t>
            </a:r>
            <a:endParaRPr/>
          </a:p>
        </p:txBody>
      </p:sp>
      <p:sp>
        <p:nvSpPr>
          <p:cNvPr id="248" name="Google Shape;248;p41"/>
          <p:cNvSpPr txBox="1">
            <a:spLocks noGrp="1"/>
          </p:cNvSpPr>
          <p:nvPr>
            <p:ph type="body" idx="1"/>
          </p:nvPr>
        </p:nvSpPr>
        <p:spPr>
          <a:xfrm>
            <a:off x="343250" y="1464898"/>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81081"/>
              <a:buNone/>
            </a:pPr>
            <a:endParaRPr sz="2400" b="0" i="0">
              <a:solidFill>
                <a:srgbClr val="333333"/>
              </a:solidFill>
              <a:latin typeface="Arial"/>
              <a:ea typeface="Arial"/>
              <a:cs typeface="Arial"/>
              <a:sym typeface="Arial"/>
            </a:endParaRPr>
          </a:p>
          <a:p>
            <a:pPr marL="457200" lvl="0" indent="-342900" algn="l" rtl="0">
              <a:lnSpc>
                <a:spcPct val="90000"/>
              </a:lnSpc>
              <a:spcBef>
                <a:spcPts val="1000"/>
              </a:spcBef>
              <a:spcAft>
                <a:spcPts val="0"/>
              </a:spcAft>
              <a:buSzPct val="69498"/>
              <a:buFont typeface="Noto Sans Symbols"/>
              <a:buChar char="⮚"/>
            </a:pPr>
            <a:r>
              <a:rPr lang="pl-PL" b="1">
                <a:latin typeface="Arial"/>
                <a:ea typeface="Arial"/>
                <a:cs typeface="Arial"/>
                <a:sym typeface="Arial"/>
              </a:rPr>
              <a:t>Serializowany format danych </a:t>
            </a:r>
            <a:endParaRPr/>
          </a:p>
          <a:p>
            <a:pPr marL="457200" lvl="0" indent="-342900" algn="l" rtl="0">
              <a:lnSpc>
                <a:spcPct val="90000"/>
              </a:lnSpc>
              <a:spcBef>
                <a:spcPts val="1000"/>
              </a:spcBef>
              <a:spcAft>
                <a:spcPts val="0"/>
              </a:spcAft>
              <a:buSzPct val="69498"/>
              <a:buFont typeface="Noto Sans Symbols"/>
              <a:buChar char="⮚"/>
            </a:pPr>
            <a:r>
              <a:rPr lang="pl-PL" sz="2800" b="1" i="0">
                <a:solidFill>
                  <a:srgbClr val="333333"/>
                </a:solidFill>
                <a:latin typeface="Arial"/>
                <a:ea typeface="Arial"/>
                <a:cs typeface="Arial"/>
                <a:sym typeface="Arial"/>
              </a:rPr>
              <a:t>Wysoka kompresja danych</a:t>
            </a:r>
            <a:endParaRPr b="1">
              <a:latin typeface="Arial"/>
              <a:ea typeface="Arial"/>
              <a:cs typeface="Arial"/>
              <a:sym typeface="Arial"/>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Kolumnowe składowanie danych </a:t>
            </a:r>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Zastosowano algorytm składowania danych Dremel </a:t>
            </a:r>
            <a:endParaRPr/>
          </a:p>
          <a:p>
            <a:pPr marL="457200" lvl="0" indent="-342900" algn="l" rtl="0">
              <a:lnSpc>
                <a:spcPct val="90000"/>
              </a:lnSpc>
              <a:spcBef>
                <a:spcPts val="1000"/>
              </a:spcBef>
              <a:spcAft>
                <a:spcPts val="0"/>
              </a:spcAft>
              <a:buSzPct val="69498"/>
              <a:buFont typeface="Noto Sans Symbols"/>
              <a:buChar char="⮚"/>
            </a:pPr>
            <a:r>
              <a:rPr lang="pl-PL">
                <a:latin typeface="Arial"/>
                <a:ea typeface="Arial"/>
                <a:cs typeface="Arial"/>
                <a:sym typeface="Arial"/>
              </a:rPr>
              <a:t>Każdy plik zawiera wartości dla wybranych wierszy </a:t>
            </a:r>
            <a:endParaRPr/>
          </a:p>
          <a:p>
            <a:pPr marL="457200" lvl="0" indent="-342900" algn="l" rtl="0">
              <a:lnSpc>
                <a:spcPct val="90000"/>
              </a:lnSpc>
              <a:spcBef>
                <a:spcPts val="1000"/>
              </a:spcBef>
              <a:spcAft>
                <a:spcPts val="0"/>
              </a:spcAft>
              <a:buSzPct val="69498"/>
              <a:buFont typeface="Noto Sans Symbols"/>
              <a:buChar char="⮚"/>
            </a:pPr>
            <a:r>
              <a:rPr lang="pl-PL" b="1">
                <a:latin typeface="Arial"/>
                <a:ea typeface="Arial"/>
                <a:cs typeface="Arial"/>
                <a:sym typeface="Arial"/>
              </a:rPr>
              <a:t>Wydajny w zakresie operacji I/O</a:t>
            </a:r>
            <a:endParaRPr b="1">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u="sng">
                <a:solidFill>
                  <a:schemeClr val="hlink"/>
                </a:solidFill>
                <a:hlinkClick r:id="rId3"/>
              </a:rPr>
              <a:t>https://parquet.apache.org/</a:t>
            </a:r>
            <a:endParaRPr>
              <a:solidFill>
                <a:srgbClr val="333333"/>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a:t>
            </a:r>
            <a:endParaRPr/>
          </a:p>
        </p:txBody>
      </p:sp>
      <p:pic>
        <p:nvPicPr>
          <p:cNvPr id="254" name="Google Shape;254;p42"/>
          <p:cNvPicPr preferRelativeResize="0"/>
          <p:nvPr/>
        </p:nvPicPr>
        <p:blipFill rotWithShape="1">
          <a:blip r:embed="rId3">
            <a:alphaModFix/>
          </a:blip>
          <a:srcRect/>
          <a:stretch/>
        </p:blipFill>
        <p:spPr>
          <a:xfrm>
            <a:off x="229696" y="2228676"/>
            <a:ext cx="10171611" cy="4264199"/>
          </a:xfrm>
          <a:prstGeom prst="rect">
            <a:avLst/>
          </a:prstGeom>
          <a:noFill/>
          <a:ln>
            <a:noFill/>
          </a:ln>
        </p:spPr>
      </p:pic>
      <p:pic>
        <p:nvPicPr>
          <p:cNvPr id="255" name="Google Shape;255;p42"/>
          <p:cNvPicPr preferRelativeResize="0"/>
          <p:nvPr/>
        </p:nvPicPr>
        <p:blipFill rotWithShape="1">
          <a:blip r:embed="rId4">
            <a:alphaModFix/>
          </a:blip>
          <a:srcRect/>
          <a:stretch/>
        </p:blipFill>
        <p:spPr>
          <a:xfrm>
            <a:off x="4717900" y="213378"/>
            <a:ext cx="6868484" cy="37819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Parquet kompresja</a:t>
            </a:r>
            <a:endParaRPr/>
          </a:p>
        </p:txBody>
      </p:sp>
      <p:sp>
        <p:nvSpPr>
          <p:cNvPr id="261" name="Google Shape;261;p43"/>
          <p:cNvSpPr txBox="1">
            <a:spLocks noGrp="1"/>
          </p:cNvSpPr>
          <p:nvPr>
            <p:ph type="body" idx="1"/>
          </p:nvPr>
        </p:nvSpPr>
        <p:spPr>
          <a:xfrm>
            <a:off x="734719" y="1609255"/>
            <a:ext cx="10515600" cy="4622764"/>
          </a:xfrm>
          <a:prstGeom prst="rect">
            <a:avLst/>
          </a:prstGeom>
          <a:noFill/>
          <a:ln>
            <a:noFill/>
          </a:ln>
        </p:spPr>
        <p:txBody>
          <a:bodyPr spcFirstLastPara="1" wrap="square" lIns="91425" tIns="45700" rIns="91425" bIns="45700" anchor="t" anchorCtr="0">
            <a:spAutoFit/>
          </a:bodyPr>
          <a:lstStyle/>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endParaRPr sz="1800" u="sng">
              <a:solidFill>
                <a:schemeClr val="hlink"/>
              </a:solidFill>
              <a:hlinkClick r:id="rId3"/>
            </a:endParaRPr>
          </a:p>
          <a:p>
            <a:pPr marL="114300" lvl="0" indent="0" algn="l" rtl="0">
              <a:lnSpc>
                <a:spcPct val="90000"/>
              </a:lnSpc>
              <a:spcBef>
                <a:spcPts val="1000"/>
              </a:spcBef>
              <a:spcAft>
                <a:spcPts val="0"/>
              </a:spcAft>
              <a:buSzPts val="1800"/>
              <a:buNone/>
            </a:pPr>
            <a:r>
              <a:rPr lang="pl-PL" sz="1800" u="sng">
                <a:solidFill>
                  <a:schemeClr val="hlink"/>
                </a:solidFill>
                <a:hlinkClick r:id="rId3"/>
              </a:rPr>
              <a:t>https://spark.apache.org/docs/latest/sql-data-sources-parquet.html</a:t>
            </a:r>
            <a:endParaRPr sz="1800"/>
          </a:p>
          <a:p>
            <a:pPr marL="457200" lvl="0" indent="-228600" algn="l" rtl="0">
              <a:lnSpc>
                <a:spcPct val="90000"/>
              </a:lnSpc>
              <a:spcBef>
                <a:spcPts val="1000"/>
              </a:spcBef>
              <a:spcAft>
                <a:spcPts val="0"/>
              </a:spcAft>
              <a:buClr>
                <a:schemeClr val="dk1"/>
              </a:buClr>
              <a:buSzPts val="1800"/>
              <a:buNone/>
            </a:pPr>
            <a:endParaRPr sz="1800"/>
          </a:p>
        </p:txBody>
      </p:sp>
      <p:pic>
        <p:nvPicPr>
          <p:cNvPr id="262" name="Google Shape;262;p43"/>
          <p:cNvPicPr preferRelativeResize="0"/>
          <p:nvPr/>
        </p:nvPicPr>
        <p:blipFill rotWithShape="1">
          <a:blip r:embed="rId4">
            <a:alphaModFix/>
          </a:blip>
          <a:srcRect/>
          <a:stretch/>
        </p:blipFill>
        <p:spPr>
          <a:xfrm>
            <a:off x="970407" y="1795234"/>
            <a:ext cx="10116962" cy="32675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AVRO</a:t>
            </a:r>
            <a:endParaRPr/>
          </a:p>
        </p:txBody>
      </p:sp>
      <p:sp>
        <p:nvSpPr>
          <p:cNvPr id="268" name="Google Shape;268;p44"/>
          <p:cNvSpPr txBox="1">
            <a:spLocks noGrp="1"/>
          </p:cNvSpPr>
          <p:nvPr>
            <p:ph type="body" idx="1"/>
          </p:nvPr>
        </p:nvSpPr>
        <p:spPr>
          <a:xfrm>
            <a:off x="351638" y="1590733"/>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Noto Sans Symbols"/>
              <a:buChar char="⮚"/>
            </a:pPr>
            <a:r>
              <a:rPr lang="pl-PL"/>
              <a:t>Serializowany format danych </a:t>
            </a:r>
            <a:endParaRPr/>
          </a:p>
          <a:p>
            <a:pPr marL="457200" lvl="0" indent="-342900" algn="l" rtl="0">
              <a:lnSpc>
                <a:spcPct val="90000"/>
              </a:lnSpc>
              <a:spcBef>
                <a:spcPts val="1000"/>
              </a:spcBef>
              <a:spcAft>
                <a:spcPts val="0"/>
              </a:spcAft>
              <a:buSzPts val="1800"/>
              <a:buFont typeface="Noto Sans Symbols"/>
              <a:buChar char="⮚"/>
            </a:pPr>
            <a:r>
              <a:rPr lang="pl-PL"/>
              <a:t>Spark natywne wsparcie walidacji RW</a:t>
            </a:r>
            <a:endParaRPr/>
          </a:p>
          <a:p>
            <a:pPr marL="457200" lvl="0" indent="-342900" algn="l" rtl="0">
              <a:lnSpc>
                <a:spcPct val="90000"/>
              </a:lnSpc>
              <a:spcBef>
                <a:spcPts val="1000"/>
              </a:spcBef>
              <a:spcAft>
                <a:spcPts val="0"/>
              </a:spcAft>
              <a:buSzPts val="1800"/>
              <a:buFont typeface="Noto Sans Symbols"/>
              <a:buChar char="⮚"/>
            </a:pPr>
            <a:r>
              <a:rPr lang="pl-PL"/>
              <a:t>Schemat danych jest zakodowany </a:t>
            </a:r>
            <a:endParaRPr/>
          </a:p>
          <a:p>
            <a:pPr marL="571500" lvl="1" indent="0" algn="l" rtl="0">
              <a:lnSpc>
                <a:spcPct val="90000"/>
              </a:lnSpc>
              <a:spcBef>
                <a:spcPts val="500"/>
              </a:spcBef>
              <a:spcAft>
                <a:spcPts val="0"/>
              </a:spcAft>
              <a:buSzPts val="1800"/>
              <a:buNone/>
            </a:pPr>
            <a:r>
              <a:rPr lang="pl-PL"/>
              <a:t>wewnątrz pliku </a:t>
            </a:r>
            <a:endParaRPr/>
          </a:p>
          <a:p>
            <a:pPr marL="457200" lvl="0" indent="-342900" algn="l" rtl="0">
              <a:lnSpc>
                <a:spcPct val="90000"/>
              </a:lnSpc>
              <a:spcBef>
                <a:spcPts val="1000"/>
              </a:spcBef>
              <a:spcAft>
                <a:spcPts val="0"/>
              </a:spcAft>
              <a:buSzPts val="1800"/>
              <a:buFont typeface="Noto Sans Symbols"/>
              <a:buChar char="⮚"/>
            </a:pPr>
            <a:r>
              <a:rPr lang="pl-PL"/>
              <a:t>Umożliwia efektywną kompresję </a:t>
            </a:r>
            <a:endParaRPr/>
          </a:p>
          <a:p>
            <a:pPr marL="457200" lvl="0" indent="-342900" algn="l" rtl="0">
              <a:lnSpc>
                <a:spcPct val="90000"/>
              </a:lnSpc>
              <a:spcBef>
                <a:spcPts val="1000"/>
              </a:spcBef>
              <a:spcAft>
                <a:spcPts val="0"/>
              </a:spcAft>
              <a:buSzPts val="1800"/>
              <a:buFont typeface="Noto Sans Symbols"/>
              <a:buChar char="⮚"/>
            </a:pPr>
            <a:r>
              <a:rPr lang="pl-PL"/>
              <a:t>Wsparcie dla hierarchicznych schematów</a:t>
            </a:r>
            <a:endParaRPr/>
          </a:p>
          <a:p>
            <a:pPr marL="457200" lvl="0" indent="-342900" algn="l" rtl="0">
              <a:lnSpc>
                <a:spcPct val="90000"/>
              </a:lnSpc>
              <a:spcBef>
                <a:spcPts val="1000"/>
              </a:spcBef>
              <a:spcAft>
                <a:spcPts val="0"/>
              </a:spcAft>
              <a:buSzPts val="1800"/>
              <a:buFont typeface="Noto Sans Symbols"/>
              <a:buChar char="⮚"/>
            </a:pPr>
            <a:r>
              <a:rPr lang="pl-PL"/>
              <a:t>Umożliwia zmiany modelu danych</a:t>
            </a:r>
            <a:endParaRPr/>
          </a:p>
        </p:txBody>
      </p:sp>
      <p:sp>
        <p:nvSpPr>
          <p:cNvPr id="269" name="Google Shape;269;p44"/>
          <p:cNvSpPr txBox="1"/>
          <p:nvPr/>
        </p:nvSpPr>
        <p:spPr>
          <a:xfrm>
            <a:off x="452306" y="5203407"/>
            <a:ext cx="697195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https://avro.apache.org/docs/current/spec.html</a:t>
            </a:r>
            <a:r>
              <a:rPr lang="pl-PL" sz="1400" b="0" i="0" u="none" strike="noStrike" cap="none">
                <a:solidFill>
                  <a:srgbClr val="000000"/>
                </a:solidFill>
                <a:latin typeface="Arial"/>
                <a:ea typeface="Arial"/>
                <a:cs typeface="Arial"/>
                <a:sym typeface="Arial"/>
              </a:rPr>
              <a:t> - Schema Evolution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https://github.com/ept/avrodoc/blob/master/schemata/example.avsc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0" name="Google Shape;270;p44"/>
          <p:cNvPicPr preferRelativeResize="0"/>
          <p:nvPr/>
        </p:nvPicPr>
        <p:blipFill rotWithShape="1">
          <a:blip r:embed="rId5">
            <a:alphaModFix/>
          </a:blip>
          <a:srcRect/>
          <a:stretch/>
        </p:blipFill>
        <p:spPr>
          <a:xfrm>
            <a:off x="6456726" y="397962"/>
            <a:ext cx="5557648" cy="4968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Tabele</a:t>
            </a:r>
            <a:endParaRPr/>
          </a:p>
        </p:txBody>
      </p:sp>
      <p:sp>
        <p:nvSpPr>
          <p:cNvPr id="276" name="Google Shape;276;p45"/>
          <p:cNvSpPr txBox="1">
            <a:spLocks noGrp="1"/>
          </p:cNvSpPr>
          <p:nvPr>
            <p:ph type="body" idx="1"/>
          </p:nvPr>
        </p:nvSpPr>
        <p:spPr>
          <a:xfrm>
            <a:off x="838200" y="1439731"/>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sz="2600">
                <a:latin typeface="Arial"/>
                <a:ea typeface="Arial"/>
                <a:cs typeface="Arial"/>
                <a:sym typeface="Arial"/>
              </a:rPr>
              <a:t>DataFrames can also be saved as persistent tables into Hive metastore using the saveAsTable command. Notice that an existing Hive deployment is not necessary to use this feature. Spark will create a default local Hive metastor. Unlike the </a:t>
            </a:r>
            <a:r>
              <a:rPr lang="pl-PL" sz="2600" b="1">
                <a:latin typeface="Arial"/>
                <a:ea typeface="Arial"/>
                <a:cs typeface="Arial"/>
                <a:sym typeface="Arial"/>
              </a:rPr>
              <a:t>createOrReplaceTempView</a:t>
            </a:r>
            <a:r>
              <a:rPr lang="pl-PL" sz="2600">
                <a:latin typeface="Arial"/>
                <a:ea typeface="Arial"/>
                <a:cs typeface="Arial"/>
                <a:sym typeface="Arial"/>
              </a:rPr>
              <a:t> command, </a:t>
            </a:r>
            <a:r>
              <a:rPr lang="pl-PL" sz="2600" b="1">
                <a:latin typeface="Arial"/>
                <a:ea typeface="Arial"/>
                <a:cs typeface="Arial"/>
                <a:sym typeface="Arial"/>
              </a:rPr>
              <a:t>saveAsTable</a:t>
            </a:r>
            <a:r>
              <a:rPr lang="pl-PL" sz="2600">
                <a:latin typeface="Arial"/>
                <a:ea typeface="Arial"/>
                <a:cs typeface="Arial"/>
                <a:sym typeface="Arial"/>
              </a:rPr>
              <a:t> will materialize the contents of the DataFrame and create a pointer to the data in the Hive metastore.</a:t>
            </a:r>
            <a:endParaRPr sz="2600">
              <a:latin typeface="Arial"/>
              <a:ea typeface="Arial"/>
              <a:cs typeface="Arial"/>
              <a:sym typeface="Arial"/>
            </a:endParaRPr>
          </a:p>
          <a:p>
            <a:pPr marL="114300" lvl="0" indent="0" algn="l" rtl="0">
              <a:lnSpc>
                <a:spcPct val="90000"/>
              </a:lnSpc>
              <a:spcBef>
                <a:spcPts val="1000"/>
              </a:spcBef>
              <a:spcAft>
                <a:spcPts val="0"/>
              </a:spcAft>
              <a:buSzPts val="1800"/>
              <a:buNone/>
            </a:pPr>
            <a:endParaRPr/>
          </a:p>
        </p:txBody>
      </p:sp>
      <p:pic>
        <p:nvPicPr>
          <p:cNvPr id="277" name="Google Shape;277;p45"/>
          <p:cNvPicPr preferRelativeResize="0"/>
          <p:nvPr/>
        </p:nvPicPr>
        <p:blipFill rotWithShape="1">
          <a:blip r:embed="rId3">
            <a:alphaModFix/>
          </a:blip>
          <a:srcRect/>
          <a:stretch/>
        </p:blipFill>
        <p:spPr>
          <a:xfrm>
            <a:off x="936028" y="4211274"/>
            <a:ext cx="6684676" cy="827626"/>
          </a:xfrm>
          <a:prstGeom prst="rect">
            <a:avLst/>
          </a:prstGeom>
          <a:noFill/>
          <a:ln>
            <a:noFill/>
          </a:ln>
        </p:spPr>
      </p:pic>
      <p:pic>
        <p:nvPicPr>
          <p:cNvPr id="278" name="Google Shape;278;p45"/>
          <p:cNvPicPr preferRelativeResize="0"/>
          <p:nvPr/>
        </p:nvPicPr>
        <p:blipFill rotWithShape="1">
          <a:blip r:embed="rId4">
            <a:alphaModFix/>
          </a:blip>
          <a:srcRect/>
          <a:stretch/>
        </p:blipFill>
        <p:spPr>
          <a:xfrm>
            <a:off x="936028" y="4925715"/>
            <a:ext cx="7752662" cy="827626"/>
          </a:xfrm>
          <a:prstGeom prst="rect">
            <a:avLst/>
          </a:prstGeom>
          <a:noFill/>
          <a:ln>
            <a:noFill/>
          </a:ln>
        </p:spPr>
      </p:pic>
      <p:pic>
        <p:nvPicPr>
          <p:cNvPr id="279" name="Google Shape;279;p45"/>
          <p:cNvPicPr preferRelativeResize="0"/>
          <p:nvPr/>
        </p:nvPicPr>
        <p:blipFill rotWithShape="1">
          <a:blip r:embed="rId5">
            <a:alphaModFix/>
          </a:blip>
          <a:srcRect/>
          <a:stretch/>
        </p:blipFill>
        <p:spPr>
          <a:xfrm>
            <a:off x="838200" y="5677885"/>
            <a:ext cx="6620997" cy="827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Widoki ()</a:t>
            </a:r>
            <a:endParaRPr/>
          </a:p>
        </p:txBody>
      </p:sp>
      <p:sp>
        <p:nvSpPr>
          <p:cNvPr id="285" name="Google Shape;285;p46"/>
          <p:cNvSpPr txBox="1">
            <a:spLocks noGrp="1"/>
          </p:cNvSpPr>
          <p:nvPr>
            <p:ph type="body" idx="1"/>
          </p:nvPr>
        </p:nvSpPr>
        <p:spPr>
          <a:xfrm>
            <a:off x="743125" y="1530210"/>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a:t>Widoki tymczasowe (</a:t>
            </a:r>
            <a:r>
              <a:rPr lang="pl-PL" b="1"/>
              <a:t>Temporary views</a:t>
            </a:r>
            <a:r>
              <a:rPr lang="pl-PL"/>
              <a:t>) are session-scoped and will be automatically dropped if the session terminates.</a:t>
            </a:r>
            <a:endParaRPr/>
          </a:p>
          <a:p>
            <a:pPr marL="114300" lvl="0" indent="0" algn="l" rtl="0">
              <a:lnSpc>
                <a:spcPct val="90000"/>
              </a:lnSpc>
              <a:spcBef>
                <a:spcPts val="1000"/>
              </a:spcBef>
              <a:spcAft>
                <a:spcPts val="0"/>
              </a:spcAft>
              <a:buSzPts val="1800"/>
              <a:buNone/>
            </a:pPr>
            <a:r>
              <a:rPr lang="pl-PL"/>
              <a:t>All the </a:t>
            </a:r>
            <a:r>
              <a:rPr lang="pl-PL" b="1"/>
              <a:t>global temporary views </a:t>
            </a:r>
            <a:r>
              <a:rPr lang="pl-PL"/>
              <a:t>are tied to a system preserved temporary database </a:t>
            </a:r>
            <a:r>
              <a:rPr lang="pl-PL" b="1"/>
              <a:t>global_temp</a:t>
            </a:r>
            <a:r>
              <a:rPr lang="pl-PL"/>
              <a:t>.</a:t>
            </a:r>
            <a:endParaRPr/>
          </a:p>
          <a:p>
            <a:pPr marL="114300" lvl="0" indent="0" algn="l" rtl="0">
              <a:lnSpc>
                <a:spcPct val="90000"/>
              </a:lnSpc>
              <a:spcBef>
                <a:spcPts val="1000"/>
              </a:spcBef>
              <a:spcAft>
                <a:spcPts val="0"/>
              </a:spcAft>
              <a:buSzPts val="1800"/>
              <a:buNone/>
            </a:pPr>
            <a:endParaRPr/>
          </a:p>
        </p:txBody>
      </p:sp>
      <p:pic>
        <p:nvPicPr>
          <p:cNvPr id="286" name="Google Shape;286;p46"/>
          <p:cNvPicPr preferRelativeResize="0"/>
          <p:nvPr/>
        </p:nvPicPr>
        <p:blipFill rotWithShape="1">
          <a:blip r:embed="rId3">
            <a:alphaModFix/>
          </a:blip>
          <a:srcRect/>
          <a:stretch/>
        </p:blipFill>
        <p:spPr>
          <a:xfrm>
            <a:off x="743125" y="3356712"/>
            <a:ext cx="7581683" cy="2261938"/>
          </a:xfrm>
          <a:prstGeom prst="rect">
            <a:avLst/>
          </a:prstGeom>
          <a:noFill/>
          <a:ln>
            <a:noFill/>
          </a:ln>
        </p:spPr>
      </p:pic>
      <p:sp>
        <p:nvSpPr>
          <p:cNvPr id="287" name="Google Shape;287;p46"/>
          <p:cNvSpPr txBox="1"/>
          <p:nvPr/>
        </p:nvSpPr>
        <p:spPr>
          <a:xfrm>
            <a:off x="933275" y="5721070"/>
            <a:ext cx="609460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https://spark.apache.org/docs/latest/sql-ref-syntax-aux-show-views.html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8" name="Google Shape;288;p46"/>
          <p:cNvSpPr txBox="1"/>
          <p:nvPr/>
        </p:nvSpPr>
        <p:spPr>
          <a:xfrm>
            <a:off x="933275" y="6086389"/>
            <a:ext cx="609460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https://docs.microsoft.com/pl-pl/azure/databricks/spark/2.x/spark-sql/language-manual/create-view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89" name="Google Shape;289;p46"/>
          <p:cNvPicPr preferRelativeResize="0"/>
          <p:nvPr/>
        </p:nvPicPr>
        <p:blipFill rotWithShape="1">
          <a:blip r:embed="rId6">
            <a:alphaModFix/>
          </a:blip>
          <a:srcRect/>
          <a:stretch/>
        </p:blipFill>
        <p:spPr>
          <a:xfrm>
            <a:off x="6743424" y="4321120"/>
            <a:ext cx="5271735" cy="683184"/>
          </a:xfrm>
          <a:prstGeom prst="rect">
            <a:avLst/>
          </a:prstGeom>
          <a:noFill/>
          <a:ln>
            <a:noFill/>
          </a:ln>
        </p:spPr>
      </p:pic>
      <p:pic>
        <p:nvPicPr>
          <p:cNvPr id="290" name="Google Shape;290;p46"/>
          <p:cNvPicPr preferRelativeResize="0"/>
          <p:nvPr/>
        </p:nvPicPr>
        <p:blipFill rotWithShape="1">
          <a:blip r:embed="rId7">
            <a:alphaModFix/>
          </a:blip>
          <a:srcRect/>
          <a:stretch/>
        </p:blipFill>
        <p:spPr>
          <a:xfrm>
            <a:off x="5305949" y="5106724"/>
            <a:ext cx="6709210" cy="4636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Dobre praktyki Databricks</a:t>
            </a:r>
            <a:endParaRPr/>
          </a:p>
        </p:txBody>
      </p:sp>
      <p:sp>
        <p:nvSpPr>
          <p:cNvPr id="296" name="Google Shape;296;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sz="2000" u="sng">
                <a:solidFill>
                  <a:schemeClr val="hlink"/>
                </a:solidFill>
                <a:hlinkClick r:id="rId3"/>
              </a:rPr>
              <a:t>https://github.com/Azure/AzureDatabricksBestPractices/blob/master/toc.md</a:t>
            </a:r>
            <a:endParaRPr sz="2000"/>
          </a:p>
          <a:p>
            <a:pPr marL="114300" lvl="0" indent="0" algn="l" rtl="0">
              <a:lnSpc>
                <a:spcPct val="90000"/>
              </a:lnSpc>
              <a:spcBef>
                <a:spcPts val="1000"/>
              </a:spcBef>
              <a:spcAft>
                <a:spcPts val="0"/>
              </a:spcAft>
              <a:buSzPts val="1800"/>
              <a:buNone/>
            </a:pPr>
            <a:endParaRPr sz="2000"/>
          </a:p>
        </p:txBody>
      </p:sp>
      <p:pic>
        <p:nvPicPr>
          <p:cNvPr id="297" name="Google Shape;297;p47"/>
          <p:cNvPicPr preferRelativeResize="0"/>
          <p:nvPr/>
        </p:nvPicPr>
        <p:blipFill rotWithShape="1">
          <a:blip r:embed="rId4">
            <a:alphaModFix/>
          </a:blip>
          <a:srcRect/>
          <a:stretch/>
        </p:blipFill>
        <p:spPr>
          <a:xfrm>
            <a:off x="838200" y="2496134"/>
            <a:ext cx="10698068" cy="3010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dde113a650_0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l-PL"/>
              <a:t>Ciekawostki</a:t>
            </a:r>
            <a:endParaRPr/>
          </a:p>
        </p:txBody>
      </p:sp>
      <p:sp>
        <p:nvSpPr>
          <p:cNvPr id="100" name="Google Shape;100;g1dde113a650_0_12"/>
          <p:cNvSpPr txBox="1">
            <a:spLocks noGrp="1"/>
          </p:cNvSpPr>
          <p:nvPr>
            <p:ph type="body" idx="1"/>
          </p:nvPr>
        </p:nvSpPr>
        <p:spPr>
          <a:xfrm>
            <a:off x="838200" y="1825625"/>
            <a:ext cx="32751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pl-PL" sz="1050" b="1" dirty="0">
                <a:highlight>
                  <a:srgbClr val="FFFFFF"/>
                </a:highlight>
                <a:latin typeface="Arial"/>
                <a:ea typeface="Arial"/>
                <a:cs typeface="Arial"/>
                <a:sym typeface="Arial"/>
              </a:rPr>
              <a:t>JAK WYBRAĆ TECHNOLOGIĘ W AZURE</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u="sng" dirty="0" err="1">
                <a:solidFill>
                  <a:srgbClr val="F8542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Azure</a:t>
            </a:r>
            <a:r>
              <a:rPr lang="pl-PL" sz="1050" u="sng" dirty="0">
                <a:solidFill>
                  <a:srgbClr val="F8542C"/>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 Technology Guidance.pdf</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b="1" dirty="0">
                <a:highlight>
                  <a:srgbClr val="FFFFFF"/>
                </a:highlight>
                <a:latin typeface="Arial"/>
                <a:ea typeface="Arial"/>
                <a:cs typeface="Arial"/>
                <a:sym typeface="Arial"/>
              </a:rPr>
              <a:t>CZY TO KONIEC BIG DATA</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u="sng" dirty="0">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Big Data </a:t>
            </a:r>
            <a:r>
              <a:rPr lang="pl-PL" sz="1050" u="sng" dirty="0" err="1">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is</a:t>
            </a:r>
            <a:r>
              <a:rPr lang="pl-PL" sz="1050" u="sng" dirty="0">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dead</a:t>
            </a:r>
            <a:endParaRPr sz="1050" b="1" dirty="0">
              <a:highlight>
                <a:srgbClr val="FFFFFF"/>
              </a:highlight>
              <a:latin typeface="Arial"/>
              <a:ea typeface="Arial"/>
              <a:cs typeface="Arial"/>
              <a:sym typeface="Arial"/>
            </a:endParaRPr>
          </a:p>
          <a:p>
            <a:pPr marL="0" lvl="0" indent="0" algn="l" rtl="0">
              <a:spcBef>
                <a:spcPts val="1000"/>
              </a:spcBef>
              <a:spcAft>
                <a:spcPts val="0"/>
              </a:spcAft>
              <a:buNone/>
            </a:pPr>
            <a:endParaRPr sz="1050" b="1" dirty="0">
              <a:highlight>
                <a:srgbClr val="FFFFFF"/>
              </a:highlight>
              <a:latin typeface="Arial"/>
              <a:ea typeface="Arial"/>
              <a:cs typeface="Arial"/>
              <a:sym typeface="Arial"/>
            </a:endParaRPr>
          </a:p>
          <a:p>
            <a:pPr marL="0" lvl="0" indent="0" algn="l" rtl="0">
              <a:spcBef>
                <a:spcPts val="1000"/>
              </a:spcBef>
              <a:spcAft>
                <a:spcPts val="0"/>
              </a:spcAft>
              <a:buNone/>
            </a:pPr>
            <a:r>
              <a:rPr lang="pl-PL" sz="1050" b="1" dirty="0">
                <a:highlight>
                  <a:srgbClr val="FFFFFF"/>
                </a:highlight>
                <a:latin typeface="Arial"/>
                <a:ea typeface="Arial"/>
                <a:cs typeface="Arial"/>
                <a:sym typeface="Arial"/>
              </a:rPr>
              <a:t>DATABRICKS i VS CODE</a:t>
            </a:r>
            <a:endParaRPr sz="1050" b="1" dirty="0">
              <a:highlight>
                <a:srgbClr val="FFFFFF"/>
              </a:highlight>
              <a:latin typeface="Arial"/>
              <a:ea typeface="Arial"/>
              <a:cs typeface="Arial"/>
              <a:sym typeface="Arial"/>
            </a:endParaRPr>
          </a:p>
          <a:p>
            <a:pPr marL="0" lvl="0" indent="0" algn="l" rtl="0">
              <a:lnSpc>
                <a:spcPct val="150000"/>
              </a:lnSpc>
              <a:spcBef>
                <a:spcPts val="0"/>
              </a:spcBef>
              <a:spcAft>
                <a:spcPts val="0"/>
              </a:spcAft>
              <a:buClr>
                <a:schemeClr val="dk1"/>
              </a:buClr>
              <a:buSzPts val="1100"/>
              <a:buFont typeface="Arial"/>
              <a:buNone/>
            </a:pP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VS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Code</a:t>
            </a: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Databricks</a:t>
            </a:r>
            <a:r>
              <a:rPr lang="pl-PL" sz="1050" u="sng" dirty="0">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pl-PL" sz="1050" u="sng" dirty="0" err="1">
                <a:solidFill>
                  <a:srgbClr val="F8542C"/>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extension</a:t>
            </a:r>
            <a:endParaRPr sz="1050" u="sng" dirty="0">
              <a:solidFill>
                <a:srgbClr val="F8542C"/>
              </a:solidFill>
              <a:highlight>
                <a:srgbClr val="FFFFFF"/>
              </a:highlight>
              <a:latin typeface="Arial"/>
              <a:ea typeface="Arial"/>
              <a:cs typeface="Arial"/>
              <a:sym typeface="Arial"/>
            </a:endParaRPr>
          </a:p>
          <a:p>
            <a:pPr marL="0" lvl="0" indent="0" algn="l" rtl="0">
              <a:lnSpc>
                <a:spcPct val="150000"/>
              </a:lnSpc>
              <a:spcBef>
                <a:spcPts val="800"/>
              </a:spcBef>
              <a:spcAft>
                <a:spcPts val="0"/>
              </a:spcAft>
              <a:buClr>
                <a:schemeClr val="dk1"/>
              </a:buClr>
              <a:buSzPts val="1100"/>
              <a:buFont typeface="Arial"/>
              <a:buNone/>
            </a:pPr>
            <a:r>
              <a:rPr lang="pl-PL" sz="1050" u="sng" dirty="0" err="1">
                <a:solidFill>
                  <a:srgbClr val="F8542C"/>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Databricks</a:t>
            </a:r>
            <a:r>
              <a:rPr lang="pl-PL" sz="1050" u="sng" dirty="0">
                <a:solidFill>
                  <a:srgbClr val="F8542C"/>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 Connect</a:t>
            </a:r>
            <a:endParaRPr sz="1050" u="sng" dirty="0">
              <a:solidFill>
                <a:srgbClr val="F8542C"/>
              </a:solidFill>
              <a:highlight>
                <a:srgbClr val="FFFFFF"/>
              </a:highlight>
              <a:latin typeface="Arial"/>
              <a:ea typeface="Arial"/>
              <a:cs typeface="Arial"/>
              <a:sym typeface="Arial"/>
            </a:endParaRPr>
          </a:p>
          <a:p>
            <a:pPr marL="0" lvl="0" indent="0" algn="l" rtl="0">
              <a:spcBef>
                <a:spcPts val="1000"/>
              </a:spcBef>
              <a:spcAft>
                <a:spcPts val="0"/>
              </a:spcAft>
              <a:buNone/>
            </a:pPr>
            <a:r>
              <a:rPr lang="pl-PL" sz="1350" b="1" dirty="0">
                <a:highlight>
                  <a:srgbClr val="FFFFFF"/>
                </a:highlight>
                <a:latin typeface="Arial"/>
                <a:ea typeface="Arial"/>
                <a:cs typeface="Arial"/>
                <a:sym typeface="Arial"/>
              </a:rPr>
              <a:t>Architektura Data Lake</a:t>
            </a:r>
            <a:endParaRPr sz="1350" b="1" dirty="0">
              <a:highlight>
                <a:srgbClr val="FFFFFF"/>
              </a:highlight>
              <a:latin typeface="Arial"/>
              <a:ea typeface="Arial"/>
              <a:cs typeface="Arial"/>
              <a:sym typeface="Arial"/>
            </a:endParaRPr>
          </a:p>
          <a:p>
            <a:pPr marL="0" lvl="0" indent="0" algn="l" rtl="0">
              <a:spcBef>
                <a:spcPts val="1000"/>
              </a:spcBef>
              <a:spcAft>
                <a:spcPts val="0"/>
              </a:spcAft>
              <a:buNone/>
            </a:pPr>
            <a:r>
              <a:rPr lang="pl-PL" sz="1350" u="sng" dirty="0">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Data </a:t>
            </a:r>
            <a:r>
              <a:rPr lang="pl-PL" sz="1350" u="sng" dirty="0" err="1">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lake</a:t>
            </a:r>
            <a:r>
              <a:rPr lang="pl-PL" sz="1350" u="sng" dirty="0">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 </a:t>
            </a:r>
            <a:r>
              <a:rPr lang="pl-PL" sz="1350" u="sng" dirty="0" err="1">
                <a:solidFill>
                  <a:srgbClr val="F8542C"/>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architecture</a:t>
            </a:r>
            <a:endParaRPr sz="1350" b="1" dirty="0">
              <a:highlight>
                <a:srgbClr val="FFFFFF"/>
              </a:highlight>
              <a:latin typeface="Arial"/>
              <a:ea typeface="Arial"/>
              <a:cs typeface="Arial"/>
              <a:sym typeface="Arial"/>
            </a:endParaRPr>
          </a:p>
        </p:txBody>
      </p:sp>
      <p:sp>
        <p:nvSpPr>
          <p:cNvPr id="101" name="Google Shape;101;g1dde113a650_0_12"/>
          <p:cNvSpPr txBox="1"/>
          <p:nvPr/>
        </p:nvSpPr>
        <p:spPr>
          <a:xfrm>
            <a:off x="5084800" y="1935125"/>
            <a:ext cx="4663800" cy="3113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pl-PL" sz="1350" b="1">
                <a:solidFill>
                  <a:schemeClr val="dk1"/>
                </a:solidFill>
                <a:highlight>
                  <a:srgbClr val="FFFFFF"/>
                </a:highlight>
              </a:rPr>
              <a:t>Przydatne treści dla Inżyniera danych</a:t>
            </a:r>
            <a:endParaRPr>
              <a:solidFill>
                <a:schemeClr val="dk1"/>
              </a:solidFill>
            </a:endParaRPr>
          </a:p>
          <a:p>
            <a:pPr marL="596900" lvl="0" indent="-298450" algn="l" rtl="0">
              <a:lnSpc>
                <a:spcPct val="115000"/>
              </a:lnSpc>
              <a:spcBef>
                <a:spcPts val="1200"/>
              </a:spcBef>
              <a:spcAft>
                <a:spcPts val="0"/>
              </a:spcAft>
              <a:buClr>
                <a:schemeClr val="dk1"/>
              </a:buClr>
              <a:buSzPts val="1100"/>
              <a:buChar char="●"/>
            </a:pPr>
            <a:r>
              <a:rPr lang="pl-PL" sz="1100" u="sng">
                <a:solidFill>
                  <a:srgbClr val="F8542C"/>
                </a:solidFill>
                <a:hlinkClick r:id="rId8">
                  <a:extLst>
                    <a:ext uri="{A12FA001-AC4F-418D-AE19-62706E023703}">
                      <ahyp:hlinkClr xmlns:ahyp="http://schemas.microsoft.com/office/drawing/2018/hyperlinkcolor" val="tx"/>
                    </a:ext>
                  </a:extLst>
                </a:hlinkClick>
              </a:rPr>
              <a:t>Big Data and Analytics</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9">
                  <a:extLst>
                    <a:ext uri="{A12FA001-AC4F-418D-AE19-62706E023703}">
                      <ahyp:hlinkClr xmlns:ahyp="http://schemas.microsoft.com/office/drawing/2018/hyperlinkcolor" val="tx"/>
                    </a:ext>
                  </a:extLst>
                </a:hlinkClick>
              </a:rPr>
              <a:t>Big Data Quarterly</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0">
                  <a:extLst>
                    <a:ext uri="{A12FA001-AC4F-418D-AE19-62706E023703}">
                      <ahyp:hlinkClr xmlns:ahyp="http://schemas.microsoft.com/office/drawing/2018/hyperlinkcolor" val="tx"/>
                    </a:ext>
                  </a:extLst>
                </a:hlinkClick>
              </a:rPr>
              <a:t>Database Weekly by SQLServerCentral.com</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1">
                  <a:extLst>
                    <a:ext uri="{A12FA001-AC4F-418D-AE19-62706E023703}">
                      <ahyp:hlinkClr xmlns:ahyp="http://schemas.microsoft.com/office/drawing/2018/hyperlinkcolor" val="tx"/>
                    </a:ext>
                  </a:extLst>
                </a:hlinkClick>
              </a:rPr>
              <a:t>Power BI Weekly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2">
                  <a:extLst>
                    <a:ext uri="{A12FA001-AC4F-418D-AE19-62706E023703}">
                      <ahyp:hlinkClr xmlns:ahyp="http://schemas.microsoft.com/office/drawing/2018/hyperlinkcolor" val="tx"/>
                    </a:ext>
                  </a:extLst>
                </a:hlinkClick>
              </a:rPr>
              <a:t>Azure Weekly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3">
                  <a:extLst>
                    <a:ext uri="{A12FA001-AC4F-418D-AE19-62706E023703}">
                      <ahyp:hlinkClr xmlns:ahyp="http://schemas.microsoft.com/office/drawing/2018/hyperlinkcolor" val="tx"/>
                    </a:ext>
                  </a:extLst>
                </a:hlinkClick>
              </a:rPr>
              <a:t>Brent Ozar SQL Server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4">
                  <a:extLst>
                    <a:ext uri="{A12FA001-AC4F-418D-AE19-62706E023703}">
                      <ahyp:hlinkClr xmlns:ahyp="http://schemas.microsoft.com/office/drawing/2018/hyperlinkcolor" val="tx"/>
                    </a:ext>
                  </a:extLst>
                </a:hlinkClick>
              </a:rPr>
              <a:t>SQLBI Articles</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5">
                  <a:extLst>
                    <a:ext uri="{A12FA001-AC4F-418D-AE19-62706E023703}">
                      <ahyp:hlinkClr xmlns:ahyp="http://schemas.microsoft.com/office/drawing/2018/hyperlinkcolor" val="tx"/>
                    </a:ext>
                  </a:extLst>
                </a:hlinkClick>
              </a:rPr>
              <a:t>Data Mesh Learning Newsletter</a:t>
            </a:r>
            <a:endParaRPr sz="1100" u="sng">
              <a:solidFill>
                <a:srgbClr val="F8542C"/>
              </a:solidFill>
            </a:endParaRPr>
          </a:p>
          <a:p>
            <a:pPr marL="596900" lvl="0" indent="-298450" algn="l" rtl="0">
              <a:lnSpc>
                <a:spcPct val="115000"/>
              </a:lnSpc>
              <a:spcBef>
                <a:spcPts val="0"/>
              </a:spcBef>
              <a:spcAft>
                <a:spcPts val="0"/>
              </a:spcAft>
              <a:buClr>
                <a:schemeClr val="dk1"/>
              </a:buClr>
              <a:buSzPts val="1100"/>
              <a:buChar char="●"/>
            </a:pPr>
            <a:r>
              <a:rPr lang="pl-PL" sz="1100" u="sng">
                <a:solidFill>
                  <a:srgbClr val="F8542C"/>
                </a:solidFill>
                <a:hlinkClick r:id="rId16">
                  <a:extLst>
                    <a:ext uri="{A12FA001-AC4F-418D-AE19-62706E023703}">
                      <ahyp:hlinkClr xmlns:ahyp="http://schemas.microsoft.com/office/drawing/2018/hyperlinkcolor" val="tx"/>
                    </a:ext>
                  </a:extLst>
                </a:hlinkClick>
              </a:rPr>
              <a:t>Dataversity white papers</a:t>
            </a:r>
            <a:endParaRPr sz="1100" u="sng">
              <a:solidFill>
                <a:srgbClr val="F8542C"/>
              </a:solidFill>
            </a:endParaRPr>
          </a:p>
          <a:p>
            <a:pPr marL="0" lvl="0" indent="0" algn="l" rtl="0">
              <a:lnSpc>
                <a:spcPct val="184090"/>
              </a:lnSpc>
              <a:spcBef>
                <a:spcPts val="1200"/>
              </a:spcBef>
              <a:spcAft>
                <a:spcPts val="0"/>
              </a:spcAft>
              <a:buClr>
                <a:schemeClr val="dk1"/>
              </a:buClr>
              <a:buSzPts val="1100"/>
              <a:buFont typeface="Arial"/>
              <a:buNone/>
            </a:pPr>
            <a:endParaRPr sz="1100">
              <a:solidFill>
                <a:schemeClr val="dk1"/>
              </a:solidFill>
            </a:endParaRPr>
          </a:p>
          <a:p>
            <a:pPr marL="0" lvl="0" indent="0" algn="l" rtl="0">
              <a:spcBef>
                <a:spcPts val="800"/>
              </a:spcBef>
              <a:spcAft>
                <a:spcPts val="0"/>
              </a:spcAft>
              <a:buNone/>
            </a:pP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dde113a650_0_0"/>
          <p:cNvSpPr txBox="1">
            <a:spLocks noGrp="1"/>
          </p:cNvSpPr>
          <p:nvPr>
            <p:ph type="title"/>
          </p:nvPr>
        </p:nvSpPr>
        <p:spPr>
          <a:xfrm>
            <a:off x="838200" y="365125"/>
            <a:ext cx="10515600" cy="914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l-PL"/>
              <a:t>Jak rozmawiać z AI</a:t>
            </a:r>
            <a:endParaRPr/>
          </a:p>
        </p:txBody>
      </p:sp>
      <p:sp>
        <p:nvSpPr>
          <p:cNvPr id="107" name="Google Shape;107;g1dde113a650_0_0"/>
          <p:cNvSpPr txBox="1">
            <a:spLocks noGrp="1"/>
          </p:cNvSpPr>
          <p:nvPr>
            <p:ph type="body" idx="1"/>
          </p:nvPr>
        </p:nvSpPr>
        <p:spPr>
          <a:xfrm>
            <a:off x="838200" y="13317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pl-PL" u="sng" dirty="0">
                <a:solidFill>
                  <a:schemeClr val="hlink"/>
                </a:solidFill>
                <a:hlinkClick r:id="rId3"/>
              </a:rPr>
              <a:t>https://learnprompting.org/</a:t>
            </a:r>
            <a:endParaRPr dirty="0"/>
          </a:p>
          <a:p>
            <a:pPr marL="0" lvl="0" indent="0" algn="l" rtl="0">
              <a:spcBef>
                <a:spcPts val="1000"/>
              </a:spcBef>
              <a:spcAft>
                <a:spcPts val="0"/>
              </a:spcAft>
              <a:buNone/>
            </a:pPr>
            <a:endParaRPr dirty="0"/>
          </a:p>
        </p:txBody>
      </p:sp>
      <p:pic>
        <p:nvPicPr>
          <p:cNvPr id="108" name="Google Shape;108;g1dde113a650_0_0"/>
          <p:cNvPicPr preferRelativeResize="0"/>
          <p:nvPr/>
        </p:nvPicPr>
        <p:blipFill>
          <a:blip r:embed="rId4">
            <a:alphaModFix/>
          </a:blip>
          <a:stretch>
            <a:fillRect/>
          </a:stretch>
        </p:blipFill>
        <p:spPr>
          <a:xfrm>
            <a:off x="3343427" y="1829875"/>
            <a:ext cx="7832401" cy="4639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838200" y="541538"/>
            <a:ext cx="10515600" cy="7723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pl-PL" b="1" i="0" u="none" strike="noStrike">
                <a:solidFill>
                  <a:srgbClr val="000000"/>
                </a:solidFill>
                <a:latin typeface="Arial"/>
                <a:ea typeface="Arial"/>
                <a:cs typeface="Arial"/>
                <a:sym typeface="Arial"/>
              </a:rPr>
              <a:t>Książki i materiały</a:t>
            </a:r>
            <a:endParaRPr/>
          </a:p>
        </p:txBody>
      </p:sp>
      <p:sp>
        <p:nvSpPr>
          <p:cNvPr id="114" name="Google Shape;114;p2"/>
          <p:cNvSpPr txBox="1"/>
          <p:nvPr/>
        </p:nvSpPr>
        <p:spPr>
          <a:xfrm>
            <a:off x="602264" y="1633328"/>
            <a:ext cx="109875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600" b="0" i="0" u="sng" strike="noStrike" cap="none">
                <a:solidFill>
                  <a:srgbClr val="0F1111"/>
                </a:solidFill>
                <a:latin typeface="Arial"/>
                <a:ea typeface="Arial"/>
                <a:cs typeface="Arial"/>
                <a:sym typeface="Arial"/>
                <a:hlinkClick r:id="rId3">
                  <a:extLst>
                    <a:ext uri="{A12FA001-AC4F-418D-AE19-62706E023703}">
                      <ahyp:hlinkClr xmlns:ahyp="http://schemas.microsoft.com/office/drawing/2018/hyperlinkcolor" val="tx"/>
                    </a:ext>
                  </a:extLst>
                </a:hlinkClick>
              </a:rPr>
              <a:t>Spark: The Definitive Guide: Big Data Processing Made Simple</a:t>
            </a:r>
            <a:endParaRPr sz="1600" b="1" i="0" u="none" strike="noStrike" cap="none">
              <a:solidFill>
                <a:srgbClr val="0F1111"/>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5" name="Google Shape;115;p2"/>
          <p:cNvSpPr txBox="1"/>
          <p:nvPr/>
        </p:nvSpPr>
        <p:spPr>
          <a:xfrm>
            <a:off x="838200" y="4069194"/>
            <a:ext cx="609460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600" b="0" i="0" u="sng" strike="noStrike" cap="none">
                <a:solidFill>
                  <a:srgbClr val="0F1111"/>
                </a:solidFill>
                <a:latin typeface="Arial"/>
                <a:ea typeface="Arial"/>
                <a:cs typeface="Arial"/>
                <a:sym typeface="Arial"/>
                <a:hlinkClick r:id="rId4">
                  <a:extLst>
                    <a:ext uri="{A12FA001-AC4F-418D-AE19-62706E023703}">
                      <ahyp:hlinkClr xmlns:ahyp="http://schemas.microsoft.com/office/drawing/2018/hyperlinkcolor" val="tx"/>
                    </a:ext>
                  </a:extLst>
                </a:hlinkClick>
              </a:rPr>
              <a:t>Learning Spark: Lightning-Fast Big Data Analysis</a:t>
            </a:r>
            <a:endParaRPr sz="1600" b="0" i="0" u="none" strike="noStrike" cap="none">
              <a:solidFill>
                <a:srgbClr val="0F1111"/>
              </a:solidFill>
              <a:latin typeface="Arial"/>
              <a:ea typeface="Arial"/>
              <a:cs typeface="Arial"/>
              <a:sym typeface="Arial"/>
            </a:endParaRPr>
          </a:p>
        </p:txBody>
      </p:sp>
      <p:pic>
        <p:nvPicPr>
          <p:cNvPr id="116" name="Google Shape;116;p2"/>
          <p:cNvPicPr preferRelativeResize="0"/>
          <p:nvPr/>
        </p:nvPicPr>
        <p:blipFill rotWithShape="1">
          <a:blip r:embed="rId5">
            <a:alphaModFix/>
          </a:blip>
          <a:srcRect/>
          <a:stretch/>
        </p:blipFill>
        <p:spPr>
          <a:xfrm>
            <a:off x="6953773" y="4196574"/>
            <a:ext cx="1870505" cy="2442048"/>
          </a:xfrm>
          <a:prstGeom prst="rect">
            <a:avLst/>
          </a:prstGeom>
          <a:noFill/>
          <a:ln>
            <a:noFill/>
          </a:ln>
        </p:spPr>
      </p:pic>
      <p:pic>
        <p:nvPicPr>
          <p:cNvPr id="117" name="Google Shape;117;p2"/>
          <p:cNvPicPr preferRelativeResize="0"/>
          <p:nvPr/>
        </p:nvPicPr>
        <p:blipFill rotWithShape="1">
          <a:blip r:embed="rId6">
            <a:alphaModFix/>
          </a:blip>
          <a:srcRect/>
          <a:stretch/>
        </p:blipFill>
        <p:spPr>
          <a:xfrm>
            <a:off x="6953774" y="1633328"/>
            <a:ext cx="1870505" cy="24170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t>Blogi dla Inżyniera Danych</a:t>
            </a:r>
            <a:endParaRPr/>
          </a:p>
        </p:txBody>
      </p:sp>
      <p:sp>
        <p:nvSpPr>
          <p:cNvPr id="123" name="Google Shape;1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lvl="0" indent="0" algn="l" rtl="0">
              <a:lnSpc>
                <a:spcPct val="90000"/>
              </a:lnSpc>
              <a:spcBef>
                <a:spcPts val="1000"/>
              </a:spcBef>
              <a:spcAft>
                <a:spcPts val="0"/>
              </a:spcAft>
              <a:buSzPct val="69498"/>
              <a:buNone/>
            </a:pPr>
            <a:r>
              <a:rPr lang="pl-PL" dirty="0">
                <a:latin typeface="Arial"/>
                <a:ea typeface="Arial"/>
                <a:cs typeface="Arial"/>
                <a:sym typeface="Arial"/>
              </a:rPr>
              <a:t>1.  </a:t>
            </a:r>
            <a:r>
              <a:rPr lang="pl-PL" u="sng" dirty="0">
                <a:latin typeface="Arial"/>
                <a:ea typeface="Arial"/>
                <a:cs typeface="Arial"/>
                <a:sym typeface="Arial"/>
              </a:rPr>
              <a:t> </a:t>
            </a:r>
            <a:r>
              <a:rPr lang="pl-PL" b="1" u="sng" dirty="0">
                <a:latin typeface="Arial"/>
                <a:ea typeface="Arial"/>
                <a:cs typeface="Arial"/>
                <a:sym typeface="Arial"/>
              </a:rPr>
              <a:t>https://books.japila.pl/apache-spark-internals/</a:t>
            </a:r>
            <a:endParaRPr b="1" u="sng" dirty="0">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2.   </a:t>
            </a:r>
            <a:r>
              <a:rPr lang="pl-PL" b="1" i="0" u="sng" strike="noStrike" dirty="0" err="1">
                <a:solidFill>
                  <a:srgbClr val="222222"/>
                </a:solidFill>
                <a:latin typeface="Arial"/>
                <a:ea typeface="Arial"/>
                <a:cs typeface="Arial"/>
                <a:sym typeface="Arial"/>
                <a:hlinkClick r:id="rId3">
                  <a:extLst>
                    <a:ext uri="{A12FA001-AC4F-418D-AE19-62706E023703}">
                      <ahyp:hlinkClr xmlns:ahyp="http://schemas.microsoft.com/office/drawing/2018/hyperlinkcolor" val="tx"/>
                    </a:ext>
                  </a:extLst>
                </a:hlinkClick>
              </a:rPr>
              <a:t>seequality</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3.   </a:t>
            </a:r>
            <a:r>
              <a:rPr lang="pl-PL" b="1" i="0" u="sng" strike="noStrike" dirty="0">
                <a:solidFill>
                  <a:srgbClr val="CF4900"/>
                </a:solidFill>
                <a:latin typeface="Arial"/>
                <a:ea typeface="Arial"/>
                <a:cs typeface="Arial"/>
                <a:sym typeface="Arial"/>
                <a:hlinkClick r:id="rId4">
                  <a:extLst>
                    <a:ext uri="{A12FA001-AC4F-418D-AE19-62706E023703}">
                      <ahyp:hlinkClr xmlns:ahyp="http://schemas.microsoft.com/office/drawing/2018/hyperlinkcolor" val="tx"/>
                    </a:ext>
                  </a:extLst>
                </a:hlinkClick>
              </a:rPr>
              <a:t>jamesserra.com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4.   </a:t>
            </a:r>
            <a:r>
              <a:rPr lang="pl-PL" b="1" i="0" u="sng" strike="noStrike" dirty="0">
                <a:solidFill>
                  <a:srgbClr val="222222"/>
                </a:solidFill>
                <a:latin typeface="Arial"/>
                <a:ea typeface="Arial"/>
                <a:cs typeface="Arial"/>
                <a:sym typeface="Arial"/>
                <a:hlinkClick r:id="rId5">
                  <a:extLst>
                    <a:ext uri="{A12FA001-AC4F-418D-AE19-62706E023703}">
                      <ahyp:hlinkClr xmlns:ahyp="http://schemas.microsoft.com/office/drawing/2018/hyperlinkcolor" val="tx"/>
                    </a:ext>
                  </a:extLst>
                </a:hlinkClick>
              </a:rPr>
              <a:t>mrpaulandrew.com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5.   </a:t>
            </a:r>
            <a:r>
              <a:rPr lang="pl-PL" b="1" i="0" u="sng" strike="noStrike" dirty="0">
                <a:solidFill>
                  <a:srgbClr val="222222"/>
                </a:solidFill>
                <a:latin typeface="Arial"/>
                <a:ea typeface="Arial"/>
                <a:cs typeface="Arial"/>
                <a:sym typeface="Arial"/>
                <a:hlinkClick r:id="rId6">
                  <a:extLst>
                    <a:ext uri="{A12FA001-AC4F-418D-AE19-62706E023703}">
                      <ahyp:hlinkClr xmlns:ahyp="http://schemas.microsoft.com/office/drawing/2018/hyperlinkcolor" val="tx"/>
                    </a:ext>
                  </a:extLst>
                </a:hlinkClick>
              </a:rPr>
              <a:t>marczak.io</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6.   </a:t>
            </a:r>
            <a:r>
              <a:rPr lang="pl-PL" b="1" i="0" u="sng" strike="noStrike" dirty="0">
                <a:solidFill>
                  <a:srgbClr val="CF4900"/>
                </a:solidFill>
                <a:latin typeface="Arial"/>
                <a:ea typeface="Arial"/>
                <a:cs typeface="Arial"/>
                <a:sym typeface="Arial"/>
                <a:hlinkClick r:id="rId7">
                  <a:extLst>
                    <a:ext uri="{A12FA001-AC4F-418D-AE19-62706E023703}">
                      <ahyp:hlinkClr xmlns:ahyp="http://schemas.microsoft.com/office/drawing/2018/hyperlinkcolor" val="tx"/>
                    </a:ext>
                  </a:extLst>
                </a:hlinkClick>
              </a:rPr>
              <a:t>cloudarchitected.com</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7.   </a:t>
            </a:r>
            <a:r>
              <a:rPr lang="pl-PL" b="1" i="0" u="sng" strike="noStrike" dirty="0" err="1">
                <a:solidFill>
                  <a:srgbClr val="222222"/>
                </a:solidFill>
                <a:latin typeface="Arial"/>
                <a:ea typeface="Arial"/>
                <a:cs typeface="Arial"/>
                <a:sym typeface="Arial"/>
                <a:hlinkClick r:id="rId8">
                  <a:extLst>
                    <a:ext uri="{A12FA001-AC4F-418D-AE19-62706E023703}">
                      <ahyp:hlinkClr xmlns:ahyp="http://schemas.microsoft.com/office/drawing/2018/hyperlinkcolor" val="tx"/>
                    </a:ext>
                  </a:extLst>
                </a:hlinkClick>
              </a:rPr>
              <a:t>Databricks</a:t>
            </a:r>
            <a:r>
              <a:rPr lang="pl-PL" b="1" i="0" u="sng" strike="noStrike" dirty="0">
                <a:solidFill>
                  <a:srgbClr val="222222"/>
                </a:solidFill>
                <a:latin typeface="Arial"/>
                <a:ea typeface="Arial"/>
                <a:cs typeface="Arial"/>
                <a:sym typeface="Arial"/>
                <a:hlinkClick r:id="rId8">
                  <a:extLst>
                    <a:ext uri="{A12FA001-AC4F-418D-AE19-62706E023703}">
                      <ahyp:hlinkClr xmlns:ahyp="http://schemas.microsoft.com/office/drawing/2018/hyperlinkcolor" val="tx"/>
                    </a:ext>
                  </a:extLst>
                </a:hlinkClick>
              </a:rPr>
              <a:t> engineering blog</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8.   </a:t>
            </a:r>
            <a:r>
              <a:rPr lang="pl-PL" b="1" i="0" u="sng" strike="noStrike" dirty="0">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Microsoft </a:t>
            </a:r>
            <a:r>
              <a:rPr lang="pl-PL" b="1" i="0" u="sng" strike="noStrike" dirty="0" err="1">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Azure</a:t>
            </a:r>
            <a:r>
              <a:rPr lang="pl-PL" b="1" i="0" u="sng" strike="noStrike" dirty="0">
                <a:solidFill>
                  <a:srgbClr val="CF4900"/>
                </a:solidFill>
                <a:latin typeface="Arial"/>
                <a:ea typeface="Arial"/>
                <a:cs typeface="Arial"/>
                <a:sym typeface="Arial"/>
                <a:hlinkClick r:id="rId9">
                  <a:extLst>
                    <a:ext uri="{A12FA001-AC4F-418D-AE19-62706E023703}">
                      <ahyp:hlinkClr xmlns:ahyp="http://schemas.microsoft.com/office/drawing/2018/hyperlinkcolor" val="tx"/>
                    </a:ext>
                  </a:extLst>
                </a:hlinkClick>
              </a:rPr>
              <a:t> Blog</a:t>
            </a:r>
            <a:endParaRPr b="1" i="0" u="none" strike="noStrike" dirty="0">
              <a:solidFill>
                <a:srgbClr val="CF4900"/>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dirty="0">
                <a:latin typeface="Arial"/>
                <a:ea typeface="Arial"/>
                <a:cs typeface="Arial"/>
                <a:sym typeface="Arial"/>
              </a:rPr>
              <a:t>9.   </a:t>
            </a:r>
            <a:r>
              <a:rPr lang="pl-PL" b="1" i="0" u="sng" strike="noStrike" dirty="0">
                <a:solidFill>
                  <a:srgbClr val="CF4900"/>
                </a:solidFill>
                <a:latin typeface="Arial"/>
                <a:ea typeface="Arial"/>
                <a:cs typeface="Arial"/>
                <a:sym typeface="Arial"/>
                <a:hlinkClick r:id="rId10">
                  <a:extLst>
                    <a:ext uri="{A12FA001-AC4F-418D-AE19-62706E023703}">
                      <ahyp:hlinkClr xmlns:ahyp="http://schemas.microsoft.com/office/drawing/2018/hyperlinkcolor" val="tx"/>
                    </a:ext>
                  </a:extLst>
                </a:hlinkClick>
              </a:rPr>
              <a:t>Microsoft </a:t>
            </a:r>
            <a:r>
              <a:rPr lang="pl-PL" b="1" i="0" u="sng" strike="noStrike" dirty="0" err="1">
                <a:solidFill>
                  <a:srgbClr val="CF4900"/>
                </a:solidFill>
                <a:latin typeface="Arial"/>
                <a:ea typeface="Arial"/>
                <a:cs typeface="Arial"/>
                <a:sym typeface="Arial"/>
                <a:hlinkClick r:id="rId10">
                  <a:extLst>
                    <a:ext uri="{A12FA001-AC4F-418D-AE19-62706E023703}">
                      <ahyp:hlinkClr xmlns:ahyp="http://schemas.microsoft.com/office/drawing/2018/hyperlinkcolor" val="tx"/>
                    </a:ext>
                  </a:extLst>
                </a:hlinkClick>
              </a:rPr>
              <a:t>Learn</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r>
              <a:rPr lang="pl-PL" b="0" i="0" dirty="0">
                <a:solidFill>
                  <a:srgbClr val="222222"/>
                </a:solidFill>
                <a:latin typeface="Arial"/>
                <a:ea typeface="Arial"/>
                <a:cs typeface="Arial"/>
                <a:sym typeface="Arial"/>
              </a:rPr>
              <a:t>10. </a:t>
            </a:r>
            <a:r>
              <a:rPr lang="pl-PL" b="1" i="0" u="sng" strike="noStrike" dirty="0">
                <a:solidFill>
                  <a:srgbClr val="CF4900"/>
                </a:solidFill>
                <a:latin typeface="Arial"/>
                <a:ea typeface="Arial"/>
                <a:cs typeface="Arial"/>
                <a:sym typeface="Arial"/>
                <a:hlinkClick r:id="rId11">
                  <a:extLst>
                    <a:ext uri="{A12FA001-AC4F-418D-AE19-62706E023703}">
                      <ahyp:hlinkClr xmlns:ahyp="http://schemas.microsoft.com/office/drawing/2018/hyperlinkcolor" val="tx"/>
                    </a:ext>
                  </a:extLst>
                </a:hlinkClick>
              </a:rPr>
              <a:t>Mikulski Bartosz</a:t>
            </a:r>
            <a:endParaRPr b="0" i="0" dirty="0">
              <a:solidFill>
                <a:srgbClr val="222222"/>
              </a:solidFill>
              <a:latin typeface="Arial"/>
              <a:ea typeface="Arial"/>
              <a:cs typeface="Arial"/>
              <a:sym typeface="Arial"/>
            </a:endParaRPr>
          </a:p>
          <a:p>
            <a:pPr marL="114300" lvl="0" indent="0" algn="l" rtl="0">
              <a:lnSpc>
                <a:spcPct val="90000"/>
              </a:lnSpc>
              <a:spcBef>
                <a:spcPts val="1000"/>
              </a:spcBef>
              <a:spcAft>
                <a:spcPts val="0"/>
              </a:spcAft>
              <a:buSzPct val="69498"/>
              <a:buNone/>
            </a:pPr>
            <a:endParaRPr b="0" i="0" dirty="0">
              <a:solidFill>
                <a:srgbClr val="222222"/>
              </a:solidFill>
              <a:latin typeface="Raleway"/>
              <a:ea typeface="Raleway"/>
              <a:cs typeface="Raleway"/>
              <a:sym typeface="Raleway"/>
            </a:endParaRPr>
          </a:p>
          <a:p>
            <a:pPr marL="114300" lvl="0" indent="0" algn="l" rtl="0">
              <a:lnSpc>
                <a:spcPct val="90000"/>
              </a:lnSpc>
              <a:spcBef>
                <a:spcPts val="1000"/>
              </a:spcBef>
              <a:spcAft>
                <a:spcPts val="0"/>
              </a:spcAft>
              <a:buSzPct val="69498"/>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b="0" i="0" dirty="0" err="1">
                <a:solidFill>
                  <a:srgbClr val="212529"/>
                </a:solidFill>
                <a:latin typeface="Barlow"/>
                <a:ea typeface="Barlow"/>
                <a:cs typeface="Barlow"/>
                <a:sym typeface="Barlow"/>
              </a:rPr>
              <a:t>Databricks</a:t>
            </a:r>
            <a:r>
              <a:rPr lang="pl-PL" b="0" i="0" dirty="0">
                <a:solidFill>
                  <a:srgbClr val="212529"/>
                </a:solidFill>
                <a:latin typeface="Barlow"/>
                <a:ea typeface="Barlow"/>
                <a:cs typeface="Barlow"/>
                <a:sym typeface="Barlow"/>
              </a:rPr>
              <a:t> </a:t>
            </a:r>
            <a:r>
              <a:rPr lang="pl-PL" b="0" i="0" dirty="0" err="1">
                <a:solidFill>
                  <a:srgbClr val="212529"/>
                </a:solidFill>
                <a:latin typeface="Barlow"/>
                <a:ea typeface="Barlow"/>
                <a:cs typeface="Barlow"/>
                <a:sym typeface="Barlow"/>
              </a:rPr>
              <a:t>Academy</a:t>
            </a:r>
            <a:r>
              <a:rPr lang="pl-PL" b="0" i="0" dirty="0">
                <a:solidFill>
                  <a:srgbClr val="212529"/>
                </a:solidFill>
                <a:latin typeface="Barlow"/>
                <a:ea typeface="Barlow"/>
                <a:cs typeface="Barlow"/>
                <a:sym typeface="Barlow"/>
              </a:rPr>
              <a:t>!</a:t>
            </a:r>
            <a:endParaRPr dirty="0"/>
          </a:p>
        </p:txBody>
      </p:sp>
      <p:sp>
        <p:nvSpPr>
          <p:cNvPr id="129" name="Google Shape;12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pl-PL" u="sng" dirty="0">
                <a:solidFill>
                  <a:schemeClr val="hlink"/>
                </a:solidFill>
              </a:rPr>
              <a:t>https://databricks.com/learn/training/login</a:t>
            </a:r>
            <a:endParaRPr dirty="0"/>
          </a:p>
          <a:p>
            <a:pPr marL="114300" lvl="0" indent="0" algn="l" rtl="0">
              <a:lnSpc>
                <a:spcPct val="90000"/>
              </a:lnSpc>
              <a:spcBef>
                <a:spcPts val="1000"/>
              </a:spcBef>
              <a:spcAft>
                <a:spcPts val="0"/>
              </a:spcAft>
              <a:buSzPts val="1800"/>
              <a:buNone/>
            </a:pPr>
            <a:endParaRPr dirty="0"/>
          </a:p>
        </p:txBody>
      </p:sp>
      <p:pic>
        <p:nvPicPr>
          <p:cNvPr id="130" name="Google Shape;130;p28"/>
          <p:cNvPicPr preferRelativeResize="0"/>
          <p:nvPr/>
        </p:nvPicPr>
        <p:blipFill rotWithShape="1">
          <a:blip r:embed="rId3">
            <a:alphaModFix/>
          </a:blip>
          <a:srcRect/>
          <a:stretch/>
        </p:blipFill>
        <p:spPr>
          <a:xfrm>
            <a:off x="1031846" y="2485258"/>
            <a:ext cx="7935985" cy="40704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dde113a650_0_29"/>
          <p:cNvSpPr/>
          <p:nvPr/>
        </p:nvSpPr>
        <p:spPr>
          <a:xfrm>
            <a:off x="463646" y="451045"/>
            <a:ext cx="11289900" cy="5955900"/>
          </a:xfrm>
          <a:prstGeom prst="rect">
            <a:avLst/>
          </a:prstGeom>
          <a:solidFill>
            <a:schemeClr val="accent6"/>
          </a:solidFill>
          <a:ln w="25400" cap="flat" cmpd="sng">
            <a:solidFill>
              <a:srgbClr val="517E3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 name="Google Shape;136;g1dde113a650_0_29"/>
          <p:cNvSpPr txBox="1"/>
          <p:nvPr/>
        </p:nvSpPr>
        <p:spPr>
          <a:xfrm>
            <a:off x="1267706" y="2532223"/>
            <a:ext cx="8750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pl-PL" sz="3200" b="1">
                <a:solidFill>
                  <a:schemeClr val="lt1"/>
                </a:solidFill>
              </a:rPr>
              <a:t>Typy Danych</a:t>
            </a:r>
            <a:endParaRPr sz="32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611697" y="34834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pl-PL">
                <a:latin typeface="Arial"/>
                <a:ea typeface="Arial"/>
                <a:cs typeface="Arial"/>
                <a:sym typeface="Arial"/>
              </a:rPr>
              <a:t>Podstawowe Typy Danych</a:t>
            </a:r>
            <a:endParaRPr>
              <a:latin typeface="Arial"/>
              <a:ea typeface="Arial"/>
              <a:cs typeface="Arial"/>
              <a:sym typeface="Arial"/>
            </a:endParaRPr>
          </a:p>
        </p:txBody>
      </p:sp>
      <p:sp>
        <p:nvSpPr>
          <p:cNvPr id="142" name="Google Shape;142;p29"/>
          <p:cNvSpPr txBox="1">
            <a:spLocks noGrp="1"/>
          </p:cNvSpPr>
          <p:nvPr>
            <p:ph type="body" idx="1"/>
          </p:nvPr>
        </p:nvSpPr>
        <p:spPr>
          <a:xfrm>
            <a:off x="483765" y="1953209"/>
            <a:ext cx="11060400" cy="3294000"/>
          </a:xfrm>
          <a:prstGeom prst="rect">
            <a:avLst/>
          </a:prstGeom>
          <a:solidFill>
            <a:srgbClr val="FFFFFF"/>
          </a:solidFill>
          <a:ln>
            <a:noFill/>
          </a:ln>
        </p:spPr>
        <p:txBody>
          <a:bodyPr spcFirstLastPara="1" wrap="square" lIns="158700" tIns="0" rIns="0" bIns="0" anchor="ctr" anchorCtr="0">
            <a:spAutoFit/>
          </a:bodyPr>
          <a:lstStyle/>
          <a:p>
            <a:pPr marL="0" marR="0" lvl="0" indent="0" algn="l" rtl="0">
              <a:lnSpc>
                <a:spcPct val="100000"/>
              </a:lnSpc>
              <a:spcBef>
                <a:spcPts val="0"/>
              </a:spcBef>
              <a:spcAft>
                <a:spcPts val="0"/>
              </a:spcAft>
              <a:buClr>
                <a:srgbClr val="1D1F22"/>
              </a:buClr>
              <a:buSzPts val="1400"/>
              <a:buNone/>
            </a:pPr>
            <a:r>
              <a:rPr lang="pl-PL" sz="1400" b="1" i="0" u="none" strike="noStrike" cap="none">
                <a:solidFill>
                  <a:srgbClr val="1D1F22"/>
                </a:solidFill>
                <a:latin typeface="Arial"/>
                <a:ea typeface="Arial"/>
                <a:cs typeface="Arial"/>
                <a:sym typeface="Arial"/>
              </a:rPr>
              <a:t>Numeric types</a:t>
            </a:r>
            <a:endParaRPr sz="1400" b="1">
              <a:solidFill>
                <a:srgbClr val="1D1F22"/>
              </a:solidFill>
              <a:latin typeface="Arial"/>
              <a:ea typeface="Arial"/>
              <a:cs typeface="Arial"/>
              <a:sym typeface="Arial"/>
            </a:endParaRPr>
          </a:p>
          <a:p>
            <a:pPr marL="0" marR="0" lvl="0" indent="0" algn="l" rtl="0">
              <a:lnSpc>
                <a:spcPct val="100000"/>
              </a:lnSpc>
              <a:spcBef>
                <a:spcPts val="6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ByteType</a:t>
            </a:r>
            <a:r>
              <a:rPr lang="pl-PL" sz="1400" i="0" u="none" strike="noStrike" cap="none">
                <a:solidFill>
                  <a:srgbClr val="1D1F22"/>
                </a:solidFill>
                <a:latin typeface="Arial"/>
                <a:ea typeface="Arial"/>
                <a:cs typeface="Arial"/>
                <a:sym typeface="Arial"/>
              </a:rPr>
              <a:t>: Represents 1-byte signed integer numbers. The range of numbers is from </a:t>
            </a:r>
            <a:r>
              <a:rPr lang="pl-PL" sz="1400" i="0" u="none" strike="noStrike" cap="none">
                <a:solidFill>
                  <a:srgbClr val="444444"/>
                </a:solidFill>
                <a:latin typeface="Arial"/>
                <a:ea typeface="Arial"/>
                <a:cs typeface="Arial"/>
                <a:sym typeface="Arial"/>
              </a:rPr>
              <a:t>-128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127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ShortType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2-byte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-32768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32767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IntegerType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4-byte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-2147483648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2147483647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LongType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8-byte</a:t>
            </a:r>
            <a:r>
              <a:rPr lang="pl-PL" sz="1400" i="0" u="none" strike="noStrike" cap="none">
                <a:solidFill>
                  <a:srgbClr val="1D1F22"/>
                </a:solidFill>
                <a:latin typeface="Arial"/>
                <a:ea typeface="Arial"/>
                <a:cs typeface="Arial"/>
                <a:sym typeface="Arial"/>
              </a:rPr>
              <a:t> signed integer numbers. The range of numbers is from </a:t>
            </a:r>
            <a:r>
              <a:rPr lang="pl-PL" sz="1400" i="0" u="none" strike="noStrike" cap="none">
                <a:solidFill>
                  <a:srgbClr val="444444"/>
                </a:solidFill>
                <a:latin typeface="Arial"/>
                <a:ea typeface="Arial"/>
                <a:cs typeface="Arial"/>
                <a:sym typeface="Arial"/>
              </a:rPr>
              <a:t>-9223372036854775808</a:t>
            </a:r>
            <a:r>
              <a:rPr lang="pl-PL" sz="1400" i="0" u="none" strike="noStrike" cap="none">
                <a:solidFill>
                  <a:srgbClr val="1D1F22"/>
                </a:solidFill>
                <a:latin typeface="Arial"/>
                <a:ea typeface="Arial"/>
                <a:cs typeface="Arial"/>
                <a:sym typeface="Arial"/>
              </a:rPr>
              <a:t> to </a:t>
            </a:r>
            <a:r>
              <a:rPr lang="pl-PL" sz="1400" i="0" u="none" strike="noStrike" cap="none">
                <a:solidFill>
                  <a:srgbClr val="444444"/>
                </a:solidFill>
                <a:latin typeface="Arial"/>
                <a:ea typeface="Arial"/>
                <a:cs typeface="Arial"/>
                <a:sym typeface="Arial"/>
              </a:rPr>
              <a:t>9223372036854775807</a:t>
            </a:r>
            <a:r>
              <a:rPr lang="pl-PL" sz="1400" i="0" u="none" strike="noStrike" cap="none">
                <a:solidFill>
                  <a:srgbClr val="1D1F22"/>
                </a:solidFill>
                <a:latin typeface="Arial"/>
                <a:ea typeface="Arial"/>
                <a:cs typeface="Arial"/>
                <a:sym typeface="Arial"/>
              </a:rPr>
              <a:t>.</a:t>
            </a:r>
            <a:endParaRPr>
              <a:latin typeface="Arial"/>
              <a:ea typeface="Arial"/>
              <a:cs typeface="Arial"/>
              <a:sym typeface="Arial"/>
            </a:endParaRPr>
          </a:p>
          <a:p>
            <a:pPr marL="0" marR="0" lvl="0" indent="0" algn="l" rtl="0">
              <a:lnSpc>
                <a:spcPct val="100000"/>
              </a:lnSpc>
              <a:spcBef>
                <a:spcPts val="1200"/>
              </a:spcBef>
              <a:spcAft>
                <a:spcPts val="0"/>
              </a:spcAft>
              <a:buClr>
                <a:srgbClr val="FF0000"/>
              </a:buClr>
              <a:buSzPts val="1400"/>
              <a:buNone/>
            </a:pPr>
            <a:r>
              <a:rPr lang="pl-PL" sz="1400" b="1" i="0" u="none" strike="noStrike" cap="none">
                <a:solidFill>
                  <a:srgbClr val="FF0000"/>
                </a:solidFill>
                <a:latin typeface="Arial"/>
                <a:ea typeface="Arial"/>
                <a:cs typeface="Arial"/>
                <a:sym typeface="Arial"/>
              </a:rPr>
              <a:t>FloatType</a:t>
            </a:r>
            <a:r>
              <a:rPr lang="pl-PL" sz="1400" i="0" u="none" strike="noStrike" cap="none">
                <a:solidFill>
                  <a:srgbClr val="FF0000"/>
                </a:solidFill>
                <a:latin typeface="Arial"/>
                <a:ea typeface="Arial"/>
                <a:cs typeface="Arial"/>
                <a:sym typeface="Arial"/>
              </a:rPr>
              <a:t>: Represents 4-byte single-precision floating point numbers</a:t>
            </a:r>
            <a:r>
              <a:rPr lang="pl-PL" sz="1400" i="0" u="none" strike="noStrike" cap="none">
                <a:solidFill>
                  <a:srgbClr val="1D1F22"/>
                </a:solidFill>
                <a:latin typeface="Arial"/>
                <a:ea typeface="Arial"/>
                <a:cs typeface="Arial"/>
                <a:sym typeface="Arial"/>
              </a:rPr>
              <a:t>. </a:t>
            </a:r>
            <a:r>
              <a:rPr lang="pl-PL" sz="1400" i="0" u="none" strike="noStrike" cap="none">
                <a:solidFill>
                  <a:srgbClr val="FF0000"/>
                </a:solidFill>
                <a:latin typeface="Arial"/>
                <a:ea typeface="Arial"/>
                <a:cs typeface="Arial"/>
                <a:sym typeface="Arial"/>
              </a:rPr>
              <a:t>WARTOŚĆ PRZYBLIŻONA !!!</a:t>
            </a:r>
            <a:endParaRPr>
              <a:latin typeface="Arial"/>
              <a:ea typeface="Arial"/>
              <a:cs typeface="Arial"/>
              <a:sym typeface="Arial"/>
            </a:endParaRPr>
          </a:p>
          <a:p>
            <a:pPr marL="0" marR="0" lvl="0" indent="0" algn="l" rtl="0">
              <a:lnSpc>
                <a:spcPct val="100000"/>
              </a:lnSpc>
              <a:spcBef>
                <a:spcPts val="12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DoubleType</a:t>
            </a:r>
            <a:r>
              <a:rPr lang="pl-PL" sz="1400" i="0" u="none" strike="noStrike" cap="none">
                <a:solidFill>
                  <a:srgbClr val="1D1F22"/>
                </a:solidFill>
                <a:latin typeface="Arial"/>
                <a:ea typeface="Arial"/>
                <a:cs typeface="Arial"/>
                <a:sym typeface="Arial"/>
              </a:rPr>
              <a:t>: Represents </a:t>
            </a:r>
            <a:r>
              <a:rPr lang="pl-PL" sz="1400" b="1" i="0" u="none" strike="noStrike" cap="none">
                <a:solidFill>
                  <a:srgbClr val="1D1F22"/>
                </a:solidFill>
                <a:latin typeface="Arial"/>
                <a:ea typeface="Arial"/>
                <a:cs typeface="Arial"/>
                <a:sym typeface="Arial"/>
              </a:rPr>
              <a:t>8-byte</a:t>
            </a:r>
            <a:r>
              <a:rPr lang="pl-PL" sz="1400" i="0" u="none" strike="noStrike" cap="none">
                <a:solidFill>
                  <a:srgbClr val="1D1F22"/>
                </a:solidFill>
                <a:latin typeface="Arial"/>
                <a:ea typeface="Arial"/>
                <a:cs typeface="Arial"/>
                <a:sym typeface="Arial"/>
              </a:rPr>
              <a:t> double-precision floating point numbers.</a:t>
            </a:r>
            <a:endParaRPr>
              <a:latin typeface="Arial"/>
              <a:ea typeface="Arial"/>
              <a:cs typeface="Arial"/>
              <a:sym typeface="Arial"/>
            </a:endParaRPr>
          </a:p>
          <a:p>
            <a:pPr marL="0" marR="0" lvl="0" indent="0" algn="l" rtl="0">
              <a:lnSpc>
                <a:spcPct val="100000"/>
              </a:lnSpc>
              <a:spcBef>
                <a:spcPts val="600"/>
              </a:spcBef>
              <a:spcAft>
                <a:spcPts val="0"/>
              </a:spcAft>
              <a:buClr>
                <a:srgbClr val="444444"/>
              </a:buClr>
              <a:buSzPts val="1400"/>
              <a:buNone/>
            </a:pPr>
            <a:r>
              <a:rPr lang="pl-PL" sz="1400" b="1" i="0" u="none" strike="noStrike" cap="none">
                <a:solidFill>
                  <a:srgbClr val="444444"/>
                </a:solidFill>
                <a:latin typeface="Arial"/>
                <a:ea typeface="Arial"/>
                <a:cs typeface="Arial"/>
                <a:sym typeface="Arial"/>
              </a:rPr>
              <a:t>DecimalType</a:t>
            </a:r>
            <a:r>
              <a:rPr lang="pl-PL" sz="1400" i="0" u="none" strike="noStrike" cap="none">
                <a:solidFill>
                  <a:srgbClr val="1D1F22"/>
                </a:solidFill>
                <a:latin typeface="Arial"/>
                <a:ea typeface="Arial"/>
                <a:cs typeface="Arial"/>
                <a:sym typeface="Arial"/>
              </a:rPr>
              <a:t>: Represents arbitrary-precision signed decimal numbers. Backed internally by </a:t>
            </a:r>
            <a:r>
              <a:rPr lang="pl-PL" sz="1400" i="0" u="none" strike="noStrike" cap="none">
                <a:solidFill>
                  <a:srgbClr val="444444"/>
                </a:solidFill>
                <a:latin typeface="Arial"/>
                <a:ea typeface="Arial"/>
                <a:cs typeface="Arial"/>
                <a:sym typeface="Arial"/>
              </a:rPr>
              <a:t>java.math.BigDecimal</a:t>
            </a:r>
            <a:r>
              <a:rPr lang="pl-PL" sz="1400" i="0" u="none" strike="noStrike" cap="none">
                <a:solidFill>
                  <a:srgbClr val="1D1F22"/>
                </a:solidFill>
                <a:latin typeface="Arial"/>
                <a:ea typeface="Arial"/>
                <a:cs typeface="Arial"/>
                <a:sym typeface="Arial"/>
              </a:rPr>
              <a:t>. A </a:t>
            </a:r>
            <a:r>
              <a:rPr lang="pl-PL" sz="1400" i="0" u="none" strike="noStrike" cap="none">
                <a:solidFill>
                  <a:srgbClr val="444444"/>
                </a:solidFill>
                <a:latin typeface="Arial"/>
                <a:ea typeface="Arial"/>
                <a:cs typeface="Arial"/>
                <a:sym typeface="Arial"/>
              </a:rPr>
              <a:t>BigDecimal</a:t>
            </a:r>
            <a:r>
              <a:rPr lang="pl-PL" sz="1400" i="0" u="none" strike="noStrike" cap="none">
                <a:solidFill>
                  <a:srgbClr val="1D1F22"/>
                </a:solidFill>
                <a:latin typeface="Arial"/>
                <a:ea typeface="Arial"/>
                <a:cs typeface="Arial"/>
                <a:sym typeface="Arial"/>
              </a:rPr>
              <a:t> consists of an arbitrary precision integer unscaled value and a 32-bit integer scale.</a:t>
            </a:r>
            <a:endParaRPr>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Arial"/>
              <a:ea typeface="Arial"/>
              <a:cs typeface="Arial"/>
              <a:sym typeface="Arial"/>
            </a:endParaRPr>
          </a:p>
        </p:txBody>
      </p:sp>
      <p:sp>
        <p:nvSpPr>
          <p:cNvPr id="143" name="Google Shape;143;p29"/>
          <p:cNvSpPr txBox="1"/>
          <p:nvPr/>
        </p:nvSpPr>
        <p:spPr>
          <a:xfrm>
            <a:off x="483765" y="1599195"/>
            <a:ext cx="56122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l-PL" sz="1400" i="0" u="sng" strike="noStrike" cap="none">
                <a:solidFill>
                  <a:srgbClr val="000000"/>
                </a:solidFill>
                <a:hlinkClick r:id="rId3">
                  <a:extLst>
                    <a:ext uri="{A12FA001-AC4F-418D-AE19-62706E023703}">
                      <ahyp:hlinkClr xmlns:ahyp="http://schemas.microsoft.com/office/drawing/2018/hyperlinkcolor" val="tx"/>
                    </a:ext>
                  </a:extLst>
                </a:hlinkClick>
              </a:rPr>
              <a:t>https://spark.apache.org/docs/latest/sql-ref-datatypes.html</a:t>
            </a:r>
            <a:endParaRPr sz="1400" i="0" u="none" strike="noStrike" cap="none">
              <a:solidFill>
                <a:srgbClr val="000000"/>
              </a:solidFill>
            </a:endParaRPr>
          </a:p>
          <a:p>
            <a:pPr marL="0" marR="0" lvl="0" indent="0" algn="l" rtl="0">
              <a:lnSpc>
                <a:spcPct val="100000"/>
              </a:lnSpc>
              <a:spcBef>
                <a:spcPts val="0"/>
              </a:spcBef>
              <a:spcAft>
                <a:spcPts val="0"/>
              </a:spcAft>
              <a:buNone/>
            </a:pPr>
            <a:endParaRPr sz="1400" i="0" u="none" strike="noStrike" cap="none">
              <a:solidFill>
                <a:srgbClr val="000000"/>
              </a:solidFill>
            </a:endParaRPr>
          </a:p>
        </p:txBody>
      </p:sp>
      <p:graphicFrame>
        <p:nvGraphicFramePr>
          <p:cNvPr id="144" name="Google Shape;144;p29"/>
          <p:cNvGraphicFramePr/>
          <p:nvPr/>
        </p:nvGraphicFramePr>
        <p:xfrm>
          <a:off x="1654496" y="5258805"/>
          <a:ext cx="8127975" cy="1112550"/>
        </p:xfrm>
        <a:graphic>
          <a:graphicData uri="http://schemas.openxmlformats.org/drawingml/2006/table">
            <a:tbl>
              <a:tblPr firstRow="1" bandRow="1">
                <a:noFill/>
                <a:tableStyleId>{42E7E87D-EB29-42AD-9E46-7641E21E6C10}</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None/>
                      </a:pPr>
                      <a:r>
                        <a:rPr lang="pl-PL" sz="1400" u="none" strike="noStrike" cap="none"/>
                        <a:t>Liczba rzędów</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Typ</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Rozmiar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pl-PL" sz="1400" u="none" strike="noStrike" cap="none"/>
                        <a:t>100 000 000</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Integer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190.73 GB</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pl-PL" sz="1400" u="none" strike="noStrike" cap="none"/>
                        <a:t>100 000 000</a:t>
                      </a:r>
                      <a:endParaRPr/>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Long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pl-PL" sz="1400" u="none" strike="noStrike" cap="none"/>
                        <a:t>381.47 GB</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769EEAFFF8050846B8921DC5A70925A7" ma:contentTypeVersion="2" ma:contentTypeDescription="Utwórz nowy dokument." ma:contentTypeScope="" ma:versionID="2611b5de485e499c861fd11650d02c69">
  <xsd:schema xmlns:xsd="http://www.w3.org/2001/XMLSchema" xmlns:xs="http://www.w3.org/2001/XMLSchema" xmlns:p="http://schemas.microsoft.com/office/2006/metadata/properties" xmlns:ns2="8f53f1b7-a1b3-4c57-bf3a-36b8131d8963" targetNamespace="http://schemas.microsoft.com/office/2006/metadata/properties" ma:root="true" ma:fieldsID="498cf555c730eff5097febd418c557a6" ns2:_="">
    <xsd:import namespace="8f53f1b7-a1b3-4c57-bf3a-36b8131d89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53f1b7-a1b3-4c57-bf3a-36b8131d8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51A2EC-C0F3-4997-A239-81BD2A948BB4}">
  <ds:schemaRefs>
    <ds:schemaRef ds:uri="http://schemas.microsoft.com/sharepoint/v3/contenttype/forms"/>
  </ds:schemaRefs>
</ds:datastoreItem>
</file>

<file path=customXml/itemProps2.xml><?xml version="1.0" encoding="utf-8"?>
<ds:datastoreItem xmlns:ds="http://schemas.openxmlformats.org/officeDocument/2006/customXml" ds:itemID="{86FE9F16-ED88-40C6-981D-3FEDF942FAC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1C5801-87B9-4555-88F6-EC91FDC87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53f1b7-a1b3-4c57-bf3a-36b8131d8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TotalTime>
  <Words>1085</Words>
  <Application>Microsoft Office PowerPoint</Application>
  <PresentationFormat>Widescreen</PresentationFormat>
  <Paragraphs>179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Infrastruktura Big Data</vt:lpstr>
      <vt:lpstr>Agenda</vt:lpstr>
      <vt:lpstr>Ciekawostki</vt:lpstr>
      <vt:lpstr>Jak rozmawiać z AI</vt:lpstr>
      <vt:lpstr>Książki i materiały</vt:lpstr>
      <vt:lpstr>Blogi dla Inżyniera Danych</vt:lpstr>
      <vt:lpstr>Databricks Academy!</vt:lpstr>
      <vt:lpstr>PowerPoint Presentation</vt:lpstr>
      <vt:lpstr>Podstawowe Typy Danych</vt:lpstr>
      <vt:lpstr>Konwersja do typów Sparka</vt:lpstr>
      <vt:lpstr>Czas uniksowy</vt:lpstr>
      <vt:lpstr>Data i czas</vt:lpstr>
      <vt:lpstr>Skomplikowane Typy Danych</vt:lpstr>
      <vt:lpstr>ArrayType-MapType-StructType</vt:lpstr>
      <vt:lpstr>PowerPoint Presentation</vt:lpstr>
      <vt:lpstr>Json</vt:lpstr>
      <vt:lpstr>Json transformacje przykłady</vt:lpstr>
      <vt:lpstr>Schemat Danych</vt:lpstr>
      <vt:lpstr>Kiedy używamy schematu</vt:lpstr>
      <vt:lpstr>Bezpieczne ładowanie danych</vt:lpstr>
      <vt:lpstr>Read Modes</vt:lpstr>
      <vt:lpstr>Save Modes</vt:lpstr>
      <vt:lpstr>Parquet</vt:lpstr>
      <vt:lpstr>Parquet</vt:lpstr>
      <vt:lpstr>Parquet kompresja</vt:lpstr>
      <vt:lpstr>AVRO</vt:lpstr>
      <vt:lpstr>Tabele</vt:lpstr>
      <vt:lpstr>Widoki ()</vt:lpstr>
      <vt:lpstr>Dobre praktyki Databricks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Infrastruktura Big Data</dc:title>
  <dc:creator>Krzysztof Nojman</dc:creator>
  <cp:lastModifiedBy>Krzysztof Nojman</cp:lastModifiedBy>
  <cp:revision>7</cp:revision>
  <dcterms:created xsi:type="dcterms:W3CDTF">2022-02-08T07:43:54Z</dcterms:created>
  <dcterms:modified xsi:type="dcterms:W3CDTF">2023-03-11T19:23:21Z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0x010100769EEAFFF8050846B8921DC5A70925A7</vt:lpwstr>
  </property>
</Properties>
</file>