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9" r:id="rId3"/>
    <p:sldId id="279" r:id="rId4"/>
    <p:sldId id="280" r:id="rId5"/>
    <p:sldId id="281" r:id="rId6"/>
    <p:sldId id="278" r:id="rId7"/>
    <p:sldId id="259" r:id="rId8"/>
    <p:sldId id="264" r:id="rId9"/>
    <p:sldId id="265" r:id="rId10"/>
    <p:sldId id="266" r:id="rId11"/>
    <p:sldId id="282" r:id="rId12"/>
    <p:sldId id="284" r:id="rId13"/>
    <p:sldId id="285" r:id="rId14"/>
    <p:sldId id="286" r:id="rId15"/>
    <p:sldId id="275" r:id="rId16"/>
    <p:sldId id="288" r:id="rId17"/>
    <p:sldId id="283" r:id="rId18"/>
    <p:sldId id="260" r:id="rId19"/>
    <p:sldId id="261" r:id="rId20"/>
    <p:sldId id="267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ciYI1vhdVgBJnh2LYEg9BLtuR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api/scala/org/apache/spark/storage/StorageLevel$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 dirty="0"/>
              <a:t>Infrastruktura Big Data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AA6F87-04E9-49C0-AB61-B1525A2A6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5" y="1773016"/>
            <a:ext cx="10750930" cy="40058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AE250C-126A-4995-ADC0-99570E75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Akcje 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16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E8B0-B52A-4D4E-BC24-25EC4668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403"/>
          </a:xfrm>
        </p:spPr>
        <p:txBody>
          <a:bodyPr/>
          <a:lstStyle/>
          <a:p>
            <a:r>
              <a:rPr lang="pl-PL" dirty="0"/>
              <a:t>Transformacje Wide – Narrow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6FE54-646D-4253-B101-045B76E74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794"/>
            <a:ext cx="10649978" cy="4586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244279-2739-4921-B4A7-ED081F53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00" y="6105258"/>
            <a:ext cx="1047896" cy="733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29A69B-B2E6-4996-A887-5319A2E7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414" y="5711716"/>
            <a:ext cx="1524213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4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581C-F4C8-4C1B-805B-B4F843BC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Shuffles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E203F-67B4-4859-9362-B0E38F3C1D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5035" y="1399497"/>
            <a:ext cx="10515600" cy="373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pl-PL" sz="2000" b="1" dirty="0"/>
              <a:t>Shuffle</a:t>
            </a:r>
            <a:r>
              <a:rPr lang="pl-PL" sz="2000" dirty="0"/>
              <a:t> – wymiana danych pomiędzy partycjami w klastrze + zapis na dysk</a:t>
            </a:r>
          </a:p>
          <a:p>
            <a:pPr marL="114300" indent="0">
              <a:buNone/>
            </a:pPr>
            <a:r>
              <a:rPr lang="pl-PL" sz="2000" dirty="0"/>
              <a:t>Przykład: grupowanie </a:t>
            </a:r>
            <a:r>
              <a:rPr lang="pl-PL" sz="2000" dirty="0" err="1"/>
              <a:t>groupBy</a:t>
            </a:r>
            <a:r>
              <a:rPr lang="pl-PL" sz="2000" dirty="0"/>
              <a:t>(„Nazwisko)</a:t>
            </a:r>
          </a:p>
          <a:p>
            <a:pPr marL="114300" indent="0">
              <a:buNone/>
            </a:pPr>
            <a:r>
              <a:rPr lang="pl-PL" sz="2000" dirty="0"/>
              <a:t>Spark Proces</a:t>
            </a:r>
            <a:endParaRPr lang="en-US" sz="2000" dirty="0"/>
          </a:p>
          <a:p>
            <a:pPr marL="571500" indent="-457200">
              <a:buFont typeface="+mj-lt"/>
              <a:buAutoNum type="arabicPeriod"/>
            </a:pPr>
            <a:r>
              <a:rPr lang="pl-PL" sz="2000" dirty="0"/>
              <a:t>Konwersja danych </a:t>
            </a:r>
            <a:r>
              <a:rPr lang="en-US" sz="2000" dirty="0"/>
              <a:t>Tungsten Binary Format.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000" dirty="0"/>
              <a:t>Zapis danych za dysku</a:t>
            </a:r>
            <a:endParaRPr lang="en-US" sz="2000" dirty="0"/>
          </a:p>
          <a:p>
            <a:pPr marL="571500" indent="-457200">
              <a:buFont typeface="+mj-lt"/>
              <a:buAutoNum type="arabicPeriod"/>
            </a:pPr>
            <a:r>
              <a:rPr lang="pl-PL" sz="2000" dirty="0"/>
              <a:t>Wysłanie danych to następnego wykonawcy </a:t>
            </a:r>
            <a:endParaRPr lang="en-US" sz="2000" dirty="0"/>
          </a:p>
          <a:p>
            <a:pPr marL="571500" indent="-457200">
              <a:buFont typeface="+mj-lt"/>
              <a:buAutoNum type="arabicPeriod"/>
            </a:pPr>
            <a:r>
              <a:rPr lang="pl-PL" sz="2000" dirty="0"/>
              <a:t>Spark sterownik przydziela, który wykonawca dostaje dane</a:t>
            </a:r>
            <a:r>
              <a:rPr lang="en-US" sz="2000" dirty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000" dirty="0"/>
              <a:t>Wykonawca wyciąga dane od innego wykonawcy (</a:t>
            </a:r>
            <a:r>
              <a:rPr lang="en-US" sz="2000" dirty="0"/>
              <a:t>shuffle files</a:t>
            </a:r>
            <a:r>
              <a:rPr lang="pl-PL" sz="2000" dirty="0"/>
              <a:t>)</a:t>
            </a:r>
            <a:r>
              <a:rPr lang="en-US" sz="2000" dirty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000" dirty="0"/>
              <a:t>Kopiowanie danych do</a:t>
            </a:r>
            <a:r>
              <a:rPr lang="en-US" sz="2000" dirty="0"/>
              <a:t> RAM </a:t>
            </a:r>
            <a:r>
              <a:rPr lang="pl-PL" sz="2000" dirty="0"/>
              <a:t>następnego wykonawcy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378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7242-83FF-42E8-9C5F-2E24DEF5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B4A51-5EC1-463B-AB9E-A493293A7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51026"/>
            <a:ext cx="2719840" cy="4281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97452-3D73-43AE-987D-A13935D78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163" y="1328435"/>
            <a:ext cx="2832962" cy="3943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1E48AD-B7E5-40A1-8F41-9E65A2E4B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938" y="1312189"/>
            <a:ext cx="2958237" cy="39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8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4A63-A6F6-4611-A13C-1BAD3D89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3F356-CEEA-4E82-A365-31E633C83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/>
              <a:t>Uruchomić tyle operacji ile się da na pojedynczej partycji.</a:t>
            </a:r>
          </a:p>
          <a:p>
            <a:pPr marL="114300" indent="0">
              <a:buNone/>
            </a:pPr>
            <a:r>
              <a:rPr lang="pl-PL" dirty="0"/>
              <a:t>Kiedy pojedyńcza partycja jest wczytana do </a:t>
            </a:r>
            <a:r>
              <a:rPr lang="pl-PL" dirty="0" err="1"/>
              <a:t>RAMu</a:t>
            </a:r>
            <a:r>
              <a:rPr lang="pl-PL" dirty="0"/>
              <a:t>, Spark wykona jak najwięcej ‚wąskich operacji’ w jednym </a:t>
            </a:r>
            <a:r>
              <a:rPr lang="pl-PL" b="1" dirty="0" err="1"/>
              <a:t>Tasku</a:t>
            </a:r>
            <a:r>
              <a:rPr lang="pl-PL" b="1" dirty="0"/>
              <a:t>.</a:t>
            </a:r>
          </a:p>
          <a:p>
            <a:pPr marL="11430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4B86D-416E-4DDB-993D-3014DB957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754" y="3078479"/>
            <a:ext cx="3833349" cy="333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3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DA0C-9AF0-4DA5-AC56-25C4208F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Catalyst Optimizer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860B2-2A85-4883-A8C3-10CF00AC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9385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pl-PL" dirty="0"/>
              <a:t>1. </a:t>
            </a:r>
            <a:r>
              <a:rPr lang="en-US" dirty="0"/>
              <a:t>Analysis</a:t>
            </a:r>
          </a:p>
          <a:p>
            <a:pPr marL="114300" indent="0">
              <a:buNone/>
            </a:pPr>
            <a:r>
              <a:rPr lang="en-US" dirty="0"/>
              <a:t>2. Logical optimization</a:t>
            </a:r>
          </a:p>
          <a:p>
            <a:pPr marL="114300" indent="0">
              <a:buNone/>
            </a:pPr>
            <a:r>
              <a:rPr lang="en-US" dirty="0"/>
              <a:t>3. Physical planning</a:t>
            </a:r>
          </a:p>
          <a:p>
            <a:pPr marL="114300" indent="0">
              <a:buNone/>
            </a:pPr>
            <a:r>
              <a:rPr lang="en-US" dirty="0"/>
              <a:t>4. Code generation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8BCF9-D66E-4F75-A342-C6917675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3" y="3627120"/>
            <a:ext cx="11385267" cy="23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30A7-A470-4CF1-B034-0A2DAF6C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logiczny i fizyczny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B2692-2113-4624-A49B-806FB861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73" y="1895975"/>
            <a:ext cx="825932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1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B04C-212A-4DE9-BCF5-7A81E326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explain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6525B-A37F-4A08-8A8F-53A921A79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2DAC2-6197-443C-8CAE-68FCFE43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872"/>
            <a:ext cx="10788287" cy="54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8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71E7-4AC0-4956-931B-BDC28B6E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pl-PL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ache() alias persist()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5FAA-41F4-429A-9289-9138CC383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/>
              <a:t>cache()</a:t>
            </a:r>
            <a:r>
              <a:rPr lang="pl-PL" dirty="0"/>
              <a:t> nie wykonuje żadnej akcji tylko zaznacza </a:t>
            </a:r>
            <a:r>
              <a:rPr lang="en-US" dirty="0"/>
              <a:t>DataFrame </a:t>
            </a:r>
            <a:r>
              <a:rPr lang="pl-PL" dirty="0"/>
              <a:t>jako „</a:t>
            </a:r>
            <a:r>
              <a:rPr lang="pl-PL" dirty="0" err="1"/>
              <a:t>cacheable</a:t>
            </a:r>
            <a:r>
              <a:rPr lang="pl-PL" dirty="0"/>
              <a:t>”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pl-PL" dirty="0"/>
              <a:t>Spark zwraca instancje DataFrame  - Nie jest to technicznie ani akcja ani transformacja.</a:t>
            </a:r>
            <a:endParaRPr lang="en-US" dirty="0"/>
          </a:p>
          <a:p>
            <a:pPr marL="114300" indent="0">
              <a:buNone/>
            </a:pPr>
            <a:r>
              <a:rPr lang="pl-PL" dirty="0"/>
              <a:t>Żeby wykonać pełny cache Spark musi przetworzyć każdy element danych co zmaterializuje </a:t>
            </a:r>
            <a:r>
              <a:rPr lang="pl-PL" dirty="0" err="1"/>
              <a:t>count</a:t>
            </a:r>
            <a:r>
              <a:rPr lang="pl-PL" dirty="0"/>
              <a:t>(). </a:t>
            </a:r>
            <a:endParaRPr lang="en-US" dirty="0"/>
          </a:p>
          <a:p>
            <a:pPr marL="114300" indent="0">
              <a:buNone/>
            </a:pPr>
            <a:endParaRPr lang="pl-PL" dirty="0"/>
          </a:p>
          <a:p>
            <a:pPr marL="114300" indent="0">
              <a:buNone/>
            </a:pPr>
            <a:r>
              <a:rPr lang="pl-PL" dirty="0"/>
              <a:t>Cache przetrzymuje dane w RAM wykonawcy.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5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71E7-4AC0-4956-931B-BDC28B6E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pl-PL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ache() alias persist()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5FAA-41F4-429A-9289-9138CC383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MEMORY_ONLY, </a:t>
            </a:r>
            <a:endParaRPr lang="pl-PL" dirty="0"/>
          </a:p>
          <a:p>
            <a:pPr marL="114300" indent="0">
              <a:buNone/>
            </a:pPr>
            <a:r>
              <a:rPr lang="en-US" dirty="0"/>
              <a:t>MEMORY_AND_DISK, </a:t>
            </a:r>
            <a:endParaRPr lang="pl-PL" dirty="0"/>
          </a:p>
          <a:p>
            <a:pPr marL="114300" indent="0">
              <a:buNone/>
            </a:pPr>
            <a:r>
              <a:rPr lang="en-US" dirty="0"/>
              <a:t>MEMORY_ONLY_SER</a:t>
            </a:r>
            <a:r>
              <a:rPr lang="pl-PL" dirty="0"/>
              <a:t> – (serialized)</a:t>
            </a:r>
            <a:r>
              <a:rPr lang="en-US" dirty="0"/>
              <a:t> </a:t>
            </a:r>
            <a:endParaRPr lang="pl-PL" dirty="0"/>
          </a:p>
          <a:p>
            <a:pPr marL="114300" indent="0">
              <a:buNone/>
            </a:pPr>
            <a:r>
              <a:rPr lang="en-US" dirty="0"/>
              <a:t>MEMORY_AND_DISK_SER, </a:t>
            </a:r>
            <a:endParaRPr lang="pl-PL" dirty="0"/>
          </a:p>
          <a:p>
            <a:pPr marL="114300" indent="0">
              <a:buNone/>
            </a:pPr>
            <a:r>
              <a:rPr lang="en-US" dirty="0"/>
              <a:t>DISK_ONLY, MEMORY_ONLY_2</a:t>
            </a:r>
            <a:r>
              <a:rPr lang="pl-PL" dirty="0"/>
              <a:t> – (replikuje partycje)</a:t>
            </a:r>
            <a:r>
              <a:rPr lang="en-US" dirty="0"/>
              <a:t> </a:t>
            </a:r>
            <a:endParaRPr lang="pl-PL" dirty="0"/>
          </a:p>
          <a:p>
            <a:pPr marL="114300" indent="0">
              <a:buNone/>
            </a:pPr>
            <a:r>
              <a:rPr lang="en-US" dirty="0"/>
              <a:t>MEMORY_AND_DISK_2</a:t>
            </a:r>
            <a:endParaRPr lang="pl-PL" dirty="0"/>
          </a:p>
          <a:p>
            <a:pPr marL="114300" indent="0">
              <a:buNone/>
            </a:pPr>
            <a:r>
              <a:rPr lang="pl-PL" dirty="0">
                <a:hlinkClick r:id="rId2"/>
              </a:rPr>
              <a:t>https://spark.apache.org/docs/latest/api/scala/org/apache/spark/storage/StorageLevel$.html</a:t>
            </a:r>
            <a:endParaRPr lang="pl-PL" dirty="0"/>
          </a:p>
          <a:p>
            <a:pPr marL="114300" indent="0">
              <a:buNone/>
            </a:pPr>
            <a:endParaRPr lang="pl-PL" dirty="0"/>
          </a:p>
          <a:p>
            <a:pPr marL="114300" indent="0">
              <a:buNone/>
            </a:pPr>
            <a:r>
              <a:rPr lang="pl-PL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unpersist</a:t>
            </a:r>
            <a:r>
              <a:rPr lang="pl-PL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9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3F42-EE34-46BE-944C-D58085FC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Tematy dnia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76F53-13E6-47CC-B61A-F765F7ADB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/>
              <a:t>Transformacje</a:t>
            </a:r>
          </a:p>
          <a:p>
            <a:pPr marL="114300" indent="0">
              <a:buNone/>
            </a:pPr>
            <a:r>
              <a:rPr lang="pl-PL" dirty="0"/>
              <a:t>Transformacje Wide/Narrow</a:t>
            </a:r>
            <a:endParaRPr lang="en-GB" dirty="0"/>
          </a:p>
          <a:p>
            <a:pPr marL="114300" indent="0">
              <a:buNone/>
            </a:pPr>
            <a:r>
              <a:rPr lang="pl-PL" dirty="0"/>
              <a:t>DAG</a:t>
            </a:r>
          </a:p>
          <a:p>
            <a:pPr marL="114300" indent="0">
              <a:buNone/>
            </a:pPr>
            <a:r>
              <a:rPr lang="pl-PL" dirty="0"/>
              <a:t>Akcje</a:t>
            </a:r>
          </a:p>
          <a:p>
            <a:pPr marL="114300" indent="0">
              <a:buNone/>
            </a:pPr>
            <a:r>
              <a:rPr lang="pl-PL" dirty="0"/>
              <a:t>Jobs Stages Tasks</a:t>
            </a:r>
          </a:p>
          <a:p>
            <a:pPr marL="114300" indent="0">
              <a:buNone/>
            </a:pPr>
            <a:r>
              <a:rPr lang="pl-PL" dirty="0"/>
              <a:t>Catalyst Optymizer</a:t>
            </a:r>
          </a:p>
          <a:p>
            <a:pPr marL="114300" indent="0">
              <a:buNone/>
            </a:pPr>
            <a:r>
              <a:rPr lang="pl-PL" dirty="0"/>
              <a:t>Plan wykonania</a:t>
            </a:r>
          </a:p>
          <a:p>
            <a:pPr marL="114300" indent="0">
              <a:buNone/>
            </a:pPr>
            <a:r>
              <a:rPr lang="pl-PL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61311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0E0A-5ED0-4A8D-92B9-F18FFC74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DataSet vs DataFrame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5E0AA-D3DD-4C88-8F21-5DF208DF2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l-PL" dirty="0"/>
              <a:t>DataFrame w Scali jako alias dla kolekcji generycznego obiektu </a:t>
            </a:r>
            <a:r>
              <a:rPr lang="pl-PL" b="1" dirty="0"/>
              <a:t>Dataset[</a:t>
            </a:r>
            <a:r>
              <a:rPr lang="pl-PL" b="1" dirty="0" err="1"/>
              <a:t>Row</a:t>
            </a:r>
            <a:r>
              <a:rPr lang="pl-PL" b="1" dirty="0"/>
              <a:t>], </a:t>
            </a:r>
            <a:r>
              <a:rPr lang="pl-PL" dirty="0" err="1"/>
              <a:t>Row</a:t>
            </a:r>
            <a:r>
              <a:rPr lang="pl-PL" dirty="0"/>
              <a:t> jest ogólnym </a:t>
            </a:r>
            <a:r>
              <a:rPr lang="pl-PL" dirty="0" err="1"/>
              <a:t>beztypowym</a:t>
            </a:r>
            <a:r>
              <a:rPr lang="pl-PL" dirty="0"/>
              <a:t> obiektem JVM, trzymać różne typy pól.</a:t>
            </a:r>
          </a:p>
          <a:p>
            <a:pPr marL="114300" indent="0">
              <a:buNone/>
            </a:pPr>
            <a:r>
              <a:rPr lang="pl-PL" dirty="0"/>
              <a:t>Dataset (stronly types) obiekty JVM w Scali lub klasa w Javie. Lub silnie Każdy zbiór danych [w Scali] ma również (</a:t>
            </a:r>
            <a:r>
              <a:rPr lang="pl-PL" dirty="0" err="1"/>
              <a:t>untyped</a:t>
            </a:r>
            <a:r>
              <a:rPr lang="pl-PL" dirty="0"/>
              <a:t> </a:t>
            </a:r>
            <a:r>
              <a:rPr lang="pl-PL" dirty="0" err="1"/>
              <a:t>view</a:t>
            </a:r>
            <a:r>
              <a:rPr lang="pl-PL" dirty="0"/>
              <a:t>) widok o nazwie DataFrame, który jest zestawem danych wiersza.</a:t>
            </a:r>
          </a:p>
          <a:p>
            <a:pPr marL="114300" indent="0">
              <a:buNone/>
            </a:pPr>
            <a:r>
              <a:rPr lang="pl-PL" b="1" dirty="0"/>
              <a:t>DataFrame – Python, R </a:t>
            </a:r>
            <a:r>
              <a:rPr lang="pl-PL" dirty="0"/>
              <a:t>(typy domyślne podczas wykonania)</a:t>
            </a:r>
          </a:p>
          <a:p>
            <a:pPr marL="114300" indent="0">
              <a:buNone/>
            </a:pPr>
            <a:r>
              <a:rPr lang="pl-PL" b="1" dirty="0"/>
              <a:t>Dataset – Scala, Java </a:t>
            </a:r>
            <a:r>
              <a:rPr lang="pl-PL" dirty="0"/>
              <a:t>(typy podczas kompilacji)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110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D66C-D295-4445-AB00-1308F8D9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Datasets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D3327-3DC3-4C00-8C91-ABCD4C9B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20" y="1461147"/>
            <a:ext cx="10729480" cy="1967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811EB-15B2-4EF3-B146-58211867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13" y="3780918"/>
            <a:ext cx="10482897" cy="21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7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2E1A-4050-478C-8A17-28C3D4B6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DataFrames </a:t>
            </a:r>
            <a:r>
              <a:rPr lang="pl-PL" dirty="0"/>
              <a:t>vs</a:t>
            </a:r>
            <a:r>
              <a:rPr lang="en-GB" dirty="0"/>
              <a:t>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7F1FA-16EF-4570-B0A8-7FD7E7B11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436159"/>
            <a:ext cx="11277600" cy="5056716"/>
          </a:xfrm>
        </p:spPr>
        <p:txBody>
          <a:bodyPr>
            <a:normAutofit/>
          </a:bodyPr>
          <a:lstStyle/>
          <a:p>
            <a:pPr marL="114300" indent="0" algn="l">
              <a:buNone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+mj-lt"/>
              </a:rPr>
              <a:t>Kiedy użyć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DataFrames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+mj-lt"/>
              </a:rPr>
              <a:t>lub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Datasets.</a:t>
            </a:r>
          </a:p>
          <a:p>
            <a:pPr algn="l"/>
            <a:r>
              <a:rPr lang="pl-PL" sz="1800" dirty="0">
                <a:solidFill>
                  <a:srgbClr val="000000"/>
                </a:solidFill>
                <a:latin typeface="+mn-lt"/>
              </a:rPr>
              <a:t>Kiedy chcesz żeby Spark robił </a:t>
            </a:r>
            <a:r>
              <a:rPr lang="pl-PL" sz="1800" b="1" dirty="0">
                <a:solidFill>
                  <a:srgbClr val="000000"/>
                </a:solidFill>
                <a:latin typeface="+mn-lt"/>
              </a:rPr>
              <a:t>co mu każesz </a:t>
            </a:r>
            <a:r>
              <a:rPr lang="pl-PL" sz="1800" dirty="0">
                <a:solidFill>
                  <a:srgbClr val="000000"/>
                </a:solidFill>
                <a:latin typeface="+mn-lt"/>
              </a:rPr>
              <a:t>a nie </a:t>
            </a:r>
            <a:r>
              <a:rPr lang="pl-PL" sz="1800" b="1" dirty="0">
                <a:solidFill>
                  <a:srgbClr val="000000"/>
                </a:solidFill>
                <a:latin typeface="+mn-lt"/>
              </a:rPr>
              <a:t>jak</a:t>
            </a:r>
            <a:r>
              <a:rPr lang="pl-PL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use DataFrames or Datasets.</a:t>
            </a:r>
          </a:p>
          <a:p>
            <a:pPr algn="l"/>
            <a:r>
              <a:rPr lang="pl-PL" sz="1800" dirty="0">
                <a:solidFill>
                  <a:srgbClr val="000000"/>
                </a:solidFill>
                <a:latin typeface="+mn-lt"/>
              </a:rPr>
              <a:t>Jeśli chcesz bezpieczeństwa żeby błędy były wychwycone podczas kompilacji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compile-time type safety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+mn-lt"/>
              </a:rPr>
              <a:t>) nie masz nic przeciwko </a:t>
            </a:r>
            <a:r>
              <a:rPr lang="pl-PL" sz="1800" b="0" i="0" u="none" strike="noStrike" baseline="0" dirty="0" err="1">
                <a:solidFill>
                  <a:srgbClr val="000000"/>
                </a:solidFill>
                <a:latin typeface="+mn-lt"/>
              </a:rPr>
              <a:t>tworzniu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case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classes Dataset[T], use Datasets.</a:t>
            </a:r>
          </a:p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+mn-lt"/>
              </a:rPr>
              <a:t>Dla wyrażeń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+mn-lt"/>
              </a:rPr>
              <a:t>filtrów, 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aps,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+mn-lt"/>
              </a:rPr>
              <a:t>agregacji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,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sum, SQL,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+mn-lt"/>
              </a:rPr>
              <a:t>dostęp do kolumn -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 DataFrames.</a:t>
            </a:r>
          </a:p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+mn-lt"/>
              </a:rPr>
              <a:t>Dla relacyjnych transformacji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SQL-like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+mn-lt"/>
              </a:rPr>
              <a:t>-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+mn-lt"/>
              </a:rPr>
              <a:t> DataFrames.</a:t>
            </a:r>
          </a:p>
          <a:p>
            <a:pPr algn="l"/>
            <a:r>
              <a:rPr lang="pl-PL" sz="1800" dirty="0">
                <a:solidFill>
                  <a:srgbClr val="000000"/>
                </a:solidFill>
                <a:latin typeface="+mn-lt"/>
              </a:rPr>
              <a:t>Jeśli chcesz wykorzystać </a:t>
            </a:r>
            <a:r>
              <a:rPr lang="pl-PL" sz="1800" dirty="0" err="1">
                <a:solidFill>
                  <a:srgbClr val="000000"/>
                </a:solidFill>
                <a:latin typeface="+mn-lt"/>
              </a:rPr>
              <a:t>serializację</a:t>
            </a:r>
            <a:r>
              <a:rPr lang="pl-PL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Tungsten’s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+mn-lt"/>
              </a:rPr>
              <a:t>Encoders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+mn-lt"/>
              </a:rPr>
              <a:t>) użyj Datasets.</a:t>
            </a:r>
            <a:endParaRPr lang="en-GB" sz="18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l"/>
            <a:r>
              <a:rPr lang="pl-PL" sz="1800" dirty="0">
                <a:solidFill>
                  <a:srgbClr val="000000"/>
                </a:solidFill>
                <a:latin typeface="+mn-lt"/>
              </a:rPr>
              <a:t>Dla ułatwienia i optymalizacji -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+mn-lt"/>
              </a:rPr>
              <a:t> DataFrames.</a:t>
            </a:r>
            <a:endParaRPr lang="pl-PL" sz="18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l"/>
            <a:r>
              <a:rPr lang="pl-PL" sz="1800" dirty="0">
                <a:solidFill>
                  <a:srgbClr val="000000"/>
                </a:solidFill>
                <a:latin typeface="+mn-lt"/>
              </a:rPr>
              <a:t>Dla R lub Python użyj  DataFrames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915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3F8-B744-4616-90DF-4DF165E8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Błędy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29748-C8F7-48CF-94FF-D554AF719DF3}"/>
              </a:ext>
            </a:extLst>
          </p:cNvPr>
          <p:cNvSpPr txBox="1"/>
          <p:nvPr/>
        </p:nvSpPr>
        <p:spPr>
          <a:xfrm>
            <a:off x="736847" y="1899821"/>
            <a:ext cx="902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/>
              <a:t>Dla wykrycia błędów podczas kompilacji lub wykonania</a:t>
            </a:r>
            <a:endParaRPr lang="en-GB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1AC30-4838-4270-8A94-DC09368D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09" y="2672179"/>
            <a:ext cx="9568880" cy="30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60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05C1-633D-4A0F-985B-67FF7AE4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Spark SQL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3B27A-FC0C-4363-B7EB-1813C0FFC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0" i="0" u="none" strike="noStrike" baseline="0" dirty="0">
                <a:latin typeface="+mn-lt"/>
              </a:rPr>
              <a:t>Spark SQL</a:t>
            </a:r>
            <a:r>
              <a:rPr lang="pl-PL" sz="1800" b="0" i="0" u="none" strike="noStrike" baseline="0" dirty="0">
                <a:latin typeface="+mn-lt"/>
              </a:rPr>
              <a:t> </a:t>
            </a:r>
          </a:p>
          <a:p>
            <a:r>
              <a:rPr lang="pl-PL" sz="1800" b="0" i="0" u="none" strike="noStrike" baseline="0" dirty="0">
                <a:latin typeface="+mn-lt"/>
              </a:rPr>
              <a:t>Ujednolica komponenty Sparka i zezwala na pracę w</a:t>
            </a:r>
            <a:r>
              <a:rPr lang="en-US" sz="1800" b="0" i="0" u="none" strike="noStrike" baseline="0" dirty="0">
                <a:latin typeface="+mn-lt"/>
              </a:rPr>
              <a:t> DataFrames/Datasets Java, Scala, Python, and R</a:t>
            </a:r>
            <a:r>
              <a:rPr lang="pl-PL" sz="1800" b="0" i="0" u="none" strike="noStrike" baseline="0" dirty="0">
                <a:latin typeface="+mn-lt"/>
              </a:rPr>
              <a:t>.</a:t>
            </a:r>
            <a:endParaRPr lang="pl-PL" sz="1800" dirty="0">
              <a:latin typeface="+mn-lt"/>
            </a:endParaRPr>
          </a:p>
          <a:p>
            <a:r>
              <a:rPr lang="pl-PL" sz="1800" b="0" i="0" u="none" strike="noStrike" baseline="0" dirty="0">
                <a:latin typeface="+mn-lt"/>
              </a:rPr>
              <a:t>Łączy się z </a:t>
            </a:r>
            <a:r>
              <a:rPr lang="en-US" sz="1800" b="0" i="0" u="none" strike="noStrike" baseline="0" dirty="0">
                <a:latin typeface="+mn-lt"/>
              </a:rPr>
              <a:t>Apache Hive metastore.</a:t>
            </a:r>
          </a:p>
          <a:p>
            <a:pPr algn="l"/>
            <a:r>
              <a:rPr lang="pl-PL" sz="1800" b="0" i="0" u="none" strike="noStrike" baseline="0" dirty="0">
                <a:latin typeface="+mn-lt"/>
              </a:rPr>
              <a:t>Odczytuje i zapisuje ustrukturyzowane dane z określonym schematem z ustrukturyzowanych formatów plików </a:t>
            </a:r>
            <a:r>
              <a:rPr lang="en-US" sz="1800" b="0" i="0" u="none" strike="noStrike" baseline="0" dirty="0">
                <a:latin typeface="+mn-lt"/>
              </a:rPr>
              <a:t>(JSON, CSV, Text, Avro, Parquet, ORC, etc.) </a:t>
            </a:r>
            <a:endParaRPr lang="pl-PL" sz="1800" b="0" i="0" u="none" strike="noStrike" baseline="0" dirty="0">
              <a:latin typeface="+mn-lt"/>
            </a:endParaRPr>
          </a:p>
          <a:p>
            <a:pPr algn="l"/>
            <a:r>
              <a:rPr lang="pl-PL" sz="1800" dirty="0">
                <a:latin typeface="+mn-lt"/>
              </a:rPr>
              <a:t>Konwertuje dane to tymczasowych tabel</a:t>
            </a:r>
            <a:r>
              <a:rPr lang="en-GB" sz="1800" b="0" i="0" u="none" strike="noStrike" baseline="0" dirty="0">
                <a:latin typeface="+mn-lt"/>
              </a:rPr>
              <a:t>.</a:t>
            </a:r>
          </a:p>
          <a:p>
            <a:pPr algn="l"/>
            <a:r>
              <a:rPr lang="pl-PL" sz="1800" b="0" i="0" u="none" strike="noStrike" baseline="0" dirty="0">
                <a:latin typeface="+mn-lt"/>
              </a:rPr>
              <a:t>Oferuje interaktywny Spark </a:t>
            </a:r>
            <a:r>
              <a:rPr lang="en-US" sz="1800" b="0" i="0" u="none" strike="noStrike" baseline="0" dirty="0">
                <a:latin typeface="+mn-lt"/>
              </a:rPr>
              <a:t>SQL shell </a:t>
            </a:r>
            <a:r>
              <a:rPr lang="pl-PL" sz="1800" b="0" i="0" u="none" strike="noStrike" baseline="0" dirty="0">
                <a:latin typeface="+mn-lt"/>
              </a:rPr>
              <a:t>do eksploracji danych</a:t>
            </a:r>
            <a:endParaRPr lang="en-US" sz="1800" b="0" i="0" u="none" strike="noStrike" baseline="0" dirty="0">
              <a:latin typeface="+mn-lt"/>
            </a:endParaRPr>
          </a:p>
          <a:p>
            <a:pPr algn="l"/>
            <a:r>
              <a:rPr lang="pl-PL" sz="1800" b="0" i="0" u="none" strike="noStrike" baseline="0" dirty="0">
                <a:latin typeface="+mn-lt"/>
              </a:rPr>
              <a:t>Dostęp do standardowych </a:t>
            </a:r>
            <a:r>
              <a:rPr lang="pl-PL" sz="1800" dirty="0">
                <a:latin typeface="+mn-lt"/>
              </a:rPr>
              <a:t>k</a:t>
            </a:r>
            <a:r>
              <a:rPr lang="pl-PL" sz="1800" b="0" i="0" u="none" strike="noStrike" baseline="0" dirty="0">
                <a:latin typeface="+mn-lt"/>
              </a:rPr>
              <a:t>onektorów </a:t>
            </a:r>
            <a:r>
              <a:rPr lang="en-US" sz="1800" b="0" i="0" u="none" strike="noStrike" baseline="0" dirty="0">
                <a:latin typeface="+mn-lt"/>
              </a:rPr>
              <a:t>JDBC/</a:t>
            </a:r>
            <a:r>
              <a:rPr lang="pl-PL" sz="1800" b="0" i="0" u="none" strike="noStrike" baseline="0" dirty="0">
                <a:latin typeface="+mn-lt"/>
              </a:rPr>
              <a:t> </a:t>
            </a:r>
            <a:r>
              <a:rPr lang="en-GB" sz="1800" b="0" i="0" u="none" strike="noStrike" baseline="0" dirty="0">
                <a:latin typeface="+mn-lt"/>
              </a:rPr>
              <a:t>ODBC.</a:t>
            </a:r>
          </a:p>
          <a:p>
            <a:pPr algn="l"/>
            <a:r>
              <a:rPr lang="pl-PL" sz="1800" b="0" i="0" u="none" strike="noStrike" baseline="0" dirty="0">
                <a:latin typeface="+mn-lt"/>
              </a:rPr>
              <a:t>Generuje zoptymalizowane plany zapytań i kompaktowy kod dla JVM do ostatecznego wykonania</a:t>
            </a:r>
            <a:r>
              <a:rPr lang="en-GB" sz="1800" b="0" i="0" u="none" strike="noStrike" baseline="0" dirty="0">
                <a:latin typeface="+mn-lt"/>
              </a:rPr>
              <a:t>.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9916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1897-A60F-47A8-A3F7-0C5CE369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Stack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88811-CAD6-4F3B-ABC5-F61F2A41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1462973"/>
            <a:ext cx="7192379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4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803C-15E2-4626-B372-39C50F3D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RDD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810F9-157A-49C0-90C7-9C742BFA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6029"/>
            <a:ext cx="1051560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l-PL" dirty="0"/>
              <a:t>R</a:t>
            </a:r>
            <a:r>
              <a:rPr lang="en-US" dirty="0"/>
              <a:t>esilient distributed dataset (RDD), </a:t>
            </a:r>
            <a:r>
              <a:rPr lang="pl-PL" dirty="0"/>
              <a:t>zbiór elementów odpornych na awarie. Spark wykonuje operacje równolegle.</a:t>
            </a:r>
          </a:p>
          <a:p>
            <a:pPr marL="114300" indent="0">
              <a:buNone/>
            </a:pPr>
            <a:r>
              <a:rPr lang="pl-PL" dirty="0"/>
              <a:t>Wspiera dwa typy operacji</a:t>
            </a:r>
          </a:p>
          <a:p>
            <a:pPr marL="114300" indent="0">
              <a:buNone/>
            </a:pPr>
            <a:r>
              <a:rPr lang="pl-PL" b="1" dirty="0"/>
              <a:t>Transformacje -</a:t>
            </a:r>
            <a:r>
              <a:rPr lang="pl-PL" dirty="0"/>
              <a:t> tworzy nowy DataSet z istniejącego </a:t>
            </a:r>
          </a:p>
          <a:p>
            <a:pPr marL="114300" indent="0">
              <a:buNone/>
            </a:pPr>
            <a:r>
              <a:rPr lang="pl-PL" b="1" dirty="0"/>
              <a:t>Akcje -</a:t>
            </a:r>
            <a:r>
              <a:rPr lang="pl-PL" dirty="0"/>
              <a:t> zwraca wartość do sterownika (driver)</a:t>
            </a:r>
          </a:p>
          <a:p>
            <a:pPr marL="114300" indent="0">
              <a:buNone/>
            </a:pPr>
            <a:r>
              <a:rPr lang="pl-PL" dirty="0"/>
              <a:t>Każda akcja zwraca DAG (Directed Acyclic Graph) i przesyła do harmonogramu wykonania DAG.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1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D7A9-299D-4F50-8DE7-04AF1831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089A7-E187-478D-BC67-001A5316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88" y="1530890"/>
            <a:ext cx="8159107" cy="4152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B089D-2B50-404E-9B09-B419F630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721" y="267471"/>
            <a:ext cx="381053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8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9398-C6F0-4CFA-8186-2C581A93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Jobs Stages Tasks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E8EF4-3A3A-49C5-8978-0DF6A9BCF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7151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pl-PL" dirty="0"/>
              <a:t>Równolegle czy seryjnie DAG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C2002-664B-42E3-B2B6-35BBDAB0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1781"/>
            <a:ext cx="10580158" cy="43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8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91B8-B578-413F-BE35-6DCAA162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Tolerancja błędów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82F57-210F-4B58-A5EE-F3330551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b="1" dirty="0"/>
              <a:t>Lineage + Immutability = Fault Tolerance</a:t>
            </a:r>
            <a:endParaRPr lang="en-US" b="1" dirty="0"/>
          </a:p>
          <a:p>
            <a:pPr marL="114300" indent="0">
              <a:buNone/>
            </a:pPr>
            <a:r>
              <a:rPr lang="pl-PL" dirty="0"/>
              <a:t>Spark zapisuje etapy transformacji i jest w chwili awarii odtworzyć stan poszczególnych etapów.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46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71E7-4AC0-4956-931B-BDC28B6E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Transformacje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5FAA-41F4-429A-9289-9138CC383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l-PL" sz="2000" b="0" i="0" dirty="0">
                <a:effectLst/>
                <a:latin typeface="+mj-lt"/>
              </a:rPr>
              <a:t>Transformacje to operacje, które nie zostaną wykonane w momencie ich napisania/uruchomienia - zostaną uruchomione dopiero gdy wywołasz </a:t>
            </a:r>
            <a:r>
              <a:rPr lang="pl-PL" sz="2000" b="1" i="0" dirty="0">
                <a:effectLst/>
                <a:latin typeface="+mj-lt"/>
              </a:rPr>
              <a:t>akcję</a:t>
            </a:r>
            <a:r>
              <a:rPr lang="pl-PL" sz="2000" b="0" i="0" dirty="0">
                <a:effectLst/>
                <a:latin typeface="+mj-lt"/>
              </a:rPr>
              <a:t>. Przykładową transformację może by zamiana typu danych int na float albo przefiltrowanie zbioru danych. Lista przykładowych transformacji w tabeli poniżej.</a:t>
            </a:r>
          </a:p>
          <a:p>
            <a:pPr marL="114300" indent="0">
              <a:buNone/>
            </a:pPr>
            <a:r>
              <a:rPr lang="pl-PL" sz="2000" dirty="0">
                <a:latin typeface="+mj-lt"/>
              </a:rPr>
              <a:t>Przetwarzają jeden DataFrame w drugi bez modyfikacji oryginalnego. </a:t>
            </a:r>
          </a:p>
          <a:p>
            <a:pPr marL="114300" indent="0">
              <a:buNone/>
            </a:pPr>
            <a:r>
              <a:rPr lang="pl-PL" sz="2000" dirty="0">
                <a:latin typeface="+mj-lt"/>
              </a:rPr>
              <a:t>Operacja nie jest wykonywana natychmiast tylko zapisana jako </a:t>
            </a:r>
            <a:r>
              <a:rPr lang="pl-PL" sz="2000" b="1" dirty="0">
                <a:latin typeface="+mj-lt"/>
              </a:rPr>
              <a:t>lineage </a:t>
            </a:r>
            <a:r>
              <a:rPr lang="pl-PL" sz="2000" dirty="0">
                <a:latin typeface="+mj-lt"/>
              </a:rPr>
              <a:t>(historia operacji).</a:t>
            </a:r>
          </a:p>
          <a:p>
            <a:pPr marL="114300" indent="0">
              <a:buNone/>
            </a:pPr>
            <a:r>
              <a:rPr lang="pl-PL" sz="2000" dirty="0">
                <a:latin typeface="+mj-lt"/>
              </a:rPr>
              <a:t>To pozwala na późniejszą optymalizację planu wykonania (</a:t>
            </a:r>
            <a:r>
              <a:rPr lang="pl-PL" sz="2000" b="1" dirty="0">
                <a:latin typeface="+mj-lt"/>
              </a:rPr>
              <a:t>execution plan</a:t>
            </a:r>
            <a:r>
              <a:rPr lang="pl-PL" sz="2000" dirty="0">
                <a:latin typeface="+mj-lt"/>
              </a:rPr>
              <a:t>).</a:t>
            </a:r>
          </a:p>
          <a:p>
            <a:pPr marL="114300" indent="0">
              <a:buNone/>
            </a:pPr>
            <a:endParaRPr lang="pl-PL" sz="2000" dirty="0">
              <a:latin typeface="+mj-lt"/>
            </a:endParaRPr>
          </a:p>
          <a:p>
            <a:pPr marL="114300" indent="0">
              <a:buNone/>
            </a:pPr>
            <a:endParaRPr lang="en-GB" sz="20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2454D-87E1-4C91-A60B-E1EFD7BE2D00}"/>
              </a:ext>
            </a:extLst>
          </p:cNvPr>
          <p:cNvSpPr/>
          <p:nvPr/>
        </p:nvSpPr>
        <p:spPr>
          <a:xfrm>
            <a:off x="1180730" y="4847208"/>
            <a:ext cx="1731146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DataFrame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5D6D18-1FCD-4209-9457-1D5F1BC7EAD6}"/>
              </a:ext>
            </a:extLst>
          </p:cNvPr>
          <p:cNvCxnSpPr/>
          <p:nvPr/>
        </p:nvCxnSpPr>
        <p:spPr>
          <a:xfrm>
            <a:off x="3116062" y="5237825"/>
            <a:ext cx="1136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4F45CE-2FA5-491D-884E-9D60B484CD03}"/>
              </a:ext>
            </a:extLst>
          </p:cNvPr>
          <p:cNvSpPr txBox="1"/>
          <p:nvPr/>
        </p:nvSpPr>
        <p:spPr>
          <a:xfrm>
            <a:off x="3495582" y="4930048"/>
            <a:ext cx="37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T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B0B6B-B658-4E6F-86D6-1B823A94AA27}"/>
              </a:ext>
            </a:extLst>
          </p:cNvPr>
          <p:cNvSpPr/>
          <p:nvPr/>
        </p:nvSpPr>
        <p:spPr>
          <a:xfrm>
            <a:off x="4631924" y="4847207"/>
            <a:ext cx="1731146" cy="7812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DataFrame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257747-DBC8-419E-8591-C2842D9AE84D}"/>
              </a:ext>
            </a:extLst>
          </p:cNvPr>
          <p:cNvSpPr/>
          <p:nvPr/>
        </p:nvSpPr>
        <p:spPr>
          <a:xfrm>
            <a:off x="8193350" y="4776186"/>
            <a:ext cx="1731146" cy="7812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DataFrame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EEBB4B-CA51-49BA-B926-960DA7D9326D}"/>
              </a:ext>
            </a:extLst>
          </p:cNvPr>
          <p:cNvCxnSpPr/>
          <p:nvPr/>
        </p:nvCxnSpPr>
        <p:spPr>
          <a:xfrm>
            <a:off x="6733712" y="5237825"/>
            <a:ext cx="1136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1B8D4B-9CDC-4C81-81BD-622867756E20}"/>
              </a:ext>
            </a:extLst>
          </p:cNvPr>
          <p:cNvSpPr txBox="1"/>
          <p:nvPr/>
        </p:nvSpPr>
        <p:spPr>
          <a:xfrm>
            <a:off x="7113232" y="4930048"/>
            <a:ext cx="37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T</a:t>
            </a:r>
            <a:endParaRPr lang="en-GB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F413F6-6C85-4948-9D14-360CD8F42054}"/>
              </a:ext>
            </a:extLst>
          </p:cNvPr>
          <p:cNvCxnSpPr/>
          <p:nvPr/>
        </p:nvCxnSpPr>
        <p:spPr>
          <a:xfrm>
            <a:off x="10156794" y="5248474"/>
            <a:ext cx="1136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4D43F4-DF13-4FF9-B1EB-C1E70B10C1EE}"/>
              </a:ext>
            </a:extLst>
          </p:cNvPr>
          <p:cNvSpPr txBox="1"/>
          <p:nvPr/>
        </p:nvSpPr>
        <p:spPr>
          <a:xfrm>
            <a:off x="10536314" y="4940697"/>
            <a:ext cx="37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494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4717F8-95EE-4161-8E50-A715C769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03" y="1046939"/>
            <a:ext cx="10002646" cy="58110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0EB07D-449B-4612-8365-0CE7F6BE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839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Transformacje 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3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7632-F815-4333-935F-94EB7066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Akcje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4179E-47DF-46B8-9F95-B7FBEDD9B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b="0" i="0" dirty="0">
                <a:effectLst/>
                <a:latin typeface="+mj-lt"/>
              </a:rPr>
              <a:t>Akcje to komendy, których wynik jest obliczany w chwili ich uruchomienia. Takie uruchomienie obejmuje też wykonanie wszystkich transformacji, które poprzedzały akcję. Akcja składa się z jednego lub więcej zadań, które zostaną wykonane równolegle przez wiele wykonawców.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769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9EEAFFF8050846B8921DC5A70925A7" ma:contentTypeVersion="2" ma:contentTypeDescription="Utwórz nowy dokument." ma:contentTypeScope="" ma:versionID="2611b5de485e499c861fd11650d02c69">
  <xsd:schema xmlns:xsd="http://www.w3.org/2001/XMLSchema" xmlns:xs="http://www.w3.org/2001/XMLSchema" xmlns:p="http://schemas.microsoft.com/office/2006/metadata/properties" xmlns:ns2="8f53f1b7-a1b3-4c57-bf3a-36b8131d8963" targetNamespace="http://schemas.microsoft.com/office/2006/metadata/properties" ma:root="true" ma:fieldsID="498cf555c730eff5097febd418c557a6" ns2:_="">
    <xsd:import namespace="8f53f1b7-a1b3-4c57-bf3a-36b8131d8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3f1b7-a1b3-4c57-bf3a-36b8131d8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47AD4D-84EF-4FF2-8125-224B71034139}"/>
</file>

<file path=customXml/itemProps2.xml><?xml version="1.0" encoding="utf-8"?>
<ds:datastoreItem xmlns:ds="http://schemas.openxmlformats.org/officeDocument/2006/customXml" ds:itemID="{B1FDB487-CBE0-4E56-9772-05569C5E8AB9}"/>
</file>

<file path=customXml/itemProps3.xml><?xml version="1.0" encoding="utf-8"?>
<ds:datastoreItem xmlns:ds="http://schemas.openxmlformats.org/officeDocument/2006/customXml" ds:itemID="{A6E2E5D8-A464-4241-A69A-D90039063FC0}"/>
</file>

<file path=docProps/app.xml><?xml version="1.0" encoding="utf-8"?>
<Properties xmlns="http://schemas.openxmlformats.org/officeDocument/2006/extended-properties" xmlns:vt="http://schemas.openxmlformats.org/officeDocument/2006/docPropsVTypes">
  <TotalTime>5691</TotalTime>
  <Words>792</Words>
  <Application>Microsoft Office PowerPoint</Application>
  <PresentationFormat>Widescreen</PresentationFormat>
  <Paragraphs>102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Arial</vt:lpstr>
      <vt:lpstr>Office Theme</vt:lpstr>
      <vt:lpstr>Infrastruktura Big Data</vt:lpstr>
      <vt:lpstr>Tematy dnia</vt:lpstr>
      <vt:lpstr>RDD</vt:lpstr>
      <vt:lpstr>DAG</vt:lpstr>
      <vt:lpstr>Jobs Stages Tasks</vt:lpstr>
      <vt:lpstr>Tolerancja błędów</vt:lpstr>
      <vt:lpstr>Transformacje</vt:lpstr>
      <vt:lpstr>Transformacje Przykłady</vt:lpstr>
      <vt:lpstr>Akcje</vt:lpstr>
      <vt:lpstr>Akcje przykłady</vt:lpstr>
      <vt:lpstr>Transformacje Wide – Narrow </vt:lpstr>
      <vt:lpstr>Shuffles</vt:lpstr>
      <vt:lpstr>Etapy</vt:lpstr>
      <vt:lpstr>Pipelining</vt:lpstr>
      <vt:lpstr>The Catalyst Optimizer</vt:lpstr>
      <vt:lpstr>Plan logiczny i fizyczny</vt:lpstr>
      <vt:lpstr>explain</vt:lpstr>
      <vt:lpstr>cache() alias persist()</vt:lpstr>
      <vt:lpstr>cache() alias persist()</vt:lpstr>
      <vt:lpstr>DataSet vs DataFrame</vt:lpstr>
      <vt:lpstr>Tworzenie Datasets</vt:lpstr>
      <vt:lpstr>DataFrames vs Datasets</vt:lpstr>
      <vt:lpstr>Błędy</vt:lpstr>
      <vt:lpstr>Spark SQL</vt:lpstr>
      <vt:lpstr>SQL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Infrastruktura Big Data</dc:title>
  <dc:creator>Krzysztof Nojman</dc:creator>
  <cp:lastModifiedBy>Krzysztof Nojman</cp:lastModifiedBy>
  <cp:revision>60</cp:revision>
  <dcterms:created xsi:type="dcterms:W3CDTF">2022-02-08T07:43:54Z</dcterms:created>
  <dcterms:modified xsi:type="dcterms:W3CDTF">2022-03-14T18:31:51Z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0x010100769EEAFFF8050846B8921DC5A70925A7</vt:lpwstr>
  </property>
</Properties>
</file>