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gqMrHdJiBWOG8g6S+/LBC4opK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6B83D-AC84-4F8F-BC8F-CEC598D0FD11}">
  <a:tblStyle styleId="{1246B83D-AC84-4F8F-BC8F-CEC598D0FD1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f5168f8f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df5168f8f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f5168f8f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df5168f8f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1173597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21173597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1173597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21173597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f5168f8f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df5168f8f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5168f8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df5168f8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5168f8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df5168f8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47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f5168f8f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df5168f8f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f5168f8f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df5168f8f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f5168f8f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f5168f8f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f5168f8f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df5168f8f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bricks.com/blog/2015/07/15/introducing-window-functions-in-spark-sql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l-pl/azure/databricks/sql/language-manual/sql-ref-functions-builtin-alph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park.apache.org/docs/latest/api/python/index.html" TargetMode="External"/><Relationship Id="rId4" Type="http://schemas.openxmlformats.org/officeDocument/2006/relationships/hyperlink" Target="https://spark.apache.org/docs/latest/api/scala/org/apache/spark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l-pl/azure/databricks/udf/panda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pl-pl/azure/databricks/udf/aggregate-scala" TargetMode="External"/><Relationship Id="rId5" Type="http://schemas.openxmlformats.org/officeDocument/2006/relationships/hyperlink" Target="https://learn.microsoft.com/pl-pl/azure/databricks/udf/scala" TargetMode="External"/><Relationship Id="rId4" Type="http://schemas.openxmlformats.org/officeDocument/2006/relationships/hyperlink" Target="https://learn.microsoft.com/pl-pl/azure/databricks/udf/pyth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Infrastruktura Big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f5168f8fa_0_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Agregacje</a:t>
            </a:r>
            <a:endParaRPr/>
          </a:p>
        </p:txBody>
      </p:sp>
      <p:sp>
        <p:nvSpPr>
          <p:cNvPr id="136" name="Google Shape;136;g1df5168f8fa_0_124"/>
          <p:cNvSpPr txBox="1">
            <a:spLocks noGrp="1"/>
          </p:cNvSpPr>
          <p:nvPr>
            <p:ph type="body" idx="1"/>
          </p:nvPr>
        </p:nvSpPr>
        <p:spPr>
          <a:xfrm>
            <a:off x="719091" y="1526959"/>
            <a:ext cx="10634700" cy="4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54800" rIns="91425" bIns="154800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 sz="1500" b="1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Agregowanie/grupowanie to proces zbierania danych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 i jest fundamentem Big Data. W agregacji określisz </a:t>
            </a:r>
            <a:r>
              <a:rPr lang="pl-PL" sz="15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klucz lub grupowanie oraz funkcję agregacji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, która określa, jak należy przekształcić jedną lub więcej kolumn.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Agregacje służą do podsumowania danych liczbowych, zwykle poprzez jakieś grupowanie. Może to być suma, iloczyn. Ponadto, w </a:t>
            </a:r>
            <a:r>
              <a:rPr lang="pl-PL" sz="1500" b="1">
                <a:latin typeface="Arial"/>
                <a:ea typeface="Arial"/>
                <a:cs typeface="Arial"/>
                <a:sym typeface="Arial"/>
              </a:rPr>
              <a:t>Sparku można agregować dowolny rodzaj wartości do tablicy, listy lub mapy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pl-PL" sz="1500" b="1"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" pozwala na określenie jednego lub kilku </a:t>
            </a:r>
            <a:r>
              <a:rPr lang="pl-PL" sz="1500" b="1">
                <a:latin typeface="Arial"/>
                <a:ea typeface="Arial"/>
                <a:cs typeface="Arial"/>
                <a:sym typeface="Arial"/>
              </a:rPr>
              <a:t>kluczy 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oraz jednej lub </a:t>
            </a:r>
            <a:r>
              <a:rPr lang="pl-PL" sz="1500" b="1">
                <a:latin typeface="Arial"/>
                <a:ea typeface="Arial"/>
                <a:cs typeface="Arial"/>
                <a:sym typeface="Arial"/>
              </a:rPr>
              <a:t>kilku funkcji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 agregacji, aby przekształcić wartości kolumn.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Funkcje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pl-PL"/>
              <a:t>A “</a:t>
            </a:r>
            <a:r>
              <a:rPr lang="pl-PL" b="1">
                <a:highlight>
                  <a:srgbClr val="FFFF00"/>
                </a:highlight>
              </a:rPr>
              <a:t>window</a:t>
            </a:r>
            <a:r>
              <a:rPr lang="pl-PL"/>
              <a:t>” Pozwala Ci to na określenie </a:t>
            </a:r>
            <a:r>
              <a:rPr lang="pl-PL" b="1"/>
              <a:t>jednego lub kilku kluczy</a:t>
            </a:r>
            <a:r>
              <a:rPr lang="pl-PL"/>
              <a:t> oraz jednej lub kilku </a:t>
            </a:r>
            <a:r>
              <a:rPr lang="pl-PL" b="1"/>
              <a:t>funkcji agregujących</a:t>
            </a:r>
            <a:r>
              <a:rPr lang="pl-PL"/>
              <a:t>, aby przekształcić wartości kolumn. Jednakże wiersze podawane do funkcji są w pewien sposób </a:t>
            </a:r>
            <a:r>
              <a:rPr lang="pl-PL" b="1">
                <a:highlight>
                  <a:srgbClr val="FFFF00"/>
                </a:highlight>
              </a:rPr>
              <a:t>związane z bieżącym wierszem</a:t>
            </a:r>
            <a:r>
              <a:rPr lang="pl-PL"/>
              <a:t>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pl-PL"/>
              <a:t>A “</a:t>
            </a:r>
            <a:r>
              <a:rPr lang="pl-PL" b="1"/>
              <a:t>grouping</a:t>
            </a:r>
            <a:r>
              <a:rPr lang="pl-PL"/>
              <a:t> </a:t>
            </a:r>
            <a:r>
              <a:rPr lang="pl-PL" b="1"/>
              <a:t>set</a:t>
            </a:r>
            <a:r>
              <a:rPr lang="pl-PL"/>
              <a:t>,” pozwala na grupowanie w </a:t>
            </a:r>
            <a:r>
              <a:rPr lang="pl-PL">
                <a:highlight>
                  <a:srgbClr val="FFFF00"/>
                </a:highlight>
              </a:rPr>
              <a:t>kilku poziomach</a:t>
            </a:r>
            <a:r>
              <a:rPr lang="pl-PL"/>
              <a:t>. </a:t>
            </a:r>
            <a:r>
              <a:rPr lang="pl-PL">
                <a:highlight>
                  <a:srgbClr val="F8F9FA"/>
                </a:highlight>
              </a:rPr>
              <a:t>Zbiory grupowania są dostępne jako </a:t>
            </a:r>
            <a:r>
              <a:rPr lang="pl-PL" b="1">
                <a:highlight>
                  <a:srgbClr val="F8F9FA"/>
                </a:highlight>
              </a:rPr>
              <a:t>podstawowa funkcjonalność w języku SQL</a:t>
            </a:r>
            <a:r>
              <a:rPr lang="pl-PL">
                <a:highlight>
                  <a:srgbClr val="F8F9FA"/>
                </a:highlight>
              </a:rPr>
              <a:t> oraz poprzez </a:t>
            </a:r>
            <a:r>
              <a:rPr lang="pl-PL" b="1">
                <a:highlight>
                  <a:srgbClr val="F8F9FA"/>
                </a:highlight>
              </a:rPr>
              <a:t>rollupy </a:t>
            </a:r>
            <a:r>
              <a:rPr lang="pl-PL">
                <a:highlight>
                  <a:srgbClr val="F8F9FA"/>
                </a:highlight>
              </a:rPr>
              <a:t>i </a:t>
            </a:r>
            <a:r>
              <a:rPr lang="pl-PL" b="1">
                <a:highlight>
                  <a:srgbClr val="F8F9FA"/>
                </a:highlight>
              </a:rPr>
              <a:t>kostki </a:t>
            </a:r>
            <a:r>
              <a:rPr lang="pl-PL">
                <a:highlight>
                  <a:srgbClr val="F8F9FA"/>
                </a:highlight>
              </a:rPr>
              <a:t>w ramach </a:t>
            </a:r>
            <a:r>
              <a:rPr lang="pl-PL" b="1">
                <a:highlight>
                  <a:srgbClr val="F8F9FA"/>
                </a:highlight>
              </a:rPr>
              <a:t>DataFrames</a:t>
            </a:r>
            <a:r>
              <a:rPr lang="pl-PL">
                <a:highlight>
                  <a:srgbClr val="F8F9FA"/>
                </a:highlight>
              </a:rPr>
              <a:t>.</a:t>
            </a:r>
            <a:r>
              <a:rPr lang="pl-PL"/>
              <a:t>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pl-PL"/>
              <a:t>A “</a:t>
            </a:r>
            <a:r>
              <a:rPr lang="pl-PL" b="1"/>
              <a:t>rollup</a:t>
            </a:r>
            <a:r>
              <a:rPr lang="pl-PL"/>
              <a:t>” Pozwala na określenie </a:t>
            </a:r>
            <a:r>
              <a:rPr lang="pl-PL">
                <a:highlight>
                  <a:srgbClr val="FFFF00"/>
                </a:highlight>
              </a:rPr>
              <a:t>jednego lub kilku kluczy</a:t>
            </a:r>
            <a:r>
              <a:rPr lang="pl-PL"/>
              <a:t> oraz jednej lub kilku funkcji agregacji, aby przekształcić wartości kolumn, które będą podsumowane </a:t>
            </a:r>
            <a:r>
              <a:rPr lang="pl-PL" b="1"/>
              <a:t>hierarchicznie</a:t>
            </a:r>
            <a:r>
              <a:rPr lang="pl-PL"/>
              <a:t>.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pl-PL"/>
              <a:t>A “</a:t>
            </a:r>
            <a:r>
              <a:rPr lang="pl-PL" b="1"/>
              <a:t>cube</a:t>
            </a:r>
            <a:r>
              <a:rPr lang="pl-PL"/>
              <a:t>” Pozwala na określenie </a:t>
            </a:r>
            <a:r>
              <a:rPr lang="pl-PL" b="1"/>
              <a:t>jednego lub kilku kluczy</a:t>
            </a:r>
            <a:r>
              <a:rPr lang="pl-PL"/>
              <a:t> oraz jednej lub kilku funkcji agregacji, aby przekształcić wartości kolumn, które będą podsumowane w </a:t>
            </a:r>
            <a:r>
              <a:rPr lang="pl-PL" b="1"/>
              <a:t>kilku kombinacjach kolumn</a:t>
            </a:r>
            <a:r>
              <a:rPr lang="pl-PL"/>
              <a:t>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51260"/>
              <a:buNone/>
            </a:pPr>
            <a:r>
              <a:rPr lang="pl-PL" sz="1400"/>
              <a:t>Chambers, Bill; Zaharia, Matei. Spark: The Definitive Guide: Big Data Processing Made Simple (Kindle Locations 2948-2953). O'Reilly Media. Kindle Edition. 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Liczenie i Nullle (Count i Nulls)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1900">
                <a:highlight>
                  <a:srgbClr val="F8F9FA"/>
                </a:highlight>
              </a:rPr>
              <a:t>Wszystkie agregacje są </a:t>
            </a:r>
            <a:r>
              <a:rPr lang="pl-PL" sz="1900" b="1">
                <a:highlight>
                  <a:srgbClr val="F8F9FA"/>
                </a:highlight>
              </a:rPr>
              <a:t>dostępne jako funkcje</a:t>
            </a:r>
            <a:r>
              <a:rPr lang="pl-PL" sz="1900">
                <a:highlight>
                  <a:srgbClr val="F8F9FA"/>
                </a:highlight>
              </a:rPr>
              <a:t>, oprócz szczególnych przypadków, które mogą wystąpić w DataFrames lub za pomocą </a:t>
            </a:r>
            <a:r>
              <a:rPr lang="pl-PL" sz="1900" b="1">
                <a:highlight>
                  <a:srgbClr val="F8F9FA"/>
                </a:highlight>
              </a:rPr>
              <a:t>.stat</a:t>
            </a:r>
            <a:r>
              <a:rPr lang="pl-PL" sz="1900"/>
              <a:t>,</a:t>
            </a:r>
            <a:endParaRPr sz="1900"/>
          </a:p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1900">
                <a:solidFill>
                  <a:srgbClr val="FF0000"/>
                </a:solidFill>
              </a:rPr>
              <a:t>Uwaga!! </a:t>
            </a:r>
            <a:r>
              <a:rPr lang="pl-PL" sz="1900"/>
              <a:t>Istnieje kilka pułapek związanych z wartościami null i liczeniem. Na przykład, </a:t>
            </a:r>
            <a:r>
              <a:rPr lang="pl-PL" sz="1900" b="1"/>
              <a:t>wykonując </a:t>
            </a:r>
            <a:r>
              <a:rPr lang="pl-PL" sz="1900" b="1">
                <a:highlight>
                  <a:srgbClr val="FFFF00"/>
                </a:highlight>
              </a:rPr>
              <a:t>count(*), Spark zliczy wartości null</a:t>
            </a:r>
            <a:r>
              <a:rPr lang="pl-PL" sz="1900" b="1"/>
              <a:t> (włączając wiersze zawierające same null)</a:t>
            </a:r>
            <a:r>
              <a:rPr lang="pl-PL" sz="1900"/>
              <a:t>. Jednak przy liczeniu </a:t>
            </a:r>
            <a:r>
              <a:rPr lang="pl-PL" sz="1900" b="1"/>
              <a:t>indywidualnych kolumn</a:t>
            </a:r>
            <a:r>
              <a:rPr lang="pl-PL" sz="1900"/>
              <a:t>, Spark </a:t>
            </a:r>
            <a:r>
              <a:rPr lang="pl-PL" sz="1900" b="1"/>
              <a:t>nie zliczy wartości null</a:t>
            </a:r>
            <a:r>
              <a:rPr lang="pl-PL" sz="1900"/>
              <a:t>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f5168f8fa_0_85"/>
          <p:cNvSpPr/>
          <p:nvPr/>
        </p:nvSpPr>
        <p:spPr>
          <a:xfrm>
            <a:off x="463646" y="451045"/>
            <a:ext cx="11289900" cy="59559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df5168f8fa_0_85"/>
          <p:cNvSpPr txBox="1"/>
          <p:nvPr/>
        </p:nvSpPr>
        <p:spPr>
          <a:xfrm>
            <a:off x="1267706" y="2532223"/>
            <a:ext cx="875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Funkcje </a:t>
            </a:r>
            <a:r>
              <a:rPr lang="pl-PL" sz="3200" b="1">
                <a:solidFill>
                  <a:schemeClr val="lt1"/>
                </a:solidFill>
              </a:rPr>
              <a:t>okienkowe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Funkcje okienkowe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980243" y="1690688"/>
            <a:ext cx="969071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A group-by takes data, and every row can go only into one grouping. A </a:t>
            </a:r>
            <a:r>
              <a:rPr lang="pl-PL">
                <a:highlight>
                  <a:srgbClr val="FFFF00"/>
                </a:highlight>
              </a:rPr>
              <a:t>window function calculates a return value for every input row of a table based on a group of rows</a:t>
            </a:r>
            <a:r>
              <a:rPr lang="pl-PL"/>
              <a:t>, called a frame. Each row can fall into one or more frames.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Spark supports three kinds of window functions: r</a:t>
            </a:r>
            <a:r>
              <a:rPr lang="pl-PL">
                <a:highlight>
                  <a:srgbClr val="FFFF00"/>
                </a:highlight>
              </a:rPr>
              <a:t>anking functions, analytic functions, and aggregate functions</a:t>
            </a:r>
            <a:r>
              <a:rPr lang="pl-PL"/>
              <a:t>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1400"/>
              <a:t>Chambers, Bill; Zaharia, Matei. Spark: The Definitive Guide: Big Data Processing Made Simple (Kindle Locations 3245-3247). O'Reilly Media. Kindle Edition. 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Funkcje okienkowe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5059" y="1788341"/>
            <a:ext cx="8826203" cy="4807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1173597c2_0_0"/>
          <p:cNvSpPr txBox="1">
            <a:spLocks noGrp="1"/>
          </p:cNvSpPr>
          <p:nvPr>
            <p:ph type="title"/>
          </p:nvPr>
        </p:nvSpPr>
        <p:spPr>
          <a:xfrm>
            <a:off x="718038" y="26841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Window Functions </a:t>
            </a:r>
            <a:endParaRPr/>
          </a:p>
        </p:txBody>
      </p:sp>
      <p:graphicFrame>
        <p:nvGraphicFramePr>
          <p:cNvPr id="172" name="Google Shape;172;g221173597c2_0_0"/>
          <p:cNvGraphicFramePr/>
          <p:nvPr/>
        </p:nvGraphicFramePr>
        <p:xfrm>
          <a:off x="639640" y="12848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{1246B83D-AC84-4F8F-BC8F-CEC598D0FD11}</a:tableStyleId>
              </a:tblPr>
              <a:tblGrid>
                <a:gridCol w="169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u="none" strike="noStrike" cap="none"/>
                        <a:t>Function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u="none" strike="noStrike" cap="none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 BY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Divides the query result set into partitions.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value_expression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Specifies the column by which the row set is partitioned.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 BY clause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Defines the logical order of the rows within each partition of the result set. That is, it specifies the logical order in which the window function calculation is performed.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ROWS | RANGE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</a:t>
                      </a:r>
                      <a:r>
                        <a:rPr lang="pl-PL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ROWS</a:t>
                      </a: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clause limits the rows within a partition by specifying a </a:t>
                      </a: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fixed number of rows </a:t>
                      </a: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preceding or following the current row. </a:t>
                      </a:r>
                      <a:r>
                        <a:rPr lang="pl-PL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clause logically limits the rows within a partition by specifying a </a:t>
                      </a: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range of values </a:t>
                      </a: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 respect to the value in the current row.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window frame RANGE … CURRENT ROW … includes all rows that have the same values in the ORDER BY expression as the current row.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example, </a:t>
                      </a:r>
                      <a:r>
                        <a:rPr lang="pl-PL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ROWS BETWEEN 2 PRECEDING AND CURRENT ROW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means that the window of rows that the function operates on is three rows in size, starting with two rows preceding until and including the current row.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1173597c2_0_5"/>
          <p:cNvSpPr txBox="1">
            <a:spLocks noGrp="1"/>
          </p:cNvSpPr>
          <p:nvPr>
            <p:ph type="title"/>
          </p:nvPr>
        </p:nvSpPr>
        <p:spPr>
          <a:xfrm>
            <a:off x="639640" y="9256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Window Functions </a:t>
            </a:r>
            <a:endParaRPr/>
          </a:p>
        </p:txBody>
      </p:sp>
      <p:graphicFrame>
        <p:nvGraphicFramePr>
          <p:cNvPr id="178" name="Google Shape;178;g221173597c2_0_5"/>
          <p:cNvGraphicFramePr/>
          <p:nvPr/>
        </p:nvGraphicFramePr>
        <p:xfrm>
          <a:off x="579559" y="116888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{1246B83D-AC84-4F8F-BC8F-CEC598D0FD11}</a:tableStyleId>
              </a:tblPr>
              <a:tblGrid>
                <a:gridCol w="212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u="none" strike="noStrike" cap="none"/>
                        <a:t>Function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u="none" strike="noStrike" cap="none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UNBOUNDED PRECEDING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u="none" strike="noStrike" cap="none"/>
                        <a:t>Specifies that the window starts at the first row of the partition. UNBOUNDED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u="none" strike="noStrike" cap="none"/>
                        <a:t>PRECEDING can be specified only as a window starting point.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value specification PRECEDING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Indicates the number of rows or values to precede the current row. This specification is not allowed for RANGE.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 ROW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Specifies that the window starts or ends at the current row when used with ROWS or the current value when used with RANGE. CURRENT ROW can be specified as both a starting and ending point.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BETWEEN &lt;window frame bound &gt; AND &lt;window frame bound &gt;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with either ROWS or RANGE to specify the lower (starting) and upper (ending) boundary points of the window. &lt;window frame bound&gt; defines the boundary starting point, and &lt;window frame bound&gt; defines the boundary end point. The upper bound cannot be smaller than the lower bound.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UNBOUNDED FOLLOWING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Specifies that the window ends at the last row of the partition. UNBOUNDED FOLLOWING can be specified only as a window end point. For example, </a:t>
                      </a:r>
                      <a:r>
                        <a:rPr lang="pl-PL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RANGE BETWEEN CURRENT ROW AND UNBOUNDED FOLLOWING</a:t>
                      </a: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defines a window that starts with the current row and ends with the last row of the partition.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&lt;unsigned value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specification&gt; FOLLOWING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Specified with &lt;unsigned value specification&gt; to indicate the number of rows or values to follow the current row. When &lt;unsigned value specification&gt; FOLLOWING is specified as the window starting point, the ending point must be &lt;unsigned value specification&gt; FOLLOWING. Ex </a:t>
                      </a:r>
                      <a:r>
                        <a:rPr lang="pl-PL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ROWS BETWEEN 2 FOLLOWING AND 10 FOLLOWING</a:t>
                      </a:r>
                      <a:r>
                        <a:rPr lang="pl-P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defines a window that starts with the second row that follows the current row and ends with the tenth row that follows the current row. This specification is not allowed for RANGE.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Funkcje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4660" y="-63462"/>
            <a:ext cx="6225095" cy="6294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1524271" y="6231265"/>
            <a:ext cx="89336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https://databricks.com/blog/2015/07/15/introducing-window-functions-in-spark-sql.html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217085" y="2379496"/>
            <a:ext cx="29788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 functions,, e.g. sum, avg, min, max and count.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f5168f8fa_0_90"/>
          <p:cNvSpPr/>
          <p:nvPr/>
        </p:nvSpPr>
        <p:spPr>
          <a:xfrm>
            <a:off x="463646" y="451045"/>
            <a:ext cx="11289900" cy="59559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df5168f8fa_0_90"/>
          <p:cNvSpPr txBox="1"/>
          <p:nvPr/>
        </p:nvSpPr>
        <p:spPr>
          <a:xfrm>
            <a:off x="1267706" y="2532223"/>
            <a:ext cx="875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>
                <a:solidFill>
                  <a:schemeClr val="lt1"/>
                </a:solidFill>
              </a:rPr>
              <a:t>Joins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Funkcje</a:t>
            </a:r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31972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Regex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Contains, instr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Nulls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Coalesce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ifnull, nullIf, nvl, and nvl2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Drop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Fill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replace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5571478" y="1690688"/>
            <a:ext cx="431972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Array_contains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Explode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endParaRPr dirty="0"/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Aggregacje</a:t>
            </a:r>
            <a:endParaRPr lang="pl-PL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Funkcje okienkowe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Joiny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Joiny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248575" y="1322773"/>
            <a:ext cx="11540971" cy="517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Inner Joins </a:t>
            </a:r>
            <a:r>
              <a:rPr lang="pl-PL"/>
              <a:t> klucz istnieje w obu tabelach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Outer joins </a:t>
            </a:r>
            <a:r>
              <a:rPr lang="pl-PL"/>
              <a:t>(wiersze z kluczami z lewej lub prawej)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Left outer joins </a:t>
            </a:r>
            <a:r>
              <a:rPr lang="pl-PL"/>
              <a:t>(pokaże wiersze z kluczami w lewej tabeli)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Right outer joins </a:t>
            </a:r>
            <a:r>
              <a:rPr lang="pl-PL"/>
              <a:t>(pokaże wiersze z kluczami w prawej tabeli)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Left semi joins </a:t>
            </a:r>
            <a:r>
              <a:rPr lang="pl-PL"/>
              <a:t>(wiersze po lewej stronie i tylko lewy zbiór danych, w którym klucz pojawia się w prawym zbiorze danych)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Left anti joins </a:t>
            </a:r>
            <a:r>
              <a:rPr lang="pl-PL"/>
              <a:t>(wiersze po lewej stronie i tylko lewy zbiór danych, w którym nie pojawiają się one w prawym zbiorze danych)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Natural joins </a:t>
            </a:r>
            <a:r>
              <a:rPr lang="pl-PL"/>
              <a:t>(wykonać łączenie, domyślnie dopasowując kolumny między dwoma zestawami danych o tych samych nazwach)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Cross</a:t>
            </a:r>
            <a:r>
              <a:rPr lang="pl-PL"/>
              <a:t> (or Cartesian) joins (dopasuj każdy wiersz w lewym zbiorze danych do każdego wiersza po prawej)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8996"/>
              <a:buNone/>
            </a:pPr>
            <a:r>
              <a:rPr lang="pl-PL" sz="1400"/>
              <a:t>Chambers, Bill; Zaharia, Matei. Spark: The Definitive Guide: Big Data Processing Made Simple (Kindle Locations 3565-3569). O'Reilly Media. Kindle Edition.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Join i duplikaty kolumn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612559" y="1589103"/>
            <a:ext cx="10741241" cy="458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/>
              <a:t>W DataFrame każda kolumna ma unikatowy identyfikator w SQL Spark, Catalyst. Ten unikalny identyfikator jest czysto wewnętrzny i nie jest czymś, do czego można bezpośrednio się odnieść.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/>
              <a:t>Częsty problem to </a:t>
            </a:r>
            <a:r>
              <a:rPr lang="pl-PL" b="1"/>
              <a:t>Zduplikowane kolumny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 b="1"/>
              <a:t>Rozwiązanie 1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/>
              <a:t>Zmień wyrażenie z Boolean na string lub sekwencje.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/>
              <a:t>person.join( gradProgramDupe," graduate_program").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 b="1"/>
              <a:t>Rozwiązanie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/>
              <a:t>Po wykonaniu połączenia usuń zduplikowaną kolumnę. Odnieś się do kolumny używając oryginalnej DataFrame.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Join i duplikaty kolumn</a:t>
            </a: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Rozwiązanie 3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Zmiana nazw kolumn przed połączeniem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Jak działają joiny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/>
              <a:t>Jak Spark wykonuje Joins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/>
              <a:t>the </a:t>
            </a:r>
            <a:r>
              <a:rPr lang="pl-PL">
                <a:highlight>
                  <a:srgbClr val="FFFF00"/>
                </a:highlight>
              </a:rPr>
              <a:t>node-to-node communication </a:t>
            </a:r>
            <a:r>
              <a:rPr lang="pl-PL"/>
              <a:t>strategy and </a:t>
            </a:r>
            <a:r>
              <a:rPr lang="pl-PL">
                <a:highlight>
                  <a:srgbClr val="FFFF00"/>
                </a:highlight>
              </a:rPr>
              <a:t>per node computation </a:t>
            </a:r>
            <a:r>
              <a:rPr lang="pl-PL"/>
              <a:t>strategy.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/>
              <a:t>It either incurs a </a:t>
            </a:r>
            <a:r>
              <a:rPr lang="pl-PL">
                <a:highlight>
                  <a:srgbClr val="C0C0C0"/>
                </a:highlight>
              </a:rPr>
              <a:t>shuffle join</a:t>
            </a:r>
            <a:r>
              <a:rPr lang="pl-PL"/>
              <a:t>, which results in an </a:t>
            </a:r>
            <a:r>
              <a:rPr lang="pl-PL">
                <a:highlight>
                  <a:srgbClr val="C0C0C0"/>
                </a:highlight>
              </a:rPr>
              <a:t>all-to-all communication </a:t>
            </a:r>
            <a:r>
              <a:rPr lang="pl-PL"/>
              <a:t>or a </a:t>
            </a:r>
            <a:r>
              <a:rPr lang="pl-PL">
                <a:highlight>
                  <a:srgbClr val="C0C0C0"/>
                </a:highlight>
              </a:rPr>
              <a:t>broadcast join</a:t>
            </a:r>
            <a:r>
              <a:rPr lang="pl-PL"/>
              <a:t>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 sz="1200"/>
              <a:t>Chambers, Bill; Zaharia, Matei. Spark: The Definitive Guide: Big Data Processing Made Simple (Kindle Locations 3859-3862). O'Reilly Media. Kindle Edition. 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Duża tabela do dużej tabeli</a:t>
            </a:r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731667" y="1781236"/>
            <a:ext cx="493228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100">
                <a:solidFill>
                  <a:srgbClr val="202124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Każdy węzeł komunikuje się z każdym innym węzłem</a:t>
            </a:r>
            <a:r>
              <a:rPr lang="pl-PL" sz="21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 udostępnia dane zgodnie z tym, który węzeł ma określony klucz lub zestaw kluczy (używane do połączenia). Te połączenia są drogie, ponieważ mogą one przeciążyć sieć.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highlight>
                <a:srgbClr val="FFFF00"/>
              </a:highlight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200"/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1195075"/>
            <a:ext cx="4677428" cy="446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Duża tabela do małej tabeli</a:t>
            </a: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452120" y="14090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When the </a:t>
            </a:r>
            <a:r>
              <a:rPr lang="pl-PL">
                <a:highlight>
                  <a:srgbClr val="FFFF00"/>
                </a:highlight>
              </a:rPr>
              <a:t>table is small enough to fit into the memory </a:t>
            </a:r>
            <a:r>
              <a:rPr lang="pl-PL"/>
              <a:t>of a single worker node, with some breathing room of course, we can </a:t>
            </a:r>
            <a:r>
              <a:rPr lang="pl-PL">
                <a:highlight>
                  <a:srgbClr val="FFFF00"/>
                </a:highlight>
              </a:rPr>
              <a:t>optimize</a:t>
            </a:r>
            <a:r>
              <a:rPr lang="pl-PL"/>
              <a:t> our join.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Nastąpi replikacja df na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każdym wykonawcy,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>
                <a:highlight>
                  <a:srgbClr val="FFFF00"/>
                </a:highlight>
              </a:rPr>
              <a:t>Komunikacja tylko na początku!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1200"/>
              <a:t>Chambers, Bill; Zaharia, Matei. Spark: The Definitive Guide: Big Data Processing Made Simple (Kindle Locations 3886-3887). O'Reilly Media. Kindle Edition. </a:t>
            </a:r>
            <a:endParaRPr sz="12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528" y="2427981"/>
            <a:ext cx="6815472" cy="406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4460428"/>
            <a:ext cx="4458322" cy="25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Hints</a:t>
            </a: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2400"/>
              <a:t>The SQL interface also includes the ability to provide </a:t>
            </a:r>
            <a:r>
              <a:rPr lang="pl-PL" sz="2400">
                <a:highlight>
                  <a:srgbClr val="FFFF00"/>
                </a:highlight>
              </a:rPr>
              <a:t>hints</a:t>
            </a:r>
            <a:r>
              <a:rPr lang="pl-PL" sz="2400"/>
              <a:t> to perform joins. </a:t>
            </a:r>
            <a:r>
              <a:rPr lang="pl-PL" sz="2400">
                <a:highlight>
                  <a:srgbClr val="FFFF00"/>
                </a:highlight>
              </a:rPr>
              <a:t>These are not enforced</a:t>
            </a:r>
            <a:r>
              <a:rPr lang="pl-PL" sz="2400"/>
              <a:t>, however, so the optimizer might choose to ignore them. You can set one of these hints by using a special comment syntax. </a:t>
            </a:r>
            <a:r>
              <a:rPr lang="pl-PL" sz="2400">
                <a:highlight>
                  <a:srgbClr val="FFFF00"/>
                </a:highlight>
              </a:rPr>
              <a:t>MAPJOIN</a:t>
            </a:r>
            <a:r>
              <a:rPr lang="pl-PL" sz="2400"/>
              <a:t>, </a:t>
            </a:r>
            <a:r>
              <a:rPr lang="pl-PL" sz="2400">
                <a:highlight>
                  <a:srgbClr val="FFFF00"/>
                </a:highlight>
              </a:rPr>
              <a:t>BROADCAST</a:t>
            </a:r>
            <a:r>
              <a:rPr lang="pl-PL" sz="2400"/>
              <a:t>, and </a:t>
            </a:r>
            <a:r>
              <a:rPr lang="pl-PL" sz="2400">
                <a:highlight>
                  <a:srgbClr val="FFFF00"/>
                </a:highlight>
              </a:rPr>
              <a:t>BROADCASTJOIN</a:t>
            </a:r>
            <a:r>
              <a:rPr lang="pl-PL" sz="2400"/>
              <a:t> all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2600"/>
              <a:t>If you </a:t>
            </a:r>
            <a:r>
              <a:rPr lang="pl-PL" sz="2600">
                <a:highlight>
                  <a:srgbClr val="FF0000"/>
                </a:highlight>
              </a:rPr>
              <a:t>partition your data correctly prior to a join</a:t>
            </a:r>
            <a:r>
              <a:rPr lang="pl-PL" sz="2600"/>
              <a:t>, you can end up with much more efficient execution because even if a shuffle is planned, if data from two different DataFrames is already located on the same machine,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1200"/>
              <a:t>Chambers, Bill; Zaharia, Matei. Spark: The Definitive Guide: Big Data Processing Made Simple (Kindle Location 3910). O'Reilly Media. Kindle Edition.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f5168f8fa_0_0"/>
          <p:cNvSpPr/>
          <p:nvPr/>
        </p:nvSpPr>
        <p:spPr>
          <a:xfrm>
            <a:off x="463646" y="451045"/>
            <a:ext cx="11289900" cy="59559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df5168f8fa_0_0"/>
          <p:cNvSpPr txBox="1"/>
          <p:nvPr/>
        </p:nvSpPr>
        <p:spPr>
          <a:xfrm>
            <a:off x="1267706" y="2532223"/>
            <a:ext cx="875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Funkcje </a:t>
            </a:r>
            <a:r>
              <a:rPr lang="pl-PL" sz="3200" b="1">
                <a:solidFill>
                  <a:schemeClr val="lt1"/>
                </a:solidFill>
              </a:rPr>
              <a:t>demo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f5168f8fa_0_0"/>
          <p:cNvSpPr/>
          <p:nvPr/>
        </p:nvSpPr>
        <p:spPr>
          <a:xfrm>
            <a:off x="463646" y="451045"/>
            <a:ext cx="11289900" cy="59559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df5168f8fa_0_0"/>
          <p:cNvSpPr txBox="1"/>
          <p:nvPr/>
        </p:nvSpPr>
        <p:spPr>
          <a:xfrm>
            <a:off x="1267706" y="2532223"/>
            <a:ext cx="875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UDF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82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f5168f8fa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User Defined Function</a:t>
            </a:r>
            <a:endParaRPr/>
          </a:p>
        </p:txBody>
      </p:sp>
      <p:sp>
        <p:nvSpPr>
          <p:cNvPr id="103" name="Google Shape;103;g1df5168f8fa_0_95"/>
          <p:cNvSpPr txBox="1"/>
          <p:nvPr/>
        </p:nvSpPr>
        <p:spPr>
          <a:xfrm>
            <a:off x="941033" y="1697115"/>
            <a:ext cx="98898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/>
              <a:t>Zdefiniowane przez użytkownika funkcje (</a:t>
            </a:r>
            <a:r>
              <a:rPr lang="pl-PL" sz="1600" b="1"/>
              <a:t>UDF</a:t>
            </a:r>
            <a:r>
              <a:rPr lang="pl-PL" sz="1600"/>
              <a:t>) pozwalają na tworzenie </a:t>
            </a:r>
            <a:r>
              <a:rPr lang="pl-PL" sz="1600" b="1"/>
              <a:t>własnych niestandardowych transformacji</a:t>
            </a:r>
            <a:r>
              <a:rPr lang="pl-PL" sz="1600"/>
              <a:t> przy użyciu </a:t>
            </a:r>
            <a:r>
              <a:rPr lang="pl-PL" sz="1600" b="1"/>
              <a:t>Pythona lub Scalii</a:t>
            </a:r>
            <a:r>
              <a:rPr lang="pl-PL" sz="1600"/>
              <a:t> nawet z użyciem zewnętrznych bibliotek. UDF-y mogą przyjmować i zwracać </a:t>
            </a:r>
            <a:r>
              <a:rPr lang="pl-PL" sz="1600" b="1"/>
              <a:t>jeden lub więcej kolumn jako dane wejściowe</a:t>
            </a:r>
            <a:r>
              <a:rPr lang="pl-PL" sz="1600"/>
              <a:t>. Spark UDF-y są niezwykle potężne, ponieważ można je pisać w kilku różnych językach programowania.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/>
              <a:t>Funkcje są zarejestrowane jako </a:t>
            </a:r>
            <a:r>
              <a:rPr lang="pl-PL" sz="1600" b="1"/>
              <a:t>tymczasowe </a:t>
            </a:r>
            <a:r>
              <a:rPr lang="pl-PL" sz="1600"/>
              <a:t>funkcje do użycia w określonej sesji Spark (</a:t>
            </a:r>
            <a:r>
              <a:rPr lang="pl-PL" sz="1600" b="1"/>
              <a:t>SparkSession</a:t>
            </a:r>
            <a:r>
              <a:rPr lang="pl-PL" sz="1600"/>
              <a:t>).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/>
              <a:t>Funkcje trzeba</a:t>
            </a:r>
            <a:r>
              <a:rPr lang="pl-PL" sz="1600" b="1"/>
              <a:t> zarejestrować </a:t>
            </a:r>
            <a:r>
              <a:rPr lang="pl-PL" sz="1600"/>
              <a:t>je w Sparku, abyśmy mogli ich używać na wszystkich naszych maszynach roboczych. Spark wykona </a:t>
            </a:r>
            <a:r>
              <a:rPr lang="pl-PL" sz="1600" b="1"/>
              <a:t>serializację </a:t>
            </a:r>
            <a:r>
              <a:rPr lang="pl-PL" sz="1600"/>
              <a:t>funkcji na sterowniku i przekaże ją przez sieć do </a:t>
            </a:r>
            <a:r>
              <a:rPr lang="pl-PL" sz="1600" b="1"/>
              <a:t>wszystkich procesów wykonawczych</a:t>
            </a:r>
            <a:r>
              <a:rPr lang="pl-PL" sz="1600"/>
              <a:t>.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UDF-Python</a:t>
            </a:r>
            <a:endParaRPr/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59425"/>
            <a:ext cx="8849185" cy="56893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/>
        </p:nvSpPr>
        <p:spPr>
          <a:xfrm>
            <a:off x="7776839" y="2929631"/>
            <a:ext cx="395056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Warning</a:t>
            </a:r>
            <a:r>
              <a:rPr lang="pl-P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Starting this Python process is expensive, but the </a:t>
            </a:r>
            <a:r>
              <a:rPr lang="pl-PL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cost is in serializing the data </a:t>
            </a: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Python. This is costly for two reasons: it is an expensive computation, but also, </a:t>
            </a:r>
            <a:r>
              <a:rPr lang="pl-PL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the data enters Python, Spark cannot manage the memory of the worker. </a:t>
            </a: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means that you could potentially cause a worker to fail if it becomes resource constrained (because both the JVM and Python are competing for memory on the same machine).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Chambers, Bill; Zaharia, Matei. Spark: The Definitive Guide: Big Data Processing Made Simple (Kindle Locations 2879-2882). O'Reilly Media. Kindle Edition.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f5168f8fa_0_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Funkcje</a:t>
            </a:r>
            <a:endParaRPr/>
          </a:p>
        </p:txBody>
      </p:sp>
      <p:sp>
        <p:nvSpPr>
          <p:cNvPr id="116" name="Google Shape;116;g1df5168f8fa_0_100"/>
          <p:cNvSpPr txBox="1"/>
          <p:nvPr/>
        </p:nvSpPr>
        <p:spPr>
          <a:xfrm>
            <a:off x="918867" y="1581899"/>
            <a:ext cx="99342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rgbClr val="FF0000"/>
                </a:solidFill>
              </a:rPr>
              <a:t>UWAGA!!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highlight>
                  <a:srgbClr val="FFFF00"/>
                </a:highlight>
              </a:rPr>
              <a:t>Zanim napiszesz jakąś funkcję sprawdź czy już istnieje !!!!!!</a:t>
            </a:r>
            <a:endParaRPr sz="1600">
              <a:highlight>
                <a:srgbClr val="FFFF00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FFFF00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u="sng">
                <a:solidFill>
                  <a:schemeClr val="hlink"/>
                </a:solidFill>
                <a:hlinkClick r:id="rId3"/>
              </a:rPr>
              <a:t>https://learn.microsoft.com/pl-pl/azure/databricks/sql/language-manual/sql-ref-functions-builtin-alpha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u="sng">
                <a:solidFill>
                  <a:schemeClr val="hlink"/>
                </a:solidFill>
                <a:hlinkClick r:id="rId4"/>
              </a:rPr>
              <a:t>https://spark.apache.org/docs/latest/api/scala/org/apache/spark/index.html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u="sng">
                <a:solidFill>
                  <a:schemeClr val="hlink"/>
                </a:solidFill>
                <a:hlinkClick r:id="rId5"/>
              </a:rPr>
              <a:t>https://spark.apache.org/docs/latest/api/python/index.html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117" name="Google Shape;117;g1df5168f8fa_0_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6675" y="3536424"/>
            <a:ext cx="8303451" cy="287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f5168f8fa_0_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UDF Zasady</a:t>
            </a:r>
            <a:endParaRPr/>
          </a:p>
        </p:txBody>
      </p:sp>
      <p:sp>
        <p:nvSpPr>
          <p:cNvPr id="123" name="Google Shape;123;g1df5168f8fa_0_116"/>
          <p:cNvSpPr txBox="1">
            <a:spLocks noGrp="1"/>
          </p:cNvSpPr>
          <p:nvPr>
            <p:ph type="body" idx="1"/>
          </p:nvPr>
        </p:nvSpPr>
        <p:spPr>
          <a:xfrm>
            <a:off x="796575" y="14261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55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pl-PL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Funkcje biblioteki Pandas zdefiniowane przez użytkownika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25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pl-PL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Funkcje skalarne zdefiniowane przez użytkownika — Python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25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pl-PL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Funkcje skalarne zdefiniowane przez użytkownika — Scala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25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pl-PL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Funkcje agregujące zdefiniowane przez użytkownika — język Scala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Niektóre funkcje zdefiniowane przez użytkownika są bardziej wydajne niż inne. Pod względem wydajności: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255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pl-PL" sz="1200" b="1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Wbudowane funkcje będą najszybsze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ze względu na </a:t>
            </a:r>
            <a:r>
              <a:rPr lang="pl-PL" sz="1200" b="1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optymalizatory 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usługi Azure Databricks.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25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Kod wykonywany w </a:t>
            </a:r>
            <a:r>
              <a:rPr lang="pl-PL" sz="1200" b="1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środowisku JVM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(Scala, Java, Hive UDF) będzie </a:t>
            </a:r>
            <a:r>
              <a:rPr lang="pl-PL" sz="1200" b="1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szybszy 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niż funkcje UDF języka </a:t>
            </a:r>
            <a:r>
              <a:rPr lang="pl-PL" sz="1200" b="1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25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Funkcje zdefiniowane przez użytkownika platformy </a:t>
            </a:r>
            <a:r>
              <a:rPr lang="pl-PL" sz="1200" b="1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Pandas używają funkcji Arrow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aby zmniejszyć koszty serializacji skojarzone z funkcjami UDF języka Python.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25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pl-PL" sz="1200" b="1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Zwykle należy unikać funkcji zdefiniowanych przez użytkownika języka Python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g1df5168f8fa_0_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0275" y="3986625"/>
            <a:ext cx="82486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f5168f8fa_0_80"/>
          <p:cNvSpPr/>
          <p:nvPr/>
        </p:nvSpPr>
        <p:spPr>
          <a:xfrm>
            <a:off x="463646" y="451045"/>
            <a:ext cx="11289900" cy="59559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df5168f8fa_0_80"/>
          <p:cNvSpPr txBox="1"/>
          <p:nvPr/>
        </p:nvSpPr>
        <p:spPr>
          <a:xfrm>
            <a:off x="1267706" y="2532223"/>
            <a:ext cx="875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>
                <a:solidFill>
                  <a:schemeClr val="lt1"/>
                </a:solidFill>
              </a:rPr>
              <a:t>Agregacje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9EEAFFF8050846B8921DC5A70925A7" ma:contentTypeVersion="2" ma:contentTypeDescription="Utwórz nowy dokument." ma:contentTypeScope="" ma:versionID="2611b5de485e499c861fd11650d02c69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498cf555c730eff5097febd418c557a6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735BE2-AA0C-4BF9-A6F7-6F274C0EBCA8}"/>
</file>

<file path=customXml/itemProps2.xml><?xml version="1.0" encoding="utf-8"?>
<ds:datastoreItem xmlns:ds="http://schemas.openxmlformats.org/officeDocument/2006/customXml" ds:itemID="{5CE5C7F0-FB67-4604-AB3C-F2042F3AA836}"/>
</file>

<file path=customXml/itemProps3.xml><?xml version="1.0" encoding="utf-8"?>
<ds:datastoreItem xmlns:ds="http://schemas.openxmlformats.org/officeDocument/2006/customXml" ds:itemID="{60AB301B-FC6A-479D-8382-EBE282AC1C6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1952</Words>
  <Application>Microsoft Office PowerPoint</Application>
  <PresentationFormat>Panoramiczny</PresentationFormat>
  <Paragraphs>172</Paragraphs>
  <Slides>26</Slides>
  <Notes>26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Infrastruktura Big Data</vt:lpstr>
      <vt:lpstr>Funkcje</vt:lpstr>
      <vt:lpstr>Prezentacja programu PowerPoint</vt:lpstr>
      <vt:lpstr>Prezentacja programu PowerPoint</vt:lpstr>
      <vt:lpstr>User Defined Function</vt:lpstr>
      <vt:lpstr>UDF-Python</vt:lpstr>
      <vt:lpstr>Funkcje</vt:lpstr>
      <vt:lpstr>UDF Zasady</vt:lpstr>
      <vt:lpstr>Prezentacja programu PowerPoint</vt:lpstr>
      <vt:lpstr>Agregacje</vt:lpstr>
      <vt:lpstr>Funkcje</vt:lpstr>
      <vt:lpstr>Liczenie i Nullle (Count i Nulls)</vt:lpstr>
      <vt:lpstr>Prezentacja programu PowerPoint</vt:lpstr>
      <vt:lpstr>Funkcje okienkowe</vt:lpstr>
      <vt:lpstr>Funkcje okienkowe</vt:lpstr>
      <vt:lpstr>Window Functions </vt:lpstr>
      <vt:lpstr>Window Functions </vt:lpstr>
      <vt:lpstr>Funkcje</vt:lpstr>
      <vt:lpstr>Prezentacja programu PowerPoint</vt:lpstr>
      <vt:lpstr>Joiny</vt:lpstr>
      <vt:lpstr>Join i duplikaty kolumn</vt:lpstr>
      <vt:lpstr>Join i duplikaty kolumn</vt:lpstr>
      <vt:lpstr>Jak działają joiny</vt:lpstr>
      <vt:lpstr>Duża tabela do dużej tabeli</vt:lpstr>
      <vt:lpstr>Duża tabela do małej tabeli</vt:lpstr>
      <vt:lpstr>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Infrastruktura Big Data</dc:title>
  <dc:creator>Krzysztof Nojman</dc:creator>
  <cp:lastModifiedBy>Krzysztof Nojman</cp:lastModifiedBy>
  <cp:revision>2</cp:revision>
  <dcterms:created xsi:type="dcterms:W3CDTF">2022-02-08T07:43:54Z</dcterms:created>
  <dcterms:modified xsi:type="dcterms:W3CDTF">2023-03-20T16:03:26Z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