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fhNE5mUU+ThgreUNJI5mZpas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font" Target="fonts/HelveticaNeue-italic.fntdata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4" Type="http://schemas.openxmlformats.org/officeDocument/2006/relationships/font" Target="fonts/Roboto-bold.fntdata"/><Relationship Id="rId42" Type="http://schemas.openxmlformats.org/officeDocument/2006/relationships/customXml" Target="../customXml/item1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Roboto-boldItalic.fnt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customXml" Target="../customXml/item3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Roboto-italic.fntdata"/><Relationship Id="rId14" Type="http://schemas.openxmlformats.org/officeDocument/2006/relationships/slide" Target="slides/slide10.xml"/><Relationship Id="rId43" Type="http://schemas.openxmlformats.org/officeDocument/2006/relationships/customXml" Target="../customXml/item2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font" Target="fonts/Roboto-regular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7b97d1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267b97d18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7b97d1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267b97d18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https://spark.apache.org/docs/latest/sql-data-sources-jdbc.html</a:t>
            </a:r>
            <a:endParaRPr/>
          </a:p>
        </p:txBody>
      </p:sp>
      <p:sp>
        <p:nvSpPr>
          <p:cNvPr id="210" name="Google Shape;21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67b97d1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67b97d18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67b97d1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267b97d18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67b97d1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267b97d18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7b97d18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7b97d1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57b6979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57b697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7b97d18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7b97d1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67b97d18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67b97d1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park.apache.org/docs/3.0.0/sql-ref.html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earn.microsoft.com/en-gb/azure/databricks/lakehouse/data-objects#catalog" TargetMode="External"/><Relationship Id="rId4" Type="http://schemas.openxmlformats.org/officeDocument/2006/relationships/hyperlink" Target="https://learn.microsoft.com/en-gb/azure/databricks/lakehouse/data-objects#database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learn.microsoft.com/en-gb/azure/databricks/lakehouse/data-objects#table" TargetMode="External"/><Relationship Id="rId6" Type="http://schemas.openxmlformats.org/officeDocument/2006/relationships/hyperlink" Target="https://learn.microsoft.com/en-gb/azure/databricks/lakehouse/data-objects#view" TargetMode="External"/><Relationship Id="rId7" Type="http://schemas.openxmlformats.org/officeDocument/2006/relationships/hyperlink" Target="https://learn.microsoft.com/en-gb/azure/databricks/lakehouse/data-objects#function" TargetMode="External"/><Relationship Id="rId8" Type="http://schemas.openxmlformats.org/officeDocument/2006/relationships/hyperlink" Target="https://learn.microsoft.com/en-gb/azure/databricks/lakehouse/data-objec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microsoft.com/en-gb/azure/databricks/data-governance/unity-catalog/create-metastore" TargetMode="External"/><Relationship Id="rId4" Type="http://schemas.openxmlformats.org/officeDocument/2006/relationships/hyperlink" Target="https://learn.microsoft.com/en-gb/azure/databricks/data/metastores/" TargetMode="External"/><Relationship Id="rId5" Type="http://schemas.openxmlformats.org/officeDocument/2006/relationships/hyperlink" Target="https://learn.microsoft.com/en-gb/azure/databricks/data/metastores/external-hive-metastor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park.apache.org/docs/latest/api/scala/org/apache/spark/sql/catalog/Catalog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microsoft.com/en-gb/azure/databricks/data/tabl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Dwie fazy SMJ</a:t>
            </a:r>
            <a:endParaRPr/>
          </a:p>
        </p:txBody>
      </p:sp>
      <p:sp>
        <p:nvSpPr>
          <p:cNvPr id="141" name="Google Shape;141;p37"/>
          <p:cNvSpPr txBox="1"/>
          <p:nvPr>
            <p:ph idx="1" type="body"/>
          </p:nvPr>
        </p:nvSpPr>
        <p:spPr>
          <a:xfrm>
            <a:off x="731675" y="1781225"/>
            <a:ext cx="467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l-PL"/>
              <a:t>Faza 1</a:t>
            </a:r>
            <a:r>
              <a:rPr lang="pl-PL"/>
              <a:t> - sortowanie po kluczu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l-PL"/>
              <a:t>Faza 2</a:t>
            </a:r>
            <a:r>
              <a:rPr lang="pl-PL"/>
              <a:t> - merge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iteracja po każdym kluczu w każdym zestawie danych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67b97d18e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Kiedy używać </a:t>
            </a:r>
            <a:r>
              <a:rPr lang="pl-PL"/>
              <a:t>SMJ</a:t>
            </a:r>
            <a:endParaRPr/>
          </a:p>
        </p:txBody>
      </p:sp>
      <p:sp>
        <p:nvSpPr>
          <p:cNvPr id="147" name="Google Shape;147;g2267b97d18e_0_29"/>
          <p:cNvSpPr txBox="1"/>
          <p:nvPr>
            <p:ph idx="1" type="body"/>
          </p:nvPr>
        </p:nvSpPr>
        <p:spPr>
          <a:xfrm>
            <a:off x="731675" y="1781225"/>
            <a:ext cx="1087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Kiedy </a:t>
            </a:r>
            <a:r>
              <a:rPr b="1" lang="pl-PL"/>
              <a:t>każdy klucz</a:t>
            </a:r>
            <a:r>
              <a:rPr lang="pl-PL"/>
              <a:t> w dwóch dużych zbiorach danych może być </a:t>
            </a:r>
            <a:r>
              <a:rPr b="1" lang="pl-PL"/>
              <a:t>posortowany i hashowany</a:t>
            </a:r>
            <a:r>
              <a:rPr lang="pl-PL"/>
              <a:t> do tej samej partycji przez Sparka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Kiedy chcesz wykonać tylko </a:t>
            </a:r>
            <a:r>
              <a:rPr b="1" lang="pl-PL"/>
              <a:t>equi-join</a:t>
            </a:r>
            <a:r>
              <a:rPr lang="pl-PL"/>
              <a:t>, aby połączyć dwa zbiory danych na podstawie dopasowania </a:t>
            </a:r>
            <a:r>
              <a:rPr b="1" lang="pl-PL"/>
              <a:t>posortowanych kluczy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Kiedy chcesz </a:t>
            </a:r>
            <a:r>
              <a:rPr b="1" lang="pl-PL"/>
              <a:t>zapobiec </a:t>
            </a:r>
            <a:r>
              <a:rPr lang="pl-PL"/>
              <a:t>operacjom </a:t>
            </a:r>
            <a:r>
              <a:rPr b="1" lang="pl-PL"/>
              <a:t>Exchange i Sort</a:t>
            </a:r>
            <a:r>
              <a:rPr lang="pl-PL"/>
              <a:t>, aby zaoszczędzić duże przetasowania (</a:t>
            </a:r>
            <a:r>
              <a:rPr b="1" lang="pl-PL"/>
              <a:t>shuffles</a:t>
            </a:r>
            <a:r>
              <a:rPr lang="pl-PL"/>
              <a:t>) przez sieć.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402454" y="1980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Joiny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248575" y="1322773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Inner Joins </a:t>
            </a:r>
            <a:r>
              <a:rPr lang="pl-PL"/>
              <a:t> klucz istnieje w obu tabelach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Outer joins </a:t>
            </a:r>
            <a:r>
              <a:rPr lang="pl-PL"/>
              <a:t>(wiersze z kluczami z lewej lub prawej)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outer joins </a:t>
            </a:r>
            <a:r>
              <a:rPr lang="pl-PL"/>
              <a:t>(pokaże wiersze z kluczami w lewej tabeli)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Right outer joins </a:t>
            </a:r>
            <a:r>
              <a:rPr lang="pl-PL"/>
              <a:t>(pokaże wiersze z kluczami w prawej tabeli)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semi joins </a:t>
            </a:r>
            <a:r>
              <a:rPr lang="pl-PL"/>
              <a:t>(wiersze po lewej stronie i tylko lewy zbiór danych, w którym klucz </a:t>
            </a:r>
            <a:r>
              <a:rPr b="1" lang="pl-PL"/>
              <a:t>pojawia </a:t>
            </a:r>
            <a:r>
              <a:rPr lang="pl-PL"/>
              <a:t>się w </a:t>
            </a:r>
            <a:r>
              <a:rPr b="1" lang="pl-PL"/>
              <a:t>prawym </a:t>
            </a:r>
            <a:r>
              <a:rPr lang="pl-PL"/>
              <a:t>zbiorze danych)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Left anti joins </a:t>
            </a:r>
            <a:r>
              <a:rPr lang="pl-PL"/>
              <a:t>(wiersze po lewej stronie i tylko lewy zbiór danych, w którym </a:t>
            </a:r>
            <a:r>
              <a:rPr b="1" lang="pl-PL"/>
              <a:t>nie </a:t>
            </a:r>
            <a:r>
              <a:rPr lang="pl-PL"/>
              <a:t>pojawiają się one w </a:t>
            </a:r>
            <a:r>
              <a:rPr b="1" lang="pl-PL"/>
              <a:t>prawym </a:t>
            </a:r>
            <a:r>
              <a:rPr lang="pl-PL"/>
              <a:t>zbiorze danych)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Natural joins </a:t>
            </a:r>
            <a:r>
              <a:rPr lang="pl-PL"/>
              <a:t>(wykonać łączenie, domyślnie dopasowując kolumny między dwoma zestawami danych o tych </a:t>
            </a:r>
            <a:r>
              <a:rPr b="1" lang="pl-PL"/>
              <a:t>samych nazwach</a:t>
            </a:r>
            <a:r>
              <a:rPr lang="pl-PL"/>
              <a:t>)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>
                <a:highlight>
                  <a:srgbClr val="FFFF00"/>
                </a:highlight>
              </a:rPr>
              <a:t>Cross</a:t>
            </a:r>
            <a:r>
              <a:rPr lang="pl-PL"/>
              <a:t> (or Cartesian) joins (dopasuj każdy wiersz w lewym zbiorze danych do każdego wiersza po prawej)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8996"/>
              <a:buNone/>
            </a:pPr>
            <a:r>
              <a:rPr lang="pl-PL" sz="1400"/>
              <a:t>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Hints</a:t>
            </a:r>
            <a:endParaRPr/>
          </a:p>
        </p:txBody>
      </p:sp>
      <p:sp>
        <p:nvSpPr>
          <p:cNvPr id="159" name="Google Shape;15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The SQL interface also includes the ability to provide </a:t>
            </a:r>
            <a:r>
              <a:rPr lang="pl-PL" sz="2400">
                <a:highlight>
                  <a:srgbClr val="FFFF00"/>
                </a:highlight>
              </a:rPr>
              <a:t>hints</a:t>
            </a:r>
            <a:r>
              <a:rPr lang="pl-PL" sz="2400"/>
              <a:t> to perform joins. </a:t>
            </a:r>
            <a:r>
              <a:rPr lang="pl-PL" sz="2400">
                <a:highlight>
                  <a:srgbClr val="FFFF00"/>
                </a:highlight>
              </a:rPr>
              <a:t>These are not enforced</a:t>
            </a:r>
            <a:r>
              <a:rPr lang="pl-PL" sz="2400"/>
              <a:t>, however, so the optimizer might choose to ignore them. You can set one of these hints by using a special comment syntax. </a:t>
            </a:r>
            <a:r>
              <a:rPr lang="pl-PL" sz="2400">
                <a:highlight>
                  <a:srgbClr val="FFFF00"/>
                </a:highlight>
              </a:rPr>
              <a:t>MAPJOIN</a:t>
            </a:r>
            <a:r>
              <a:rPr lang="pl-PL" sz="2400"/>
              <a:t>, </a:t>
            </a:r>
            <a:r>
              <a:rPr lang="pl-PL" sz="2400">
                <a:highlight>
                  <a:srgbClr val="FFFF00"/>
                </a:highlight>
              </a:rPr>
              <a:t>BROADCAST</a:t>
            </a:r>
            <a:r>
              <a:rPr lang="pl-PL" sz="2400"/>
              <a:t>, and </a:t>
            </a:r>
            <a:r>
              <a:rPr lang="pl-PL" sz="2400">
                <a:highlight>
                  <a:srgbClr val="FFFF00"/>
                </a:highlight>
              </a:rPr>
              <a:t>BROADCASTJOIN</a:t>
            </a:r>
            <a:r>
              <a:rPr lang="pl-PL" sz="2400"/>
              <a:t> all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600"/>
              <a:t>If you </a:t>
            </a:r>
            <a:r>
              <a:rPr lang="pl-PL" sz="2600">
                <a:highlight>
                  <a:srgbClr val="FF0000"/>
                </a:highlight>
              </a:rPr>
              <a:t>partition your data correctly prior to a join</a:t>
            </a:r>
            <a:r>
              <a:rPr lang="pl-PL" sz="2600"/>
              <a:t>, you can end up with much more efficient execution because even if a shuffle is planned, if data from two different DataFrames is already located on the same machine,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200"/>
              <a:t>Chambers, Bill; Zaharia, Matei. Spark: The Definitive Guide: Big Data Processing Made Simple (Kindle Location 3910). O'Reilly Media. Kindle Edition.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7b97d18e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Hints SQL</a:t>
            </a:r>
            <a:endParaRPr/>
          </a:p>
        </p:txBody>
      </p:sp>
      <p:sp>
        <p:nvSpPr>
          <p:cNvPr id="165" name="Google Shape;165;g2267b97d18e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Shuffle sort merge join (SMJ)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Broadcast hash join (BHJ)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Shuffle hash join (SHJ)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g2267b97d18e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50" y="2292650"/>
            <a:ext cx="6866975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267b97d18e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350" y="3813059"/>
            <a:ext cx="6277005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267b97d18e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350" y="5105750"/>
            <a:ext cx="6651026" cy="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 i duplikaty kolumn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612559" y="1589103"/>
            <a:ext cx="10741241" cy="4587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W DataFrame każda kolumna ma unikatowy </a:t>
            </a:r>
            <a:r>
              <a:rPr b="1" lang="pl-PL"/>
              <a:t>identyfikator </a:t>
            </a:r>
            <a:r>
              <a:rPr lang="pl-PL"/>
              <a:t>w SQL Spark, Catalyst. Ten unikalny identyfikator jest czysto wewnętrzny i nie jest czymś, do czego można bezpośrednio się odnieść.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pl-PL"/>
              <a:t>Częsty problem z joinem to </a:t>
            </a:r>
            <a:r>
              <a:rPr b="1" lang="pl-PL"/>
              <a:t>Zduplikowane kolumny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Join i duplikaty kolumn - rozwiązanie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pl-PL"/>
              <a:t>Rozwiązanie 1</a:t>
            </a:r>
            <a:endParaRPr/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pl-PL"/>
              <a:t>Zmiana wyrażenia z Boolean na sekwencje stringów or Seq(). person.join( gradProgramDupe," graduate_program").</a:t>
            </a:r>
            <a:endParaRPr/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b="1" lang="pl-PL"/>
              <a:t>Rozwiązanie 2</a:t>
            </a:r>
            <a:endParaRPr/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pl-PL"/>
              <a:t>Usunięcie podwojonej kolumny po połączeniu(after the join). Podczas łączenia użyj oryginalnych Dataframes </a:t>
            </a:r>
            <a:endParaRPr b="1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l-PL"/>
              <a:t>Rozwiązanie 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Zmiana nazw kolumn przed połączeniem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/>
        </p:nvSpPr>
        <p:spPr>
          <a:xfrm>
            <a:off x="838200" y="365126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673963" y="1313896"/>
            <a:ext cx="10679837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 Compliance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standard: spark.sql.ansi.enabled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Reference - Spark 3.0.0 Documentation (apache.org)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39" y="2908372"/>
            <a:ext cx="6830378" cy="33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/>
        </p:nvSpPr>
        <p:spPr>
          <a:xfrm>
            <a:off x="639192" y="1757779"/>
            <a:ext cx="11070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1932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APACHE HIVE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Apache Hive ™ </a:t>
            </a:r>
            <a:r>
              <a:rPr b="1" i="0" lang="pl-PL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warehouse software facilitates reading, writing, and managing large datasets residing in distributed storage </a:t>
            </a:r>
            <a:r>
              <a:rPr b="0" i="0" lang="pl-PL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SQL. Structure can be projected onto data already in storage. A command line tool and JDBC driver are provided to connect users to Hive.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l-PL" sz="1800" u="none" cap="none" strike="noStrike">
                <a:solidFill>
                  <a:srgbClr val="000000"/>
                </a:solidFill>
              </a:rPr>
              <a:t>Spark SQL has a great relationship with Hive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it can connect to </a:t>
            </a:r>
            <a:r>
              <a:rPr b="1" i="0" lang="pl-PL" sz="1800" u="none" cap="none" strike="noStrike">
                <a:solidFill>
                  <a:srgbClr val="000000"/>
                </a:solidFill>
              </a:rPr>
              <a:t>Hive </a:t>
            </a:r>
            <a:r>
              <a:rPr b="1" lang="pl-PL" sz="1800"/>
              <a:t>metastore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Hive metastore is the way in which Hive maintains table information for use across sessions.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l-PL" sz="1800" u="none" cap="none" strike="noStrike">
                <a:solidFill>
                  <a:srgbClr val="000000"/>
                </a:solidFill>
              </a:rPr>
              <a:t>API allows for data to be extracted with SQL,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manipulated as a DataFrame, passed into one of Spark MLlibs’ large-scale machine learning algorithms, written out to another data source, and everything in between.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SQL is completely compatible with Hive SQL (</a:t>
            </a: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HiveQL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statements.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Chambers, Bill; Zaharia, Matei. Spark: The Definitive Guide: Big Data Processing Made Simple (Kindle Locations 4640-4642). O'Reilly Media. Kindle Edition.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Hive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51029" y="1561924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745724" y="1580226"/>
            <a:ext cx="1051560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method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on the SparkSession object.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returns a 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Chambers, Bill; Zaharia, Matei. Spark: The Definitive Guide: Big Data Processing Made Simple (Kindle Location 4669). O'Reilly Media. Kindle Edition. </a:t>
            </a:r>
            <a:endParaRPr/>
          </a:p>
        </p:txBody>
      </p:sp>
      <p:sp>
        <p:nvSpPr>
          <p:cNvPr id="205" name="Google Shape;205;p43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Interface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724" y="2114772"/>
            <a:ext cx="4390415" cy="93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198" y="3293616"/>
            <a:ext cx="4029637" cy="220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639192" y="356248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Connectivity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/>
          <p:nvPr/>
        </p:nvSpPr>
        <p:spPr>
          <a:xfrm>
            <a:off x="639192" y="1305018"/>
            <a:ext cx="10777500" cy="5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provides a </a:t>
            </a:r>
            <a:r>
              <a:rPr b="1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Database Connectivity (JDBC) </a:t>
            </a: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by which either you or a remote program connects to the Spark driver in order to execute Spark SQL</a:t>
            </a:r>
            <a:r>
              <a:rPr lang="pl-PL"/>
              <a:t> </a:t>
            </a:r>
            <a:r>
              <a:rPr b="1" i="0" lang="pl-PL" sz="1400" u="none" cap="none" strike="noStrike">
                <a:solidFill>
                  <a:srgbClr val="000000"/>
                </a:solidFill>
              </a:rPr>
              <a:t>PowerBI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050">
                <a:solidFill>
                  <a:srgbClr val="1D1F22"/>
                </a:solidFill>
                <a:latin typeface="Roboto"/>
                <a:ea typeface="Roboto"/>
                <a:cs typeface="Roboto"/>
                <a:sym typeface="Roboto"/>
              </a:rPr>
              <a:t>There is a built-in connection providers for the following databases:</a:t>
            </a:r>
            <a:endParaRPr sz="1050">
              <a:solidFill>
                <a:srgbClr val="1D1F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5275" lvl="0" marL="698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Roboto"/>
              <a:buChar char="●"/>
            </a:pPr>
            <a:r>
              <a:rPr b="1" lang="pl-PL" sz="1050">
                <a:solidFill>
                  <a:srgbClr val="1D1F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DB2</a:t>
            </a:r>
            <a:endParaRPr b="1" sz="1050">
              <a:solidFill>
                <a:srgbClr val="1D1F2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Roboto"/>
              <a:buChar char="●"/>
            </a:pPr>
            <a:r>
              <a:rPr b="1" lang="pl-PL" sz="1050">
                <a:solidFill>
                  <a:srgbClr val="1D1F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MariaDB</a:t>
            </a:r>
            <a:endParaRPr b="1" sz="1050">
              <a:solidFill>
                <a:srgbClr val="1D1F2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Roboto"/>
              <a:buChar char="●"/>
            </a:pPr>
            <a:r>
              <a:rPr b="1" lang="pl-PL" sz="1050">
                <a:solidFill>
                  <a:srgbClr val="1D1F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MS Sql</a:t>
            </a:r>
            <a:endParaRPr b="1" sz="1050">
              <a:solidFill>
                <a:srgbClr val="1D1F2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Roboto"/>
              <a:buChar char="●"/>
            </a:pPr>
            <a:r>
              <a:rPr b="1" lang="pl-PL" sz="1050">
                <a:solidFill>
                  <a:srgbClr val="1D1F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Oracle</a:t>
            </a:r>
            <a:endParaRPr b="1" sz="1050">
              <a:solidFill>
                <a:srgbClr val="1D1F2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Font typeface="Roboto"/>
              <a:buChar char="●"/>
            </a:pPr>
            <a:r>
              <a:rPr b="1" lang="pl-PL" sz="1050">
                <a:solidFill>
                  <a:srgbClr val="1D1F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PostgreSQL</a:t>
            </a:r>
            <a:endParaRPr b="1" sz="1050">
              <a:solidFill>
                <a:srgbClr val="1D1F2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971" y="1760996"/>
            <a:ext cx="5305775" cy="34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375" y="1761000"/>
            <a:ext cx="4777125" cy="359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67b97d18e_0_54"/>
          <p:cNvSpPr txBox="1"/>
          <p:nvPr/>
        </p:nvSpPr>
        <p:spPr>
          <a:xfrm>
            <a:off x="550414" y="1402312"/>
            <a:ext cx="103515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Catalog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 grouping of databases.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Database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schema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 grouping of objects in a catalog. </a:t>
            </a:r>
            <a:r>
              <a:rPr b="1"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Databases contain tables, views, and functions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Table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 collection of rows and columns stored as data files in object storage.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View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 saved query typically against one or more tables or data sources.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Function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saved logic that returns a scalar value or set of rows.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https://learn.microsoft.com/en-gb/azure/databricks/lakehouse/data-objects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267b97d18e_0_54"/>
          <p:cNvSpPr txBox="1"/>
          <p:nvPr/>
        </p:nvSpPr>
        <p:spPr>
          <a:xfrm>
            <a:off x="639192" y="382881"/>
            <a:ext cx="10515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/>
              <a:t>Obiekty Databricks Lakehouse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267b97d18e_0_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8900" y="2654262"/>
            <a:ext cx="70294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67b97d18e_0_62"/>
          <p:cNvSpPr txBox="1"/>
          <p:nvPr/>
        </p:nvSpPr>
        <p:spPr>
          <a:xfrm>
            <a:off x="550414" y="1402312"/>
            <a:ext cx="103515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Dane o wszystkich obiektach w Lakehouse</a:t>
            </a:r>
            <a:endParaRPr b="1" sz="16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Unity Catalog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you can create a metastore to store and share metadata across multiple </a:t>
            </a:r>
            <a:r>
              <a:rPr b="1"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Azure Databricks workspaces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Unity Catalog is managed at the account level.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Hive metastore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Azure Databricks stores all the metadata for the built-in Hive metastore as a managed service. An instance of the metastore deploys to each cluster and securely accesses metadata from a central repository for each customer workspace.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External metastore</a:t>
            </a:r>
            <a:r>
              <a:rPr lang="pl-PL" sz="1200">
                <a:solidFill>
                  <a:srgbClr val="16161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you can also bring your own metastore to Azure Databricks. </a:t>
            </a:r>
            <a:r>
              <a:rPr lang="pl-PL" sz="1200" u="sng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https://learn.microsoft.com/en-gb/azure/databricks/data/metastores/external-hive-metastore</a:t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61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67b97d18e_0_62"/>
          <p:cNvSpPr txBox="1"/>
          <p:nvPr/>
        </p:nvSpPr>
        <p:spPr>
          <a:xfrm>
            <a:off x="639192" y="382881"/>
            <a:ext cx="10515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/>
              <a:t>Metastore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/>
        </p:nvSpPr>
        <p:spPr>
          <a:xfrm>
            <a:off x="550414" y="1402312"/>
            <a:ext cx="10351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highlight>
                  <a:srgbClr val="FFFF00"/>
                </a:highlight>
              </a:rPr>
              <a:t>Spark </a:t>
            </a:r>
            <a:r>
              <a:rPr lang="pl-PL" sz="1800">
                <a:highlight>
                  <a:srgbClr val="FFFF00"/>
                </a:highlight>
              </a:rPr>
              <a:t>zarządza</a:t>
            </a:r>
            <a:r>
              <a:rPr lang="pl-PL" sz="1800">
                <a:highlight>
                  <a:srgbClr val="FFFF00"/>
                </a:highlight>
              </a:rPr>
              <a:t> metadanymi tabel (Managed i Unmanaged). </a:t>
            </a:r>
            <a:endParaRPr sz="1800"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highest-level abstraction in Spark SQL is the Catalog.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Catalog is an </a:t>
            </a:r>
            <a:r>
              <a:rPr b="1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 for the storage of metadata about the data stored in your tables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well as other helpful things like databases, tables, functions, and views.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000000"/>
                </a:solidFill>
              </a:rPr>
              <a:t>Contains functions </a:t>
            </a:r>
            <a:r>
              <a:rPr i="0" lang="pl-PL" sz="1800" u="none" cap="none" strike="noStrike">
                <a:solidFill>
                  <a:srgbClr val="000000"/>
                </a:solidFill>
              </a:rPr>
              <a:t>for doing things like</a:t>
            </a:r>
            <a:r>
              <a:rPr b="1" i="0" lang="pl-PL" sz="1800" u="none" cap="none" strike="noStrike">
                <a:solidFill>
                  <a:srgbClr val="000000"/>
                </a:solidFill>
              </a:rPr>
              <a:t> listing tables, databases, and functions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u="sng">
                <a:solidFill>
                  <a:schemeClr val="hlink"/>
                </a:solidFill>
                <a:hlinkClick r:id="rId3"/>
              </a:rPr>
              <a:t>Catalog.html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Chambers, Bill; Zaharia, Matei. Spark: The Definitive Guide: Big Data Processing Made Simple (Kindle Locations 4714-4717). O'Reilly Media. Kindle Edition.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5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778275" y="1518074"/>
            <a:ext cx="106353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2200" u="none" cap="none" strike="noStrike">
                <a:solidFill>
                  <a:srgbClr val="000000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Managed Tables</a:t>
            </a:r>
            <a:endParaRPr>
              <a:highlight>
                <a:srgbClr val="CFE2F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</a:t>
            </a:r>
            <a:r>
              <a:rPr lang="pl-PL" sz="1800"/>
              <a:t>zarządza wszystkimi elementami tabel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pl-PL" sz="1800">
                <a:highlight>
                  <a:srgbClr val="FFFF00"/>
                </a:highlight>
              </a:rPr>
              <a:t>ne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+ metada</a:t>
            </a:r>
            <a:r>
              <a:rPr lang="pl-PL" sz="1800">
                <a:highlight>
                  <a:srgbClr val="FFFF00"/>
                </a:highlight>
              </a:rPr>
              <a:t>ne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DBFS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 dane i metadane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lang="pl-PL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l-PL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another_table</a:t>
            </a:r>
            <a:endParaRPr sz="1150">
              <a:solidFill>
                <a:srgbClr val="16161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6161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df.write.saveAsTable(</a:t>
            </a:r>
            <a:r>
              <a:rPr lang="pl-PL" sz="1150">
                <a:solidFill>
                  <a:srgbClr val="A31515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"table_name"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16161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2200" u="none" cap="none" strike="noStrike">
                <a:solidFill>
                  <a:srgbClr val="000000"/>
                </a:solidFill>
                <a:highlight>
                  <a:srgbClr val="CFE2F3"/>
                </a:highlight>
                <a:latin typeface="Arial"/>
                <a:ea typeface="Arial"/>
                <a:cs typeface="Arial"/>
                <a:sym typeface="Arial"/>
              </a:rPr>
              <a:t>Unmanaged Tables </a:t>
            </a:r>
            <a:endParaRPr>
              <a:highlight>
                <a:srgbClr val="CFE2F3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Spark zarządza tylko </a:t>
            </a:r>
            <a:r>
              <a:rPr lang="pl-PL" sz="1800">
                <a:highlight>
                  <a:srgbClr val="FFFF00"/>
                </a:highlight>
              </a:rPr>
              <a:t>metadanymi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Użytkownik definiuje lokalizacje danych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 metadane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0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lang="pl-PL" sz="10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DELTA LOCATION </a:t>
            </a:r>
            <a:r>
              <a:rPr lang="pl-PL" sz="1050">
                <a:solidFill>
                  <a:srgbClr val="A31515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'/path/to/existing/data'</a:t>
            </a:r>
            <a:endParaRPr sz="1050">
              <a:solidFill>
                <a:srgbClr val="A31515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df.write.option(</a:t>
            </a:r>
            <a:r>
              <a:rPr lang="pl-PL" sz="1050">
                <a:solidFill>
                  <a:srgbClr val="A31515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-PL" sz="1050">
                <a:solidFill>
                  <a:srgbClr val="A31515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"/path/to/empty/directory"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).saveAsTable(</a:t>
            </a:r>
            <a:r>
              <a:rPr lang="pl-PL" sz="1050">
                <a:solidFill>
                  <a:srgbClr val="A31515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"table_name"</a:t>
            </a:r>
            <a:r>
              <a:rPr lang="pl-PL" sz="1050">
                <a:solidFill>
                  <a:srgbClr val="16161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31515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Databases and tables - Azure Databricks | Microsoft Docs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Tabele</a:t>
            </a:r>
            <a:r>
              <a:rPr lang="pl-PL" sz="4000"/>
              <a:t>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7"/>
          <p:cNvSpPr txBox="1"/>
          <p:nvPr/>
        </p:nvSpPr>
        <p:spPr>
          <a:xfrm>
            <a:off x="415030" y="1511225"/>
            <a:ext cx="107397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REFRESH TABLE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odświeża pliki powiązane z tabelą.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Instrukcja powoduje </a:t>
            </a:r>
            <a:r>
              <a:rPr b="1" lang="pl-PL" sz="1800"/>
              <a:t>unieważnienie zapisanych w pamięci podręcznej wpisów,</a:t>
            </a:r>
            <a:r>
              <a:rPr lang="pl-PL" sz="1800"/>
              <a:t> które zawierają dane i metadane danej tabeli lub widoku.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REPAIR TABLE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odświeża partycje.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>
                <a:solidFill>
                  <a:schemeClr val="dk1"/>
                </a:solidFill>
              </a:rPr>
              <a:t>Podczas tworzenia tabeli przy użyciu </a:t>
            </a:r>
            <a:r>
              <a:rPr b="1" lang="pl-PL" sz="1800">
                <a:solidFill>
                  <a:schemeClr val="dk1"/>
                </a:solidFill>
              </a:rPr>
              <a:t>klauzuli PARTITIONED BY</a:t>
            </a:r>
            <a:r>
              <a:rPr lang="pl-PL" sz="1800">
                <a:solidFill>
                  <a:schemeClr val="dk1"/>
                </a:solidFill>
              </a:rPr>
              <a:t> partycje są generowane i rejestrowane w magazynie metadanych programu Hive.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/>
              <a:t>Odzyskuje wszystkie partycje w katalogu tabeli i </a:t>
            </a:r>
            <a:r>
              <a:rPr b="1" lang="pl-PL" sz="1800"/>
              <a:t>aktualizuje magazyn metadanych Hive</a:t>
            </a:r>
            <a:r>
              <a:rPr lang="pl-PL" sz="1800"/>
              <a:t>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CACHE TABLE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dodaje tabelę do pamięci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highlight>
                  <a:schemeClr val="lt1"/>
                </a:highlight>
              </a:rPr>
              <a:t>Instrukcja </a:t>
            </a:r>
            <a:r>
              <a:rPr b="1" lang="pl-PL" sz="1800">
                <a:highlight>
                  <a:schemeClr val="lt1"/>
                </a:highlight>
              </a:rPr>
              <a:t>buforuje zawartość tabeli</a:t>
            </a:r>
            <a:r>
              <a:rPr lang="pl-PL" sz="1800">
                <a:highlight>
                  <a:schemeClr val="lt1"/>
                </a:highlight>
              </a:rPr>
              <a:t> z podanym poziomem przechowywania. Jeśli zapytanie jest buforowane, dla tego zapytania zostanie </a:t>
            </a:r>
            <a:r>
              <a:rPr b="1" lang="pl-PL" sz="1800">
                <a:highlight>
                  <a:schemeClr val="lt1"/>
                </a:highlight>
              </a:rPr>
              <a:t>utworzony widok tymczasowy.</a:t>
            </a:r>
            <a:r>
              <a:rPr lang="pl-PL" sz="1800">
                <a:highlight>
                  <a:schemeClr val="lt1"/>
                </a:highlight>
              </a:rPr>
              <a:t> Ogranicza to skanowanie oryginalnych plików w przyszłych zapytaniach.</a:t>
            </a:r>
            <a:endParaRPr b="0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UNCACHE TABLE</a:t>
            </a:r>
            <a:r>
              <a:rPr lang="pl-PL" sz="1800">
                <a:highlight>
                  <a:schemeClr val="lt1"/>
                </a:highlight>
              </a:rPr>
              <a:t> </a:t>
            </a:r>
            <a:r>
              <a:rPr b="0" i="0" lang="pl-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usuwa z pamięci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usuwa wpisy i powiązane dane</a:t>
            </a:r>
            <a:r>
              <a:rPr lang="pl-PL"/>
              <a:t> z pamięci podręcznej w pamięci i/lub na dysku dla danej tabeli lub widoku.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/>
        </p:nvSpPr>
        <p:spPr>
          <a:xfrm>
            <a:off x="639192" y="382881"/>
            <a:ext cx="10515600" cy="948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639192" y="1331651"/>
            <a:ext cx="11079332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view specifies a set of </a:t>
            </a: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transformations on top of an existing table 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basically just saved </a:t>
            </a:r>
            <a:r>
              <a:rPr b="1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plans</a:t>
            </a: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can be convenient for organizing or reusing your query logic.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temp views are resolved regardless of database and are viewable across the entire Spark application, but they are removed at the end of the session: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Chambers, Bill; Zaharia, Matei. Spark: The Definitive Guide: Big Data Processing Made Simple (Kindle Locations 4835-4836). O'Reilly Media. Kindle Edition.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22" y="1981224"/>
            <a:ext cx="9345329" cy="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122" y="2886225"/>
            <a:ext cx="9440592" cy="16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753" y="5511079"/>
            <a:ext cx="9250066" cy="8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67b97d18e_0_75"/>
          <p:cNvSpPr txBox="1"/>
          <p:nvPr/>
        </p:nvSpPr>
        <p:spPr>
          <a:xfrm>
            <a:off x="639192" y="382881"/>
            <a:ext cx="105156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/>
              <a:t>Widoki tymczasowe - scope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267b97d18e_0_75"/>
          <p:cNvSpPr txBox="1"/>
          <p:nvPr/>
        </p:nvSpPr>
        <p:spPr>
          <a:xfrm>
            <a:off x="778275" y="1518074"/>
            <a:ext cx="1063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highlight>
                  <a:schemeClr val="lt1"/>
                </a:highlight>
              </a:rPr>
              <a:t>Stworzone</a:t>
            </a:r>
            <a:r>
              <a:rPr lang="pl-PL" sz="2200">
                <a:highlight>
                  <a:schemeClr val="lt1"/>
                </a:highlight>
              </a:rPr>
              <a:t> w </a:t>
            </a:r>
            <a:r>
              <a:rPr b="1" lang="pl-PL" sz="2200">
                <a:highlight>
                  <a:schemeClr val="lt1"/>
                </a:highlight>
              </a:rPr>
              <a:t>notatniku </a:t>
            </a:r>
            <a:r>
              <a:rPr lang="pl-PL" sz="2200">
                <a:highlight>
                  <a:schemeClr val="lt1"/>
                </a:highlight>
              </a:rPr>
              <a:t>tylko dla danej sesji, nie możesz ich wczytać z innych notatników. Zniknął wraz z odłączeniem od klastra.</a:t>
            </a:r>
            <a:endParaRPr sz="22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>
                <a:highlight>
                  <a:schemeClr val="lt1"/>
                </a:highlight>
              </a:rPr>
              <a:t>W </a:t>
            </a:r>
            <a:r>
              <a:rPr b="1" lang="pl-PL" sz="2200">
                <a:highlight>
                  <a:schemeClr val="lt1"/>
                </a:highlight>
              </a:rPr>
              <a:t>Databricks SQL</a:t>
            </a:r>
            <a:r>
              <a:rPr lang="pl-PL" sz="2200">
                <a:highlight>
                  <a:schemeClr val="lt1"/>
                </a:highlight>
              </a:rPr>
              <a:t> dotyczą tylko obecnego zapytania. Nie mogą się komunikować z innymi zapytaniami SQL.</a:t>
            </a:r>
            <a:endParaRPr sz="22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200">
                <a:highlight>
                  <a:schemeClr val="lt1"/>
                </a:highlight>
              </a:rPr>
              <a:t>Global Temp</a:t>
            </a:r>
            <a:r>
              <a:rPr lang="pl-PL" sz="2200">
                <a:highlight>
                  <a:schemeClr val="lt1"/>
                </a:highlight>
              </a:rPr>
              <a:t> </a:t>
            </a:r>
            <a:r>
              <a:rPr lang="pl-PL" sz="2200">
                <a:solidFill>
                  <a:schemeClr val="dk1"/>
                </a:solidFill>
                <a:highlight>
                  <a:schemeClr val="lt1"/>
                </a:highlight>
              </a:rPr>
              <a:t>mają dostęp do danego klastra, mogą się komunikować między notatnikami i zadaniami (jobs).</a:t>
            </a:r>
            <a:endParaRPr sz="22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7b97d18e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Joins to transformacje</a:t>
            </a:r>
            <a:endParaRPr/>
          </a:p>
        </p:txBody>
      </p:sp>
      <p:sp>
        <p:nvSpPr>
          <p:cNvPr id="102" name="Google Shape;102;g2267b97d18e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Spark łączy tabele po kluczu.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Spark łączy po kluczu, i decyduje które dane i klucze powinny zostać zapisane na dysku.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Transformacja (join) wywoła przesył danych pomiędzy węzłami.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Spark decyduje jak przekazać klucze i dane do </a:t>
            </a:r>
            <a:r>
              <a:rPr lang="pl-PL"/>
              <a:t>węzłów</a:t>
            </a:r>
            <a:r>
              <a:rPr lang="pl-PL"/>
              <a:t> (nodes) podczas operacji </a:t>
            </a:r>
            <a:r>
              <a:rPr b="1" i="1" lang="pl-PL"/>
              <a:t>groupBy(), join(), agg(), sortBy(), reduceByKey() - </a:t>
            </a:r>
            <a:r>
              <a:rPr b="1" i="1" lang="pl-PL">
                <a:highlight>
                  <a:srgbClr val="FFFF00"/>
                </a:highlight>
              </a:rPr>
              <a:t>shuffle</a:t>
            </a:r>
            <a:endParaRPr b="1"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57b6979b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Strategie łączenia (joins)</a:t>
            </a:r>
            <a:endParaRPr/>
          </a:p>
        </p:txBody>
      </p:sp>
      <p:sp>
        <p:nvSpPr>
          <p:cNvPr id="108" name="Google Shape;108;g22257b6979b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Jest 5 typów łączenia dataframes.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pl-PL"/>
              <a:t>B</a:t>
            </a:r>
            <a:r>
              <a:rPr b="1" lang="pl-PL"/>
              <a:t>roadcast Hash Join (BHJ),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l-PL"/>
              <a:t>Shuffle Sort Merge join (SMJ)</a:t>
            </a:r>
            <a:r>
              <a:rPr lang="pl-PL"/>
              <a:t>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Shuffle Hash Join (SHJ),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Broadcast Nested Loop join (BNLJ),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/>
              <a:t>Shuffle-and replicated nested loop join (a.k.a. Cartesian product join).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Jak działają joiny</a:t>
            </a:r>
            <a:endParaRPr/>
          </a:p>
        </p:txBody>
      </p:sp>
      <p:sp>
        <p:nvSpPr>
          <p:cNvPr id="114" name="Google Shape;11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b="1" lang="pl-PL"/>
              <a:t>Strategia Komunikacji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b="1" lang="pl-PL"/>
              <a:t>Typ 1</a:t>
            </a:r>
            <a:r>
              <a:rPr lang="pl-PL"/>
              <a:t>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pl-PL">
                <a:highlight>
                  <a:srgbClr val="FFE599"/>
                </a:highlight>
              </a:rPr>
              <a:t>shuffle join</a:t>
            </a:r>
            <a:r>
              <a:rPr lang="pl-PL"/>
              <a:t>, czyli wymiana danych - komunikacja </a:t>
            </a:r>
            <a:r>
              <a:rPr lang="pl-PL">
                <a:highlight>
                  <a:srgbClr val="FFFF00"/>
                </a:highlight>
              </a:rPr>
              <a:t>node-to-node communication</a:t>
            </a:r>
            <a:r>
              <a:rPr lang="pl-PL">
                <a:highlight>
                  <a:srgbClr val="C0C0C0"/>
                </a:highlight>
              </a:rPr>
              <a:t> </a:t>
            </a:r>
            <a:endParaRPr>
              <a:highlight>
                <a:srgbClr val="C0C0C0"/>
              </a:highlight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b="1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b="1" lang="pl-PL"/>
              <a:t>Typ 2</a:t>
            </a:r>
            <a:r>
              <a:rPr lang="pl-PL"/>
              <a:t>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rPr lang="pl-PL">
                <a:highlight>
                  <a:srgbClr val="FFE599"/>
                </a:highlight>
              </a:rPr>
              <a:t>broadcast join</a:t>
            </a:r>
            <a:r>
              <a:rPr lang="pl-PL"/>
              <a:t>, replikacja małej tabeli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7b97d18e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Broadcast Hash Join</a:t>
            </a:r>
            <a:endParaRPr/>
          </a:p>
        </p:txBody>
      </p:sp>
      <p:sp>
        <p:nvSpPr>
          <p:cNvPr id="120" name="Google Shape;120;g2267b97d18e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Spark łączy </a:t>
            </a:r>
            <a:r>
              <a:rPr b="1" lang="pl-PL"/>
              <a:t>małą </a:t>
            </a:r>
            <a:r>
              <a:rPr b="1" lang="pl-PL"/>
              <a:t>tabelę</a:t>
            </a:r>
            <a:r>
              <a:rPr b="1" lang="pl-PL"/>
              <a:t> z dużą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/>
              <a:t>Brak shuffle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/>
              <a:t>B</a:t>
            </a:r>
            <a:r>
              <a:rPr b="1" lang="pl-PL"/>
              <a:t>roadcast join dane &lt; 10 MB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spark.sql.autoBroadcastJoinThreshold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1" name="Google Shape;121;g2267b97d18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826" y="1742386"/>
            <a:ext cx="5288875" cy="3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267b97d18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750" y="5151413"/>
            <a:ext cx="85915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7b97d18e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Kiedy użyć broadcast</a:t>
            </a:r>
            <a:endParaRPr/>
          </a:p>
        </p:txBody>
      </p:sp>
      <p:sp>
        <p:nvSpPr>
          <p:cNvPr id="128" name="Google Shape;128;g2267b97d18e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pl-PL" sz="2400"/>
              <a:t>Kiedy każdy klucz w mniejszym i większym zbiorze danych jest </a:t>
            </a:r>
            <a:r>
              <a:rPr b="1" lang="pl-PL" sz="2400"/>
              <a:t>haszowany </a:t>
            </a:r>
            <a:r>
              <a:rPr lang="pl-PL" sz="2400"/>
              <a:t>do tej samej partycji przez Sparka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l-PL" sz="2400"/>
              <a:t>Kiedy jeden zbiór danych jest znacznie mniejszy niż drugi (i mieści się w domyślnej konfiguracji </a:t>
            </a:r>
            <a:r>
              <a:rPr b="1" lang="pl-PL" sz="2400"/>
              <a:t>10 MB</a:t>
            </a:r>
            <a:r>
              <a:rPr lang="pl-PL" sz="2400"/>
              <a:t>, lub więcej </a:t>
            </a:r>
            <a:r>
              <a:rPr b="1" lang="pl-PL" sz="2400"/>
              <a:t>jeśli masz wystarczającą pamięć</a:t>
            </a:r>
            <a:r>
              <a:rPr lang="pl-PL" sz="2400"/>
              <a:t>)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l-PL" sz="2400"/>
              <a:t>Kiedy chcesz wykonać tylko </a:t>
            </a:r>
            <a:r>
              <a:rPr b="1" lang="pl-PL" sz="2400"/>
              <a:t>equi-join</a:t>
            </a:r>
            <a:r>
              <a:rPr lang="pl-PL" sz="2400"/>
              <a:t>, aby połączyć dwa zbiory danych na podstawie dopasowania </a:t>
            </a:r>
            <a:r>
              <a:rPr b="1" lang="pl-PL" sz="2400"/>
              <a:t>nieposortowanych kluczy</a:t>
            </a:r>
            <a:endParaRPr b="1"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l-PL" sz="2400"/>
              <a:t>Kiedy nie martwisz się nadmiernym wykorzystaniem </a:t>
            </a:r>
            <a:r>
              <a:rPr b="1" lang="pl-PL" sz="2400"/>
              <a:t>sieciowej </a:t>
            </a:r>
            <a:r>
              <a:rPr lang="pl-PL" sz="2400"/>
              <a:t>lub błędami </a:t>
            </a:r>
            <a:r>
              <a:rPr b="1" lang="pl-PL" sz="2400"/>
              <a:t>OOM</a:t>
            </a:r>
            <a:r>
              <a:rPr lang="pl-PL" sz="2400"/>
              <a:t>, ponieważ mniejszy zbiór danych zostanie rozesłany do wszystkich wykonawców Sparka.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Shuffle Sort Merge Join</a:t>
            </a:r>
            <a:endParaRPr/>
          </a:p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>
            <a:off x="535345" y="15172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l-PL">
                <a:highlight>
                  <a:srgbClr val="FFFF00"/>
                </a:highlight>
              </a:rPr>
              <a:t>Dwa duże zbiory danych</a:t>
            </a:r>
            <a:r>
              <a:rPr lang="pl-PL"/>
              <a:t>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na wspólnym kluczu,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który jest sortowalny, unikalny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może być przypisany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lub </a:t>
            </a:r>
            <a:r>
              <a:rPr lang="pl-PL">
                <a:highlight>
                  <a:srgbClr val="FFFF00"/>
                </a:highlight>
              </a:rPr>
              <a:t>przechowywany w tej samej partycji</a:t>
            </a:r>
            <a:r>
              <a:rPr lang="pl-PL"/>
              <a:t> - to znaczy dwa zbiory danych mające wspólny klucz hashowalny,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który </a:t>
            </a:r>
            <a:r>
              <a:rPr lang="pl-PL"/>
              <a:t>istnieje</a:t>
            </a:r>
            <a:r>
              <a:rPr lang="pl-PL"/>
              <a:t> na </a:t>
            </a:r>
            <a:r>
              <a:rPr b="1" lang="pl-PL"/>
              <a:t>tej samej partycji</a:t>
            </a:r>
            <a:r>
              <a:rPr lang="pl-PL"/>
              <a:t>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135" name="Google Shape;1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375" y="1336575"/>
            <a:ext cx="4677428" cy="44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C57261-0FD3-4F49-86E2-18FD27A2FDC0}"/>
</file>

<file path=customXml/itemProps2.xml><?xml version="1.0" encoding="utf-8"?>
<ds:datastoreItem xmlns:ds="http://schemas.openxmlformats.org/officeDocument/2006/customXml" ds:itemID="{07659928-D31D-49DA-8D75-E4C447FEFB10}"/>
</file>

<file path=customXml/itemProps3.xml><?xml version="1.0" encoding="utf-8"?>
<ds:datastoreItem xmlns:ds="http://schemas.openxmlformats.org/officeDocument/2006/customXml" ds:itemID="{098F378F-C640-493B-A572-EBE6B858A29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Krzysztof Nojman</dc:creator>
  <dcterms:created xsi:type="dcterms:W3CDTF">2022-02-08T07:43:54Z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