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hGHkIDPzy6Y1fbRmol+LcFcsdw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39" Type="http://schemas.openxmlformats.org/officeDocument/2006/relationships/slide" Target="slides/slide35.xml"/><Relationship Id="rId18" Type="http://schemas.openxmlformats.org/officeDocument/2006/relationships/slide" Target="slides/slide14.xml"/><Relationship Id="rId42" Type="http://schemas.openxmlformats.org/officeDocument/2006/relationships/slide" Target="slides/slide38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7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40" Type="http://schemas.openxmlformats.org/officeDocument/2006/relationships/slide" Target="slides/slide36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5" Type="http://schemas.openxmlformats.org/officeDocument/2006/relationships/customXml" Target="../customXml/item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44" Type="http://customschemas.google.com/relationships/presentationmetadata" Target="metadata"/><Relationship Id="rId31" Type="http://schemas.openxmlformats.org/officeDocument/2006/relationships/slide" Target="slides/slide2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14" Type="http://schemas.openxmlformats.org/officeDocument/2006/relationships/slide" Target="slides/slide10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46" Type="http://schemas.openxmlformats.org/officeDocument/2006/relationships/customXml" Target="../customXml/item2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05e35c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1505e35c70_0_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05e35c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505e35c70_0_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05e35c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505e35c70_0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05e35c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1505e35c70_0_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505e35c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505e35c70_0_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05e35c7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505e35c70_0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05e35c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1505e35c70_0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f4ffd56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df4ffd560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f4ffd560f_1_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df4ffd560f_1_8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1df4ffd560f_1_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df4ffd560f_1_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df4ffd560f_1_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microsoft.com/en-us/azure/architecture/databricks-monitoring/application-logs" TargetMode="External"/><Relationship Id="rId4" Type="http://schemas.openxmlformats.org/officeDocument/2006/relationships/hyperlink" Target="https://docs.microsoft.com/en-us/azure/architecture/databricks-monitoring/application-logs" TargetMode="External"/><Relationship Id="rId5" Type="http://schemas.openxmlformats.org/officeDocument/2006/relationships/hyperlink" Target="https://github.com/microsoft/ApplicationInsights-Java/releases/download/2.6.1/applicationinsights-" TargetMode="External"/><Relationship Id="rId6" Type="http://schemas.openxmlformats.org/officeDocument/2006/relationships/hyperlink" Target="https://github.com/microsoft/ApplicationInsights-Java/releases/download/2.6.1/applicationinsights-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echcommunity.microsoft.com/t5/datacat/azure-sql-data-warehouse-loading-patterns-and-strategies/ba-p/305456" TargetMode="External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Infrastruktura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7" y="1211013"/>
            <a:ext cx="101441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0229"/>
            <a:ext cx="12192000" cy="647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05e35c70_0_10"/>
          <p:cNvSpPr txBox="1"/>
          <p:nvPr/>
        </p:nvSpPr>
        <p:spPr>
          <a:xfrm>
            <a:off x="929679" y="211796"/>
            <a:ext cx="9683319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What it is Azure Data Factory ?</a:t>
            </a:r>
            <a:endParaRPr b="0" i="0" sz="4000" u="none" cap="none" strike="noStrik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Azure Data Factory is an orchestration service to easily transform and move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 can enrich and process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is used for creating ETL and ELT processes.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Data Factory you can use UI editor to setup data pipeline. (no coding required)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1505e35c70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502" y="2622131"/>
            <a:ext cx="8642087" cy="3862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05e35c70_0_22"/>
          <p:cNvSpPr txBox="1"/>
          <p:nvPr/>
        </p:nvSpPr>
        <p:spPr>
          <a:xfrm>
            <a:off x="827842" y="1280327"/>
            <a:ext cx="9763218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– reference to your data 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– a processing step. Eg. copy activity, run SQL query, execute function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more.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group of activates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Linked Service 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 a connection string to external resource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Control flow 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 orchestration of pipeline activities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flow 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 a tool to prepare or transform your data without any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In azure Data Factory you can monitor your status of task, debug pipelines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and explore errors in failed tasks.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Integration runtime 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 compute resources needed to perform tasks defined in ADF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Triggers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1505e35c70_0_22"/>
          <p:cNvSpPr txBox="1"/>
          <p:nvPr/>
        </p:nvSpPr>
        <p:spPr>
          <a:xfrm>
            <a:off x="1005822" y="373177"/>
            <a:ext cx="60945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ADF components</a:t>
            </a:r>
            <a:endParaRPr b="0" i="0" sz="3600" u="none" cap="none" strike="noStrik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Processing &amp; Stream Processing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05e35c70_0_31"/>
          <p:cNvSpPr txBox="1"/>
          <p:nvPr/>
        </p:nvSpPr>
        <p:spPr>
          <a:xfrm>
            <a:off x="956397" y="1873846"/>
            <a:ext cx="8600841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 service </a:t>
            </a: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Apache Spark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Allows you to set-up and configure </a:t>
            </a:r>
            <a:r>
              <a:rPr b="1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Spark </a:t>
            </a: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Uses interactive </a:t>
            </a:r>
            <a:r>
              <a:rPr b="1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notebooks</a:t>
            </a: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Allows for team collaboration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Integrates with </a:t>
            </a:r>
            <a:r>
              <a:rPr b="1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AD 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scalable 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Supports </a:t>
            </a:r>
            <a:r>
              <a:rPr b="1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Python, R, Scala, SQL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Used both in batch and real-time processing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Supports </a:t>
            </a:r>
            <a:r>
              <a:rPr b="1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r>
              <a:rPr b="0" i="0" lang="pl-P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(TensorFlow, Pytorch, SkLearn)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1505e35c70_0_31"/>
          <p:cNvSpPr txBox="1"/>
          <p:nvPr/>
        </p:nvSpPr>
        <p:spPr>
          <a:xfrm>
            <a:off x="956397" y="584874"/>
            <a:ext cx="64784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Databricks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05e35c70_0_42"/>
          <p:cNvSpPr txBox="1"/>
          <p:nvPr/>
        </p:nvSpPr>
        <p:spPr>
          <a:xfrm>
            <a:off x="552634" y="5971998"/>
            <a:ext cx="6094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https://databricks.com/product/data-lakehouse</a:t>
            </a:r>
            <a:endParaRPr/>
          </a:p>
        </p:txBody>
      </p:sp>
      <p:sp>
        <p:nvSpPr>
          <p:cNvPr id="171" name="Google Shape;171;g11505e35c70_0_42"/>
          <p:cNvSpPr txBox="1"/>
          <p:nvPr/>
        </p:nvSpPr>
        <p:spPr>
          <a:xfrm>
            <a:off x="1249531" y="747812"/>
            <a:ext cx="44854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Databricks Platform</a:t>
            </a:r>
            <a:endParaRPr b="0" i="0" sz="3600" u="none" cap="none" strike="noStrik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1505e35c7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117941"/>
            <a:ext cx="5523622" cy="462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1505e35c70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109" y="2015231"/>
            <a:ext cx="4704575" cy="305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05e35c70_0_61"/>
          <p:cNvSpPr txBox="1"/>
          <p:nvPr/>
        </p:nvSpPr>
        <p:spPr>
          <a:xfrm>
            <a:off x="914058" y="1395139"/>
            <a:ext cx="60945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SQL Database with JDBC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Azure Blob Storage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Azure Data Lake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Azure Cosmos DB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SQL Data Warehouse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Couchbase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ElasticSearch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Hive Tables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Files (Avro, Json, CSV, Parquet)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1505e35c70_0_61"/>
          <p:cNvSpPr txBox="1"/>
          <p:nvPr/>
        </p:nvSpPr>
        <p:spPr>
          <a:xfrm>
            <a:off x="914058" y="4180857"/>
            <a:ext cx="6094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Archives (LZO, ZIP)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Redis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Neo4j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Snowflake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Riak Time Series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Cassandra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Kafka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1505e35c70_0_61"/>
          <p:cNvSpPr txBox="1"/>
          <p:nvPr/>
        </p:nvSpPr>
        <p:spPr>
          <a:xfrm>
            <a:off x="914058" y="387220"/>
            <a:ext cx="80716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Databricks data sources</a:t>
            </a:r>
            <a:r>
              <a:rPr b="0" i="0" lang="pl-PL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05e35c70_0_69"/>
          <p:cNvSpPr txBox="1"/>
          <p:nvPr/>
        </p:nvSpPr>
        <p:spPr>
          <a:xfrm>
            <a:off x="760529" y="535216"/>
            <a:ext cx="86231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Databricks Batch and Stream</a:t>
            </a:r>
            <a:endParaRPr b="0" i="0" sz="3600" u="none" cap="none" strike="noStrik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1505e35c70_0_69"/>
          <p:cNvSpPr txBox="1"/>
          <p:nvPr/>
        </p:nvSpPr>
        <p:spPr>
          <a:xfrm>
            <a:off x="801210" y="2967335"/>
            <a:ext cx="400160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What is it?</a:t>
            </a:r>
            <a:endParaRPr b="0" i="0" sz="1400" u="none" cap="none" strike="noStrike">
              <a:solidFill>
                <a:srgbClr val="3135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Batch data is data that we have in storage and that we </a:t>
            </a:r>
            <a:r>
              <a:rPr b="1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process all at once</a:t>
            </a:r>
            <a:r>
              <a:rPr b="0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, or in a batch.</a:t>
            </a:r>
            <a:endParaRPr/>
          </a:p>
        </p:txBody>
      </p:sp>
      <p:sp>
        <p:nvSpPr>
          <p:cNvPr id="187" name="Google Shape;187;g11505e35c70_0_69"/>
          <p:cNvSpPr txBox="1"/>
          <p:nvPr/>
        </p:nvSpPr>
        <p:spPr>
          <a:xfrm>
            <a:off x="801210" y="2358786"/>
            <a:ext cx="10275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b="0" i="0" sz="1400" u="none" cap="none" strike="noStrike">
              <a:solidFill>
                <a:srgbClr val="3135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1505e35c70_0_69"/>
          <p:cNvSpPr txBox="1"/>
          <p:nvPr/>
        </p:nvSpPr>
        <p:spPr>
          <a:xfrm>
            <a:off x="4920448" y="2967334"/>
            <a:ext cx="446324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What is it? </a:t>
            </a:r>
            <a:endParaRPr b="0" i="0" sz="1400" u="none" cap="none" strike="noStrike">
              <a:solidFill>
                <a:srgbClr val="3135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On the other hand, we have streaming data. Streaming data is </a:t>
            </a:r>
            <a:r>
              <a:rPr b="1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data that is being continually produced </a:t>
            </a:r>
            <a:r>
              <a:rPr b="0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by one or more sources and therefore must be processed incrementally as it arrives.</a:t>
            </a:r>
            <a:endParaRPr/>
          </a:p>
        </p:txBody>
      </p:sp>
      <p:sp>
        <p:nvSpPr>
          <p:cNvPr id="189" name="Google Shape;189;g11505e35c70_0_69"/>
          <p:cNvSpPr txBox="1"/>
          <p:nvPr/>
        </p:nvSpPr>
        <p:spPr>
          <a:xfrm>
            <a:off x="4920448" y="2456440"/>
            <a:ext cx="1373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base with solid fill" id="190" name="Google Shape;190;g11505e35c70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856" y="460574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 with solid fill" id="191" name="Google Shape;191;g11505e35c70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577" y="460574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 with solid fill" id="192" name="Google Shape;192;g11505e35c70_0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373" y="460574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1505e35c70_0_69"/>
          <p:cNvSpPr/>
          <p:nvPr/>
        </p:nvSpPr>
        <p:spPr>
          <a:xfrm>
            <a:off x="1622773" y="4847208"/>
            <a:ext cx="444804" cy="3373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505e35c70_0_69"/>
          <p:cNvSpPr/>
          <p:nvPr/>
        </p:nvSpPr>
        <p:spPr>
          <a:xfrm>
            <a:off x="2983276" y="4894270"/>
            <a:ext cx="444804" cy="3373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11505e35c70_0_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7532" y="4792682"/>
            <a:ext cx="2453472" cy="136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505e35c70_0_81"/>
          <p:cNvSpPr txBox="1"/>
          <p:nvPr/>
        </p:nvSpPr>
        <p:spPr>
          <a:xfrm>
            <a:off x="969883" y="552329"/>
            <a:ext cx="40193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Stream Analytics</a:t>
            </a:r>
            <a:r>
              <a:rPr b="0" i="0" lang="pl-PL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" name="Google Shape;201;g11505e35c70_0_81"/>
          <p:cNvSpPr txBox="1"/>
          <p:nvPr/>
        </p:nvSpPr>
        <p:spPr>
          <a:xfrm>
            <a:off x="969883" y="1917022"/>
            <a:ext cx="840493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Stream Analytics Azure Stream Analytics is designed to process and analyze </a:t>
            </a:r>
            <a: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data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serverless. To process data you can use SQL and extend its with custom code. Also you can use build in machine learning capabilities to detect anomalies and more.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scenarios: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Telemetry data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IoT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Predictive maintenance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Anomaly detection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Weblogs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747346" y="1668545"/>
            <a:ext cx="10163908" cy="433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Storage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Azure Data Lake Storage Gen2, Blob Storage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Narzędzie ETL/ELT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factory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Processing &amp; Stream Processing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Databricks (Big Data)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 analytics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Warehouse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Synapse Analytics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Monitor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role-based access control </a:t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4084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POSIX-like Access Control</a:t>
            </a:r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72872" y="403366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34" y="1527601"/>
            <a:ext cx="92964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868134" y="446176"/>
            <a:ext cx="6505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Stream Analytics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/>
        </p:nvSpPr>
        <p:spPr>
          <a:xfrm>
            <a:off x="1005395" y="1429668"/>
            <a:ext cx="773023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Job – defines a single data flow: </a:t>
            </a:r>
            <a:r>
              <a:rPr b="1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-&gt; query -&gt; output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Job </a:t>
            </a:r>
            <a:r>
              <a:rPr b="1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data source for Azure SA.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options: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Azure Event Hub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Azure IoT Hub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Blob Storage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Job </a:t>
            </a:r>
            <a:r>
              <a:rPr b="1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 place when you can store results of Stream Analytics query. Available options: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Azure Datalake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Azure SQL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Event Hub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Power BI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Table Storage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Azure Service Bus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CosmosDB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Azure Function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Query – defines how data should be analyzed, transformed. 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1005395" y="568548"/>
            <a:ext cx="7730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Stream Analytics Komponenty</a:t>
            </a:r>
            <a:r>
              <a:rPr b="0" i="0" lang="pl-PL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f4ffd560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Databricks i Application Insights Logs</a:t>
            </a:r>
            <a:endParaRPr/>
          </a:p>
        </p:txBody>
      </p:sp>
      <p:sp>
        <p:nvSpPr>
          <p:cNvPr id="219" name="Google Shape;219;g1df4ffd560f_1_0"/>
          <p:cNvSpPr txBox="1"/>
          <p:nvPr/>
        </p:nvSpPr>
        <p:spPr>
          <a:xfrm>
            <a:off x="838200" y="1690688"/>
            <a:ext cx="112089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https://docs.microsoft.com/en-us/azure/architecture/databricks-monitoring/application-logs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https://github.com/microsoft/ApplicationInsights-Java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https://docs.microsoft.com/en-us/azure/architecture/databricks-monitoring/application-logs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Log Analytics Workspace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Application Insights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Jars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Jars to dbfs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dbfs:/databricks/appinsights/applicationinsights-core-2.6.1.jar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dbfs:/databricks/appinsights/applicationinsights-logging-log4j1_2-2.6.1.jar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l-PL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https://github.com/microsoft/ApplicationInsights-Java/releases/download/2.6.1/applicationinsights-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core-2.6.1.jar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l-PL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https://github.com/microsoft/ApplicationInsights-Java/releases/download/2.6.1/applicationinsights-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logging-log4j1_2-2.6.1.jar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4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bash script to cluster Init scripts lub Global Init Scripts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919778" y="1912809"/>
            <a:ext cx="8671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Stores data in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relational tables/ability to ana</a:t>
            </a:r>
            <a:r>
              <a:rPr b="1" lang="pl-PL" sz="1800">
                <a:solidFill>
                  <a:srgbClr val="222222"/>
                </a:solidFill>
              </a:rPr>
              <a:t>lyse raw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Uses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columnar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storage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BigData analytics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Provisioned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or serverless resources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Storage and compute are </a:t>
            </a:r>
            <a:r>
              <a:rPr b="1" i="0" lang="pl-PL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919778" y="515048"/>
            <a:ext cx="7723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Synapse Analytics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984147" y="620373"/>
            <a:ext cx="104112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Synapse Analytics użycie – data warehousing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47" y="1549222"/>
            <a:ext cx="8985475" cy="410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671287" y="393114"/>
            <a:ext cx="11031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Synapse Analytics – modern data warehouse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548" y="1442601"/>
            <a:ext cx="9095515" cy="47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1404891" y="787439"/>
            <a:ext cx="88293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Synapse Analytics Architecture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dicated SQL pool (formerly SQL DW) architecture"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207" y="1544716"/>
            <a:ext cx="5874255" cy="452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/>
        </p:nvSpPr>
        <p:spPr>
          <a:xfrm>
            <a:off x="1049783" y="2244060"/>
            <a:ext cx="850258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SQL Analytics (previously Azure Data warehouse)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Spark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Data integration 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Studio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Workload management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On-demand query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1142488" y="594264"/>
            <a:ext cx="82916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Synapse Analytics komponenty</a:t>
            </a:r>
            <a:endParaRPr b="0" i="0" sz="3600" u="none" cap="none" strike="noStrik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/>
        </p:nvSpPr>
        <p:spPr>
          <a:xfrm>
            <a:off x="713039" y="410988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Dystrybucja</a:t>
            </a:r>
            <a:r>
              <a:rPr b="0" i="0" lang="pl-PL" sz="40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 Tabel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752475" y="1219550"/>
            <a:ext cx="609746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Tabele są rodzielane „shared distributions”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Hash: Każdy wiersz jest przypisany do jednego węzła na podstawie kolumny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Round Robin: </a:t>
            </a:r>
            <a:r>
              <a:rPr b="0" i="0" lang="pl-PL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dane są równo rozdzielone na węźle 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875" y="3431589"/>
            <a:ext cx="5046862" cy="319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699" y="2721444"/>
            <a:ext cx="5668166" cy="4020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7503631" y="2352112"/>
            <a:ext cx="34603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Replicated: </a:t>
            </a:r>
            <a:r>
              <a:rPr b="0" i="0" lang="pl-PL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kopia rozesłana na węźle</a:t>
            </a:r>
            <a:r>
              <a:rPr b="1" i="0" lang="pl-PL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988638" y="2850667"/>
            <a:ext cx="39253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Hash: </a:t>
            </a:r>
            <a:r>
              <a:rPr b="0" i="0" lang="pl-PL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Każdy wiersz jest przypisany do jednego węzła na podstawie kolumny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1191618" y="350612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Przykładowa architektura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000" y="1429731"/>
            <a:ext cx="9470940" cy="494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/>
        </p:nvSpPr>
        <p:spPr>
          <a:xfrm>
            <a:off x="889986" y="1611820"/>
            <a:ext cx="8458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BCP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SQL BulkCopy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COPY 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PolyBase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1000444" y="532291"/>
            <a:ext cx="6407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Synapse Analytics - Ładowanie danych</a:t>
            </a:r>
            <a:endParaRPr b="0" i="0" sz="2800" u="none" cap="none" strike="noStrik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898863" y="1400241"/>
            <a:ext cx="1010944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Similar performance to PolyBase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Aspires to load data faster than PolyBase</a:t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Supports CSV, ORC, PARQUET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COPY INTO test_1 FROM 'https://myaccount.blob.core.windows.net/myblobcontainer/folder1/’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101FE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FILE_TYPE = 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'CSV’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CREDENTIAL=(</a:t>
            </a:r>
            <a:r>
              <a:rPr b="0" i="0" lang="pl-PL" sz="1600" u="none" cap="none" strike="noStrike">
                <a:solidFill>
                  <a:srgbClr val="0101FE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'Shared Access Signature'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 SECRET=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'&lt;Your_SAS_Token&gt;’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FIELDQUOTE = 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'”’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FIELDTERMINATOR=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';’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ROWTERMINATOR=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'0X0A’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101FE"/>
                </a:solidFill>
                <a:latin typeface="Arial"/>
                <a:ea typeface="Arial"/>
                <a:cs typeface="Arial"/>
                <a:sym typeface="Arial"/>
              </a:rPr>
              <a:t>ENCODING 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'UTF8’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DATEFORMAT = 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'ymd’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MAXERRORS = 10,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ERRORFILE = 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'/errorsfolder/’</a:t>
            </a: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IDENTITY_INSERT = </a:t>
            </a:r>
            <a:r>
              <a:rPr b="0" i="0" lang="pl-PL" sz="1600" u="none" cap="none" strike="noStrike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'ON’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898863" y="476681"/>
            <a:ext cx="6094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COPY statement (preview)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623657" y="1584867"/>
            <a:ext cx="931045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Best and fastest way to load data into Azure SA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Allows you to read data from external data sources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Azure Blob Storage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Azure Data lake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Hadoop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Is a part of T-SQL language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Benefits from Massively Parallel Processing (MPP)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552634" y="5778438"/>
            <a:ext cx="108462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https://techcommunity.microsoft.com/t5/datacat/azure-sql-data-warehouse-loading-patterns-and-strategies/ba-p/305456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3099" y="1215687"/>
            <a:ext cx="5086947" cy="405744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/>
        </p:nvSpPr>
        <p:spPr>
          <a:xfrm>
            <a:off x="623657" y="3589888"/>
            <a:ext cx="60945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Supported file formats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Text files (UTF-8, UTF-16)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RC 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ORC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Parquet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Compressed files (gzip, zlib, snappy)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JSON, XML are not supported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744785" y="556342"/>
            <a:ext cx="6094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PolyBase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1241329" y="2505846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 Monitor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351" y="2295569"/>
            <a:ext cx="9569009" cy="2948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/>
        </p:nvSpPr>
        <p:spPr>
          <a:xfrm>
            <a:off x="1131647" y="622128"/>
            <a:ext cx="6094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Monitor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/>
        </p:nvSpPr>
        <p:spPr>
          <a:xfrm>
            <a:off x="818965" y="1217208"/>
            <a:ext cx="60945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4C4C51"/>
                </a:solidFill>
                <a:latin typeface="Arial"/>
                <a:ea typeface="Arial"/>
                <a:cs typeface="Arial"/>
                <a:sym typeface="Arial"/>
              </a:rPr>
              <a:t>Azure Monitor collects monitoring telemetry data from multiple on-premises and Azure sources.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965" y="1944596"/>
            <a:ext cx="8082280" cy="443556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 txBox="1"/>
          <p:nvPr/>
        </p:nvSpPr>
        <p:spPr>
          <a:xfrm>
            <a:off x="818965" y="477838"/>
            <a:ext cx="6094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What is Azure Monitor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1241329" y="2505846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Bezpieczeństwo danych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/>
        </p:nvSpPr>
        <p:spPr>
          <a:xfrm>
            <a:off x="641410" y="505161"/>
            <a:ext cx="60945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57E2"/>
                </a:solidFill>
                <a:latin typeface="Arial"/>
                <a:ea typeface="Arial"/>
                <a:cs typeface="Arial"/>
                <a:sym typeface="Arial"/>
              </a:rPr>
              <a:t>Azure Security Center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641410" y="1582340"/>
            <a:ext cx="1065098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Protect against threats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Security Center includes automatic, native integration with Microsoft Defender Advanced Threat Protection. Windows and Linux machines are fully integrated with Security Center's recommendations and assessments.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Continuous assessments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Security Center makes mitigating your security alerts one step easier, by adding a Secure Score. The Secure Scores are now associated with each recommendation you receive to help you understand how important each recommendation is to your overall security posture.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Protect PaaS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detect threats targeting Azure services including Azure App Service, Azure SQL, Azure Storage Account, and more data services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Block brute force attacks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By reducing access to virtual machine ports, using the just-in-time VM access, you can harden your network by preventing unnecessary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730188" y="1478989"/>
            <a:ext cx="1014495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access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 anonymous access)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for anonymous access but read only to individual blobs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read only but for the whole container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Azure role-based access control (Azure RBAC) and POSIX-like access control lists (ACLs).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730188" y="572744"/>
            <a:ext cx="34511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57E2"/>
                </a:solidFill>
                <a:latin typeface="Arial"/>
                <a:ea typeface="Arial"/>
                <a:cs typeface="Arial"/>
                <a:sym typeface="Arial"/>
              </a:rPr>
              <a:t>Storage Access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188" y="3561106"/>
            <a:ext cx="91630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1241329" y="2505846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Pytania ?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l-P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Magazyn danych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754603" y="1331226"/>
            <a:ext cx="9872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data lake is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data lake is a system or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repository of data stored in its natural/raw format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,[1] usually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 blobs or files. 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data lake can include structured data from relational databases (rows and columns),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semi-structured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(CSV, logs, XML, JSON), </a:t>
            </a: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unstructured data 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(emails, documents, PDFs) and binary data (images, audio, video).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754603" y="280274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Data Lake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/>
        </p:nvSpPr>
        <p:spPr>
          <a:xfrm>
            <a:off x="893687" y="318004"/>
            <a:ext cx="60483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Data Lake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687" y="1443574"/>
            <a:ext cx="9445183" cy="468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791307" y="374973"/>
            <a:ext cx="85847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Data Lake GEN 2 vs Azure Blob Storage</a:t>
            </a:r>
            <a:endParaRPr b="0" i="0" sz="3600" u="none" cap="none" strike="noStrik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791307" y="1863969"/>
            <a:ext cx="1024303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Hadoop compatible access: 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Lake Storage Gen2 allows you to manage and access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just as you would with a Hadoop Distributed File System (HDFS). 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ABFS driver 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 available within all Apache Hadoop environments, including Azure HDInsight, Azure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Databricks, and SQL Data Warehouse to access data stored in Data Lake Storage Gen2.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superset of POSIX permissions: 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security model for Data Lake Gen2 supports ACL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POSIX permissions along with some extra granularity specific to Data Lake Storage Gen2.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Settings may be configured through Storage Explorer or through frameworks like Hive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Spark.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Optimized driver: </a:t>
            </a: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ABFS driver is optimized specifically for big data analytics.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corresponding REST APIs are surfaced through the endpoint dfs.core.windows.net.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l-P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Narzędzie ETL/ELT</a:t>
            </a:r>
            <a:r>
              <a:rPr b="0" i="0" lang="pl-P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pl-P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(Orkiestracja)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87" y="1310640"/>
            <a:ext cx="10261875" cy="457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EEAFFF8050846B8921DC5A70925A7" ma:contentTypeVersion="2" ma:contentTypeDescription="Create a new document." ma:contentTypeScope="" ma:versionID="55bd82a86fdcbb48d98a61d6a374ec42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3d7bbe7f235a95fdeadd1048833eca43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E2B6B7-C78E-47DA-A63C-9451DB9996BF}"/>
</file>

<file path=customXml/itemProps2.xml><?xml version="1.0" encoding="utf-8"?>
<ds:datastoreItem xmlns:ds="http://schemas.openxmlformats.org/officeDocument/2006/customXml" ds:itemID="{06EE7413-B934-4444-BE90-86366D898B60}"/>
</file>

<file path=customXml/itemProps3.xml><?xml version="1.0" encoding="utf-8"?>
<ds:datastoreItem xmlns:ds="http://schemas.openxmlformats.org/officeDocument/2006/customXml" ds:itemID="{F41B317F-9C94-4FA1-A905-0EA8807962E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Krzysztof Nojman</dc:creator>
  <dcterms:created xsi:type="dcterms:W3CDTF">2022-02-08T07:43:54Z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