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Tiec5sBA36iDgcgyrO7Fd6NU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bricks/optimizations/complex-typ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bricks/optimizations/higher-order-lambda-function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061c702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061c702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0fd3f9f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0fd3f9f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061c702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061c702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0fd3f9ff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0fd3f9ff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0fd3f9ff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30fd3f9ff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061c70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39061c70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061c70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https://learn.microsoft.com/en-us/azure/databricks/optimizations/complex-types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 complex data types - Azure Databricks | Microsoft Learn</a:t>
            </a:r>
            <a:endParaRPr/>
          </a:p>
        </p:txBody>
      </p:sp>
      <p:sp>
        <p:nvSpPr>
          <p:cNvPr id="204" name="Google Shape;204;g239061c70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9061c70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39061c70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061c70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39061c70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061c702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https://docs.databricks.com/_extras/notebooks/source/apache-spark-functions.html</a:t>
            </a:r>
            <a:endParaRPr/>
          </a:p>
        </p:txBody>
      </p:sp>
      <p:sp>
        <p:nvSpPr>
          <p:cNvPr id="230" name="Google Shape;230;g239061c702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7694c50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37694c50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7694c50e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Higher-order functions - Azure Databricks | Microsoft Learn</a:t>
            </a:r>
            <a:endParaRPr/>
          </a:p>
        </p:txBody>
      </p:sp>
      <p:sp>
        <p:nvSpPr>
          <p:cNvPr id="244" name="Google Shape;244;g237694c50e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0fd3f9f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30fd3f9f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061c70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061c70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061c702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39061c702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0fd3f9f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30fd3f9f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tuning.html#memory-management-over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does-facebook-tune-apache-spark-for-large-scale-workloads-3238ddda083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061c702a_0_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Partycje Wejściowe dobieranie rozmiaru</a:t>
            </a:r>
            <a:endParaRPr/>
          </a:p>
        </p:txBody>
      </p:sp>
      <p:sp>
        <p:nvSpPr>
          <p:cNvPr id="148" name="Google Shape;148;g239061c702a_0_58"/>
          <p:cNvSpPr txBox="1">
            <a:spLocks noGrp="1"/>
          </p:cNvSpPr>
          <p:nvPr>
            <p:ph type="body" idx="1"/>
          </p:nvPr>
        </p:nvSpPr>
        <p:spPr>
          <a:xfrm>
            <a:off x="838200" y="1651325"/>
            <a:ext cx="10515600" cy="452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Input partitions: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Użyj wartości domyślnej 128 MB chyba że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Chcesz zwiększyć paralelizm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Mocno zagnieżdżone dane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Generujesz dane (explode)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Używasz UDFs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spark.conf.get(</a:t>
            </a:r>
            <a:r>
              <a:rPr lang="pl-PL">
                <a:solidFill>
                  <a:srgbClr val="4A86E8"/>
                </a:solidFill>
              </a:rPr>
              <a:t>"spark.sql.files.maxPartitionBytes"</a:t>
            </a:r>
            <a:r>
              <a:rPr lang="pl-PL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fd3f9ff4_0_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Partycje Shuffle</a:t>
            </a:r>
            <a:endParaRPr/>
          </a:p>
        </p:txBody>
      </p:sp>
      <p:sp>
        <p:nvSpPr>
          <p:cNvPr id="154" name="Google Shape;154;g230fd3f9ff4_0_55"/>
          <p:cNvSpPr txBox="1">
            <a:spLocks noGrp="1"/>
          </p:cNvSpPr>
          <p:nvPr>
            <p:ph type="body" idx="1"/>
          </p:nvPr>
        </p:nvSpPr>
        <p:spPr>
          <a:xfrm>
            <a:off x="838200" y="1651325"/>
            <a:ext cx="10515600" cy="452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3100">
                <a:solidFill>
                  <a:srgbClr val="FF0000"/>
                </a:solidFill>
              </a:rPr>
              <a:t>Default = 200 Shuffle Partitions</a:t>
            </a:r>
            <a:r>
              <a:rPr lang="pl-PL" sz="3100"/>
              <a:t> </a:t>
            </a:r>
            <a:r>
              <a:rPr lang="pl-PL" sz="3100">
                <a:solidFill>
                  <a:srgbClr val="FF0000"/>
                </a:solidFill>
              </a:rPr>
              <a:t>- prawie zawsze źle</a:t>
            </a:r>
            <a:endParaRPr sz="31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/>
              <a:t>Shuffle Stage</a:t>
            </a:r>
            <a:endParaRPr sz="31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/>
              <a:t>Celujemy w </a:t>
            </a:r>
            <a:r>
              <a:rPr lang="pl-PL" sz="3100" b="1"/>
              <a:t>&lt;=</a:t>
            </a:r>
            <a:r>
              <a:rPr lang="pl-PL" sz="3100"/>
              <a:t> 200 MB/Partycja</a:t>
            </a:r>
            <a:r>
              <a:rPr lang="pl-PL" sz="3100">
                <a:solidFill>
                  <a:srgbClr val="FF0000"/>
                </a:solidFill>
              </a:rPr>
              <a:t> </a:t>
            </a:r>
            <a:endParaRPr sz="31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Ilość partycji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	Input data / Wielkość docelowa (target size)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Przykład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Shuffle Stage Input 210GB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210000MB / 200MB = 1050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spark.conf.set(</a:t>
            </a:r>
            <a:r>
              <a:rPr lang="pl-PL">
                <a:solidFill>
                  <a:srgbClr val="4A86E8"/>
                </a:solidFill>
              </a:rPr>
              <a:t>"spark.sql.shuffle.partitions"</a:t>
            </a:r>
            <a:r>
              <a:rPr lang="pl-PL"/>
              <a:t>,1050)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if 2000</a:t>
            </a:r>
            <a:r>
              <a:rPr lang="pl-PL"/>
              <a:t> rdzeni spark.conf.set(</a:t>
            </a:r>
            <a:r>
              <a:rPr lang="pl-PL">
                <a:solidFill>
                  <a:srgbClr val="4A86E8"/>
                </a:solidFill>
              </a:rPr>
              <a:t>"spark.sql.shuffle.partitions"</a:t>
            </a:r>
            <a:r>
              <a:rPr lang="pl-PL"/>
              <a:t>,2000)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061c702a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Partycje Output</a:t>
            </a:r>
            <a:endParaRPr/>
          </a:p>
        </p:txBody>
      </p:sp>
      <p:sp>
        <p:nvSpPr>
          <p:cNvPr id="160" name="Google Shape;160;g239061c702a_0_70"/>
          <p:cNvSpPr txBox="1">
            <a:spLocks noGrp="1"/>
          </p:cNvSpPr>
          <p:nvPr>
            <p:ph type="body" idx="1"/>
          </p:nvPr>
        </p:nvSpPr>
        <p:spPr>
          <a:xfrm>
            <a:off x="838200" y="1651325"/>
            <a:ext cx="10515600" cy="452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Masz wpływ na wielkość plików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Zapisujesz raz odczytujesz wiele razy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Możesz zwiększyć czas zapisu ale przyspieszyć odczyt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Idealne partycjonowanie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Kompresja plików, mniej większych lepiej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Przykład: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/>
              <a:t>Dataframe 15GB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Chcę mieć plik 1500 MB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Parallelism musi być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Duży klaster 50 cores - 10 użytych = </a:t>
            </a:r>
            <a:r>
              <a:rPr lang="pl-PL" b="1"/>
              <a:t>40 nic nie robi</a:t>
            </a:r>
            <a:r>
              <a:rPr lang="pl-PL"/>
              <a:t>.</a:t>
            </a:r>
            <a:endParaRPr/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>
                <a:solidFill>
                  <a:srgbClr val="0000FF"/>
                </a:solidFill>
              </a:rPr>
              <a:t>A co będzie jeśli masz 2000 rdzeni?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0fd3f9ff4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Partycje Shuffle - Streaming</a:t>
            </a:r>
            <a:endParaRPr/>
          </a:p>
        </p:txBody>
      </p:sp>
      <p:sp>
        <p:nvSpPr>
          <p:cNvPr id="166" name="Google Shape;166;g230fd3f9ff4_0_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Structured Streaming </a:t>
            </a:r>
            <a:r>
              <a:rPr lang="pl-PL" b="1">
                <a:highlight>
                  <a:srgbClr val="FFF2CC"/>
                </a:highlight>
              </a:rPr>
              <a:t>liczba partycji shuffle &lt; batch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Zbyt wiele partycji zmniejsza przepustowość.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Operacjami ze stanem (state shuffle) ma wyższe koszty związane z </a:t>
            </a:r>
            <a:r>
              <a:rPr lang="pl-PL" b="1"/>
              <a:t>checkpoint</a:t>
            </a:r>
            <a:r>
              <a:rPr lang="pl-PL"/>
              <a:t>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Dlatego też, dla zapytań strumieniowych z operacjami ze stanem i interwałami aktywacji co kilka sekund do kilku minut, </a:t>
            </a:r>
            <a:r>
              <a:rPr lang="pl-PL" b="1"/>
              <a:t>zaleca się</a:t>
            </a:r>
            <a:r>
              <a:rPr lang="pl-PL"/>
              <a:t> dostosowanie liczby partycji shuffle z wartości domyślnej 200 do </a:t>
            </a:r>
            <a:r>
              <a:rPr lang="pl-PL" b="1">
                <a:highlight>
                  <a:srgbClr val="FFF2CC"/>
                </a:highlight>
              </a:rPr>
              <a:t>maksymalnie dwóch do trzech razy liczby przydzielonych rdzeni.</a:t>
            </a:r>
            <a:endParaRPr b="1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4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800"/>
              <a:t>Spark Pamięć Wykonawcy (Executor)</a:t>
            </a:r>
            <a:endParaRPr/>
          </a:p>
        </p:txBody>
      </p:sp>
      <p:sp>
        <p:nvSpPr>
          <p:cNvPr id="173" name="Google Shape;173;p44"/>
          <p:cNvSpPr/>
          <p:nvPr/>
        </p:nvSpPr>
        <p:spPr>
          <a:xfrm>
            <a:off x="64327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200" i="1"/>
              <a:t>Ilość pamięci jest konfigurowalna - </a:t>
            </a:r>
            <a:r>
              <a:rPr lang="pl-PL" sz="2200" b="1" i="1">
                <a:highlight>
                  <a:srgbClr val="FFFF00"/>
                </a:highlight>
              </a:rPr>
              <a:t>spark.executor.memory !!!!</a:t>
            </a:r>
            <a:endParaRPr sz="2200" b="1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200" i="1"/>
              <a:t>Podział pamięci 60% wykonanie 40% storage, 300 MB zarezerwowane powstrzymać błędy </a:t>
            </a:r>
            <a:r>
              <a:rPr lang="pl-PL" sz="2200" b="1" i="1"/>
              <a:t>OOM errors</a:t>
            </a:r>
            <a:r>
              <a:rPr lang="pl-PL" sz="2200" i="1"/>
              <a:t>.</a:t>
            </a:r>
            <a:endParaRPr sz="2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200" u="sng">
                <a:solidFill>
                  <a:schemeClr val="hlink"/>
                </a:solidFill>
                <a:hlinkClick r:id="rId3"/>
              </a:rPr>
              <a:t>https://spark.apache.org/docs/latest/tuning.html#memory-management-overview</a:t>
            </a:r>
            <a:endParaRPr sz="22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pic>
        <p:nvPicPr>
          <p:cNvPr id="175" name="Google Shape;175;p4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9048" y="1654836"/>
            <a:ext cx="5458968" cy="354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71450"/>
            <a:ext cx="8991600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0fd3f9ff4_0_29"/>
          <p:cNvSpPr/>
          <p:nvPr/>
        </p:nvSpPr>
        <p:spPr>
          <a:xfrm>
            <a:off x="597200" y="1769675"/>
            <a:ext cx="8410200" cy="4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Transfer pomiędzy Spark a JDBC wymaga partycjonowania.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Dane płyną przez konektor sterownika co może spowolnić transfer.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Użyj parametrów konektora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numPartitions: 	10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lowerBound: 	1000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upperBound: 	10000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30fd3f9ff4_0_29"/>
          <p:cNvSpPr txBox="1"/>
          <p:nvPr/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latin typeface="Calibri"/>
                <a:ea typeface="Calibri"/>
                <a:cs typeface="Calibri"/>
                <a:sym typeface="Calibri"/>
              </a:rPr>
              <a:t>Spark SQL and a JDBC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30fd3f9ff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325" y="1769673"/>
            <a:ext cx="26289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30fd3f9ff4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3" y="3404450"/>
            <a:ext cx="66579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30fd3f9ff4_0_29"/>
          <p:cNvSpPr txBox="1"/>
          <p:nvPr/>
        </p:nvSpPr>
        <p:spPr>
          <a:xfrm>
            <a:off x="2761225" y="5423225"/>
            <a:ext cx="6903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Zostanie stworzonych 10 partycji, równowartość 10 zapytań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SELECT * FROM table WHERE partitionColumn BETWEEN 1000 and 2000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SELECT * FROM table WHERE partitionColumn BETWEEN 2000 and 3000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….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SELECT * FROM table WHERE partitionColumn BETWEEN 9000 and 10000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b="1"/>
              <a:t>How does Facebook tune Apache Spark for Large-Scale Workloads</a:t>
            </a:r>
            <a:br>
              <a:rPr lang="pl-PL" b="1"/>
            </a:br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https://towardsdatascience.com/how-does-facebook-tune-apache-spark-for-large-scale-workloads-3238ddda0830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Scaling Spark Driver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Scaling Spark Executor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Scaling External Shuffle Service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Tools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9061c702a_0_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39061c702a_0_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>
                <a:solidFill>
                  <a:schemeClr val="lt1"/>
                </a:solidFill>
              </a:rPr>
              <a:t>Complex Data Types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9061c702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b="1"/>
              <a:t>Complex Data Types</a:t>
            </a:r>
            <a:endParaRPr/>
          </a:p>
        </p:txBody>
      </p:sp>
      <p:sp>
        <p:nvSpPr>
          <p:cNvPr id="207" name="Google Shape;207;g239061c702a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>
                <a:highlight>
                  <a:srgbClr val="FFFF00"/>
                </a:highlight>
              </a:rPr>
              <a:t>Złożone typy danych są połączeniem prostych typów danych</a:t>
            </a:r>
            <a:endParaRPr b="1"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Jak z tym żyć 🤔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/>
              <a:t>Exploding </a:t>
            </a:r>
            <a:r>
              <a:rPr lang="pl-PL"/>
              <a:t>zagnieżdżonej struktury na poszczególne wiersze, zastosowanie pewnej </a:t>
            </a:r>
            <a:r>
              <a:rPr lang="pl-PL" b="1"/>
              <a:t>funkcji</a:t>
            </a:r>
            <a:r>
              <a:rPr lang="pl-PL"/>
              <a:t>, a następnie odtworzenie zagnieżdżonej struktury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/>
              <a:t>UDFs</a:t>
            </a:r>
            <a:endParaRPr b="1"/>
          </a:p>
        </p:txBody>
      </p:sp>
      <p:pic>
        <p:nvPicPr>
          <p:cNvPr id="208" name="Google Shape;208;g239061c70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88" y="2568750"/>
            <a:ext cx="11334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9061c702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075" y="2891200"/>
            <a:ext cx="20669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39061c702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200" y="2891200"/>
            <a:ext cx="1505500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51029" y="1561924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Partycjonowanie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l-PL" sz="2800" dirty="0" err="1"/>
              <a:t>Built</a:t>
            </a:r>
            <a:r>
              <a:rPr lang="pl-PL" sz="2800" dirty="0"/>
              <a:t>-in </a:t>
            </a:r>
            <a:r>
              <a:rPr lang="pl-PL" sz="2800" dirty="0" err="1"/>
              <a:t>Functions</a:t>
            </a:r>
            <a:r>
              <a:rPr lang="pl-PL" sz="2800" dirty="0"/>
              <a:t> for </a:t>
            </a:r>
            <a:r>
              <a:rPr lang="pl-PL" sz="2800" dirty="0" err="1"/>
              <a:t>Complex</a:t>
            </a:r>
            <a:r>
              <a:rPr lang="pl-PL" sz="2800" dirty="0"/>
              <a:t> data </a:t>
            </a:r>
            <a:r>
              <a:rPr lang="pl-PL" sz="2800" dirty="0" err="1"/>
              <a:t>Types</a:t>
            </a:r>
            <a:endParaRPr sz="2800" dirty="0"/>
          </a:p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l-PL" sz="2800" dirty="0" err="1"/>
              <a:t>Higher</a:t>
            </a:r>
            <a:r>
              <a:rPr lang="pl-PL" sz="2800" dirty="0"/>
              <a:t>-Order </a:t>
            </a:r>
            <a:r>
              <a:rPr lang="pl-PL" sz="2800" dirty="0" err="1"/>
              <a:t>Functions</a:t>
            </a:r>
            <a:endParaRPr sz="2800" dirty="0"/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5715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9061c702a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b="1"/>
              <a:t>Complex Data Types</a:t>
            </a:r>
            <a:endParaRPr/>
          </a:p>
        </p:txBody>
      </p:sp>
      <p:sp>
        <p:nvSpPr>
          <p:cNvPr id="216" name="Google Shape;216;g239061c702a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Exploding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					   explode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collect_list() - </a:t>
            </a:r>
            <a:r>
              <a:rPr lang="pl-PL"/>
              <a:t>zwraca zduplikowaną listę (może wywołać OOM)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group by = shuffle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Problem z porządkiem (order) </a:t>
            </a:r>
            <a:endParaRPr/>
          </a:p>
        </p:txBody>
      </p:sp>
      <p:pic>
        <p:nvPicPr>
          <p:cNvPr id="217" name="Google Shape;217;g239061c702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375" y="2321881"/>
            <a:ext cx="4283250" cy="11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39061c702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950" y="2497550"/>
            <a:ext cx="24193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39061c702a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288" y="2019038"/>
            <a:ext cx="24288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39061c702a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7425" y="4649175"/>
            <a:ext cx="13144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061c702a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b="1"/>
              <a:t>Complex Data Types</a:t>
            </a:r>
            <a:endParaRPr/>
          </a:p>
        </p:txBody>
      </p:sp>
      <p:sp>
        <p:nvSpPr>
          <p:cNvPr id="226" name="Google Shape;226;g239061c702a_0_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UDF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b="1"/>
              <a:t>Problem z UDF nie optymalny (serializacja i deserializacja)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227" name="Google Shape;227;g239061c702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2571750"/>
            <a:ext cx="6432650" cy="2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9061c702a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b="1"/>
              <a:t>Rozwiązanie = Built-in Functions </a:t>
            </a:r>
            <a:endParaRPr/>
          </a:p>
        </p:txBody>
      </p:sp>
      <p:sp>
        <p:nvSpPr>
          <p:cNvPr id="233" name="Google Shape;233;g239061c702a_0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234" name="Google Shape;234;g239061c702a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8" y="1315950"/>
            <a:ext cx="5915025" cy="58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39061c702a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288" y="1355550"/>
            <a:ext cx="66770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7694c50eb_1_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37694c50eb_1_0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>
                <a:solidFill>
                  <a:schemeClr val="lt1"/>
                </a:solidFill>
              </a:rPr>
              <a:t>Higher Order Functions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7694c50eb_1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b="1"/>
              <a:t>Higher-order functions</a:t>
            </a:r>
            <a:endParaRPr/>
          </a:p>
        </p:txBody>
      </p:sp>
      <p:sp>
        <p:nvSpPr>
          <p:cNvPr id="247" name="Google Shape;247;g237694c50eb_1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Przyjmują anonimowe </a:t>
            </a:r>
            <a:r>
              <a:rPr lang="pl-PL" b="1"/>
              <a:t>funkcje lambda</a:t>
            </a:r>
            <a:r>
              <a:rPr lang="pl-PL"/>
              <a:t> jako argumenty.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	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48" name="Google Shape;248;g237694c50e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75" y="2345150"/>
            <a:ext cx="17716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37694c50eb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63" y="3815263"/>
            <a:ext cx="62960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Partycjonowanie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0fd3f9ff4_0_0"/>
          <p:cNvSpPr/>
          <p:nvPr/>
        </p:nvSpPr>
        <p:spPr>
          <a:xfrm>
            <a:off x="462450" y="1570150"/>
            <a:ext cx="52224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równoległość  </a:t>
            </a: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thread &gt; task (core)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= 1 partycja = 1 Wątek</a:t>
            </a: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Optymalizacja</a:t>
            </a: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Maksymalizacja równoległości: tyle partycji ile jest rdzeni (slotów) na wykonawcach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Partycja czyli bloki danych mogą być przetwarzane równolegle lub osobno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30fd3f9ff4_0_0"/>
          <p:cNvSpPr txBox="1"/>
          <p:nvPr/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Równoległość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30fd3f9ff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5646" y="2688582"/>
            <a:ext cx="6096001" cy="382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30fd3f9ff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154" y="448362"/>
            <a:ext cx="4769007" cy="193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731675" y="193075"/>
            <a:ext cx="1051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Partycjonowanie</a:t>
            </a:r>
            <a:endParaRPr/>
          </a:p>
        </p:txBody>
      </p:sp>
      <p:pic>
        <p:nvPicPr>
          <p:cNvPr id="110" name="Google Shape;1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075" y="2099200"/>
            <a:ext cx="7993624" cy="4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3"/>
          <p:cNvSpPr txBox="1"/>
          <p:nvPr/>
        </p:nvSpPr>
        <p:spPr>
          <a:xfrm>
            <a:off x="2255925" y="1699000"/>
            <a:ext cx="55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Optymalne tyle partycji ile jest rdzeni</a:t>
            </a:r>
            <a:endParaRPr b="1"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061c702a_0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Hardware</a:t>
            </a:r>
            <a:endParaRPr/>
          </a:p>
        </p:txBody>
      </p:sp>
      <p:sp>
        <p:nvSpPr>
          <p:cNvPr id="117" name="Google Shape;117;g239061c702a_0_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Liczba rdzeni i prędkość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Pamięć na rdzeń (Working Memory i Storage) ile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Typ dysku lokalnego, liczba, rozmiar i prędkość (SSD, HDD)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Szybkość i topologia sieci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Właściwości Data Lake (limity szybkości)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Koszt / rdzeń / godzina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Szansa na Shared &amp; On Prem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/>
          <p:nvPr/>
        </p:nvSpPr>
        <p:spPr>
          <a:xfrm>
            <a:off x="645072" y="1419521"/>
            <a:ext cx="79563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Dane na dysku są ułożone w bloki.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Bloki są uzależnione od technologii – wartości często spotykane to 64MB do 256 MB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HDFS i S3 to 128 MB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2"/>
          <p:cNvSpPr txBox="1"/>
          <p:nvPr/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Tworzenie partycji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74" y="2887301"/>
            <a:ext cx="8314881" cy="239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061c702a_0_64"/>
          <p:cNvSpPr/>
          <p:nvPr/>
        </p:nvSpPr>
        <p:spPr>
          <a:xfrm>
            <a:off x="645076" y="1419536"/>
            <a:ext cx="11094900" cy="5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Możesz kontrolować </a:t>
            </a:r>
            <a:r>
              <a:rPr lang="pl-PL" sz="1600" b="1">
                <a:latin typeface="Calibri"/>
                <a:ea typeface="Calibri"/>
                <a:cs typeface="Calibri"/>
                <a:sym typeface="Calibri"/>
              </a:rPr>
              <a:t>rozmiar </a:t>
            </a: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partycji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l-PL" sz="1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spark.default.parallelism()</a:t>
            </a:r>
            <a:endParaRPr sz="1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l-PL" sz="1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spark.sql.files.maxPartitionBytes</a:t>
            </a:r>
            <a:endParaRPr sz="1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>
                <a:latin typeface="Calibri"/>
                <a:ea typeface="Calibri"/>
                <a:cs typeface="Calibri"/>
                <a:sym typeface="Calibri"/>
              </a:rPr>
              <a:t>SHUFFLE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Możesz kontrolować </a:t>
            </a:r>
            <a:r>
              <a:rPr lang="pl-P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ilość </a:t>
            </a: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partycji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l-PL" sz="1600">
                <a:solidFill>
                  <a:srgbClr val="99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spark.sql.shuffle.partitions</a:t>
            </a:r>
            <a:endParaRPr sz="1600">
              <a:solidFill>
                <a:srgbClr val="9900F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rgbClr val="9900F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Możesz kontrolować </a:t>
            </a:r>
            <a:r>
              <a:rPr lang="pl-P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rozmiar </a:t>
            </a: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partycji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pl-PL" sz="1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Coalesce(n)</a:t>
            </a:r>
            <a:endParaRPr sz="1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pl-PL" sz="1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Repartition(n)</a:t>
            </a:r>
            <a:endParaRPr sz="1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pl-PL" sz="1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df.write.option(“maxRecordsPerFile”,n)</a:t>
            </a:r>
            <a:endParaRPr sz="1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39061c702a_0_64"/>
          <p:cNvSpPr txBox="1"/>
          <p:nvPr/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latin typeface="Calibri"/>
                <a:ea typeface="Calibri"/>
                <a:cs typeface="Calibri"/>
                <a:sym typeface="Calibri"/>
              </a:rPr>
              <a:t>Typy </a:t>
            </a:r>
            <a:r>
              <a:rPr lang="pl-PL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partycji w procesie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0fd3f9ff4_0_15"/>
          <p:cNvSpPr/>
          <p:nvPr/>
        </p:nvSpPr>
        <p:spPr>
          <a:xfrm>
            <a:off x="595575" y="4584025"/>
            <a:ext cx="8410200" cy="194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30fd3f9ff4_0_15"/>
          <p:cNvSpPr/>
          <p:nvPr/>
        </p:nvSpPr>
        <p:spPr>
          <a:xfrm>
            <a:off x="597200" y="4593050"/>
            <a:ext cx="84027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Partycje Shuffle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Powstają podczas ‚shuffle state’ (joins, groupBy) </a:t>
            </a:r>
            <a:r>
              <a:rPr lang="pl-PL" sz="1600" b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efault</a:t>
            </a:r>
            <a:r>
              <a:rPr lang="pl-PL" sz="16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większości małych obciążeń i streaming jest ich za dużo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latin typeface="Calibri"/>
                <a:ea typeface="Calibri"/>
                <a:cs typeface="Calibri"/>
                <a:sym typeface="Calibri"/>
              </a:rPr>
              <a:t>Wyniki będą zrzucone (spills) do lokalnych dysków wykonawców.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rgbClr val="000000"/>
                </a:solidFill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spark.sql.shuffle.partitions</a:t>
            </a:r>
            <a:endParaRPr sz="1600" b="0" i="0" u="none" strike="noStrike" cap="none">
              <a:solidFill>
                <a:srgbClr val="000000"/>
              </a:solidFill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30fd3f9ff4_0_15"/>
          <p:cNvSpPr/>
          <p:nvPr/>
        </p:nvSpPr>
        <p:spPr>
          <a:xfrm>
            <a:off x="604575" y="1795725"/>
            <a:ext cx="8402700" cy="12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30fd3f9ff4_0_15"/>
          <p:cNvSpPr/>
          <p:nvPr/>
        </p:nvSpPr>
        <p:spPr>
          <a:xfrm>
            <a:off x="604575" y="3113175"/>
            <a:ext cx="8402700" cy="132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30fd3f9ff4_0_15"/>
          <p:cNvSpPr/>
          <p:nvPr/>
        </p:nvSpPr>
        <p:spPr>
          <a:xfrm>
            <a:off x="597200" y="1769675"/>
            <a:ext cx="84102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Wielkość partycji w Spark jest konfigurowalna, </a:t>
            </a:r>
            <a:r>
              <a:rPr lang="pl-PL" sz="1400" b="0" i="1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default = 128MB</a:t>
            </a:r>
            <a:r>
              <a:rPr lang="pl-PL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1" u="none" strike="noStrike" cap="none">
                <a:solidFill>
                  <a:srgbClr val="000000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spark.sql.files.maxPartitionBytes</a:t>
            </a:r>
            <a:r>
              <a:rPr lang="pl-PL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Jej zmniejszenie może spowodować “small file problem”— dużo plików o małych partycjach – I/O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30fd3f9ff4_0_15"/>
          <p:cNvSpPr txBox="1"/>
          <p:nvPr/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latin typeface="Calibri"/>
                <a:ea typeface="Calibri"/>
                <a:cs typeface="Calibri"/>
                <a:sym typeface="Calibri"/>
              </a:rPr>
              <a:t>Konfigurowanie </a:t>
            </a:r>
            <a:r>
              <a:rPr lang="pl-PL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partycji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30fd3f9ff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" y="3575958"/>
            <a:ext cx="41148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30fd3f9ff4_0_15"/>
          <p:cNvSpPr txBox="1"/>
          <p:nvPr/>
        </p:nvSpPr>
        <p:spPr>
          <a:xfrm>
            <a:off x="597200" y="3104150"/>
            <a:ext cx="8410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Ilość partycji można stworzyć podczas odczytu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C39F2D-CEA8-4492-8FE3-5193FC7FEBBC}"/>
</file>

<file path=customXml/itemProps2.xml><?xml version="1.0" encoding="utf-8"?>
<ds:datastoreItem xmlns:ds="http://schemas.openxmlformats.org/officeDocument/2006/customXml" ds:itemID="{873D537F-D297-4213-B29A-781307F40874}"/>
</file>

<file path=customXml/itemProps3.xml><?xml version="1.0" encoding="utf-8"?>
<ds:datastoreItem xmlns:ds="http://schemas.openxmlformats.org/officeDocument/2006/customXml" ds:itemID="{D259BB1A-DABD-4165-AF5B-360577E9DFF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Panoramiczny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Infrastruktura Big Data</vt:lpstr>
      <vt:lpstr>Prezentacja programu PowerPoint</vt:lpstr>
      <vt:lpstr>Prezentacja programu PowerPoint</vt:lpstr>
      <vt:lpstr>Prezentacja programu PowerPoint</vt:lpstr>
      <vt:lpstr>Partycjonowanie</vt:lpstr>
      <vt:lpstr>Hardware</vt:lpstr>
      <vt:lpstr>Prezentacja programu PowerPoint</vt:lpstr>
      <vt:lpstr>Prezentacja programu PowerPoint</vt:lpstr>
      <vt:lpstr>Prezentacja programu PowerPoint</vt:lpstr>
      <vt:lpstr>Partycje Wejściowe dobieranie rozmiaru</vt:lpstr>
      <vt:lpstr>Partycje Shuffle</vt:lpstr>
      <vt:lpstr>Partycje Output</vt:lpstr>
      <vt:lpstr>Partycje Shuffle - Streaming</vt:lpstr>
      <vt:lpstr>Spark Pamięć Wykonawcy (Executor)</vt:lpstr>
      <vt:lpstr>Prezentacja programu PowerPoint</vt:lpstr>
      <vt:lpstr>Prezentacja programu PowerPoint</vt:lpstr>
      <vt:lpstr>How does Facebook tune Apache Spark for Large-Scale Workloads </vt:lpstr>
      <vt:lpstr>Prezentacja programu PowerPoint</vt:lpstr>
      <vt:lpstr>Complex Data Types</vt:lpstr>
      <vt:lpstr>Complex Data Types</vt:lpstr>
      <vt:lpstr>Complex Data Types</vt:lpstr>
      <vt:lpstr>Rozwiązanie = Built-in Functions </vt:lpstr>
      <vt:lpstr>Prezentacja programu PowerPoint</vt:lpstr>
      <vt:lpstr>Higher-order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lastModifiedBy>Krzysztof Nojman</cp:lastModifiedBy>
  <cp:revision>1</cp:revision>
  <dcterms:created xsi:type="dcterms:W3CDTF">2022-02-08T07:43:54Z</dcterms:created>
  <dcterms:modified xsi:type="dcterms:W3CDTF">2023-04-24T17:20:22Z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