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jTRF2YX0MMFdSOdyogPz5fsMl8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7FE03-FD27-4110-AEF3-7EA35003D177}" v="1" dt="2023-05-10T10:07:33.537"/>
    <p1510:client id="{BE485DD1-7B56-71DA-43DD-2C027EDA0366}" v="1" dt="2023-05-28T17:56:20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łomiej Karpiuk" userId="S::karpiuk@student.agh.edu.pl::001c4557-868d-4ed0-9178-e72d5640c715" providerId="AD" clId="Web-{BE485DD1-7B56-71DA-43DD-2C027EDA0366}"/>
    <pc:docChg chg="modSld">
      <pc:chgData name="Bartłomiej Karpiuk" userId="S::karpiuk@student.agh.edu.pl::001c4557-868d-4ed0-9178-e72d5640c715" providerId="AD" clId="Web-{BE485DD1-7B56-71DA-43DD-2C027EDA0366}" dt="2023-05-28T17:56:20.170" v="0" actId="1076"/>
      <pc:docMkLst>
        <pc:docMk/>
      </pc:docMkLst>
      <pc:sldChg chg="modSp">
        <pc:chgData name="Bartłomiej Karpiuk" userId="S::karpiuk@student.agh.edu.pl::001c4557-868d-4ed0-9178-e72d5640c715" providerId="AD" clId="Web-{BE485DD1-7B56-71DA-43DD-2C027EDA0366}" dt="2023-05-28T17:56:20.170" v="0" actId="1076"/>
        <pc:sldMkLst>
          <pc:docMk/>
          <pc:sldMk cId="0" sldId="279"/>
        </pc:sldMkLst>
        <pc:picChg chg="mod">
          <ac:chgData name="Bartłomiej Karpiuk" userId="S::karpiuk@student.agh.edu.pl::001c4557-868d-4ed0-9178-e72d5640c715" providerId="AD" clId="Web-{BE485DD1-7B56-71DA-43DD-2C027EDA0366}" dt="2023-05-28T17:56:20.170" v="0" actId="1076"/>
          <ac:picMkLst>
            <pc:docMk/>
            <pc:sldMk cId="0" sldId="279"/>
            <ac:picMk id="230" creationId="{00000000-0000-0000-0000-000000000000}"/>
          </ac:picMkLst>
        </pc:picChg>
      </pc:sldChg>
    </pc:docChg>
  </pc:docChgLst>
  <pc:docChgLst>
    <pc:chgData name="Zuzanna Jużyniec" userId="S::zjuzyniec@student.agh.edu.pl::30a8e010-f1db-4ad2-b56c-1e2929f0b147" providerId="AD" clId="Web-{6F77FE03-FD27-4110-AEF3-7EA35003D177}"/>
    <pc:docChg chg="sldOrd">
      <pc:chgData name="Zuzanna Jużyniec" userId="S::zjuzyniec@student.agh.edu.pl::30a8e010-f1db-4ad2-b56c-1e2929f0b147" providerId="AD" clId="Web-{6F77FE03-FD27-4110-AEF3-7EA35003D177}" dt="2023-05-10T10:07:33.537" v="0"/>
      <pc:docMkLst>
        <pc:docMk/>
      </pc:docMkLst>
      <pc:sldChg chg="ord">
        <pc:chgData name="Zuzanna Jużyniec" userId="S::zjuzyniec@student.agh.edu.pl::30a8e010-f1db-4ad2-b56c-1e2929f0b147" providerId="AD" clId="Web-{6F77FE03-FD27-4110-AEF3-7EA35003D177}" dt="2023-05-10T10:07:33.537" v="0"/>
        <pc:sldMkLst>
          <pc:docMk/>
          <pc:sldMk cId="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akefs.io/blog/hudi-iceberg-and-delta-lake-data-lake-table-formats-compared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03fb8f4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03fb8f4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03fb8f42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2403fb8f42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03fb8f42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2403fb8f42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06078cb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2406078cb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06078cb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2406078cb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-PL" u="sng">
                <a:solidFill>
                  <a:schemeClr val="hlink"/>
                </a:solidFill>
                <a:hlinkClick r:id="rId3"/>
              </a:rPr>
              <a:t>https://lakefs.io/blog/hudi-iceberg-and-delta-lake-data-lake-table-formats-compared/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-PL"/>
              <a:t>https://dzone.com/articles/delta-hudi-and-iceberg-the-data-lakehouse-trifecta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f2cad75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3f2cad75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lta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timistic_concurrency_contro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l-pl/azure/databricks/delta/optimizations/isolation-leve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Snapshot_isolation" TargetMode="External"/><Relationship Id="rId4" Type="http://schemas.openxmlformats.org/officeDocument/2006/relationships/hyperlink" Target="https://en.wikipedia.org/wiki/Serializabilit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l-pl/azure/architecture/data-guide/big-data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ennyaustin.com/2010/05/02/kimball-and-inmon-dw-model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medium.com/@patilpoojaif/fact-table-and-dimension-table-62494cab0b14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edium.com/@patilpoojaif/fact-table-and-dimension-table-62494cab0b14" TargetMode="External"/><Relationship Id="rId4" Type="http://schemas.openxmlformats.org/officeDocument/2006/relationships/hyperlink" Target="https://bennyaustin.com/2010/05/02/kimball-and-inmon-dw-model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ennyaustin.com/2010/05/02/kimball-and-inmon-dw-model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hyperlink" Target="https://medium.com/@patilpoojaif/fact-table-and-dimension-table-62494cab0b14" TargetMode="Externa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udi.apache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ceberg.apache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delta/optimizations/index.html#garbage-collec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Infrastruktura 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u="sng">
                <a:solidFill>
                  <a:schemeClr val="hlink"/>
                </a:solidFill>
                <a:hlinkClick r:id="rId3"/>
              </a:rPr>
              <a:t>Home | Delta Lake</a:t>
            </a:r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b="1"/>
              <a:t>Delta Lake</a:t>
            </a:r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250" y="1690688"/>
            <a:ext cx="10223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03fb8f423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Lakehouse</a:t>
            </a:r>
            <a:endParaRPr/>
          </a:p>
        </p:txBody>
      </p:sp>
      <p:pic>
        <p:nvPicPr>
          <p:cNvPr id="147" name="Google Shape;147;g2403fb8f42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2310150"/>
            <a:ext cx="110680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91697"/>
            <a:ext cx="12192000" cy="4984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Data lake</a:t>
            </a:r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Tani magazyn, które niedrogo przechowuje ogromną ilość surowych danych w natywnym formacie.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Składa się z aktualnych i historycznych zrzutów danych w różnych formatach, w tym XML, JSON, CSV, Parquet itp.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Może zawierać dane operacyjne z danymi transakcyjnymi również zapisywane na żywo.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>
                <a:highlight>
                  <a:srgbClr val="FFFF00"/>
                </a:highlight>
              </a:rPr>
              <a:t>W efekcie bardzo szybko może stać się wysypiskiem danych (data swamp)</a:t>
            </a:r>
            <a:r>
              <a:rPr lang="pl-PL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Data lake - problemy</a:t>
            </a:r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Zmiana schematu po wprowadzeniu nowych tabel.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Naprawianie tabel po wstawieniu nowych danych.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Częste odświeżanie i zmiana metadanych.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Problem z małymi plikami dla obliczeń rozproszonych (bottleneck).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Trudność z sortowaniem danych według indeksu (np. ID), jeśli dane są podzielone na wiele plików i podzielone na partycję.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Problem rozwiązany z Databricks Delta</a:t>
            </a:r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”</a:t>
            </a:r>
            <a:r>
              <a:rPr lang="pl-PL" b="1" i="1"/>
              <a:t>Databricks Delta </a:t>
            </a:r>
            <a:r>
              <a:rPr lang="pl-PL" i="1"/>
              <a:t>is a unified data management system that brings reliability and performance(10-100x faster than Spark on Parquet) to cloud data lakes. </a:t>
            </a:r>
            <a:r>
              <a:rPr lang="pl-PL" i="1">
                <a:highlight>
                  <a:srgbClr val="FFFF00"/>
                </a:highlight>
              </a:rPr>
              <a:t>Delta's </a:t>
            </a:r>
            <a:r>
              <a:rPr lang="pl-PL" b="1" i="1">
                <a:highlight>
                  <a:srgbClr val="FFFF00"/>
                </a:highlight>
              </a:rPr>
              <a:t>core abstraction is a Spark table </a:t>
            </a:r>
            <a:r>
              <a:rPr lang="pl-PL" b="1" i="1"/>
              <a:t>with built-in reliability and performance optimizations</a:t>
            </a:r>
            <a:r>
              <a:rPr lang="pl-PL"/>
              <a:t>.”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Daje możliwość odczytu i zapisu danych używając Spark SQL batch lub streaming tak samo jak table Hive czy DBFS.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Databricks Delta zalety</a:t>
            </a:r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b="1">
                <a:highlight>
                  <a:srgbClr val="FFFF00"/>
                </a:highlight>
              </a:rPr>
              <a:t>ACID </a:t>
            </a:r>
            <a:r>
              <a:rPr lang="pl-PL"/>
              <a:t>– Wielu użytkowników może równocześnie zapisywać i odczytywać dane oraz wyświetlać spójne widoki.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b="1">
                <a:highlight>
                  <a:srgbClr val="FFFF00"/>
                </a:highlight>
              </a:rPr>
              <a:t>Atomicity:</a:t>
            </a:r>
            <a:r>
              <a:rPr lang="pl-PL"/>
              <a:t> Niepodzielność - każda instrukcja w transakcji (odczyt, zapis, aktualizacja, usunięcie) jest traktowana jako całość. Albo wykonywana jest cała instrukcja, albo żadna z nich nie jest wykonywana.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b="1">
                <a:highlight>
                  <a:srgbClr val="FFFF00"/>
                </a:highlight>
              </a:rPr>
              <a:t>Consistency:</a:t>
            </a:r>
            <a:r>
              <a:rPr lang="pl-PL">
                <a:highlight>
                  <a:srgbClr val="FFFF00"/>
                </a:highlight>
              </a:rPr>
              <a:t>  </a:t>
            </a:r>
            <a:r>
              <a:rPr lang="pl-PL"/>
              <a:t>Spójność - gwarantuje, że uszkodzenie lub błędy w danych nie spowodują zmiany integralności danych tabeli.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b="1">
                <a:highlight>
                  <a:srgbClr val="FFFF00"/>
                </a:highlight>
              </a:rPr>
              <a:t>Isolation: </a:t>
            </a:r>
            <a:r>
              <a:rPr lang="pl-PL"/>
              <a:t>Izolacja —użytkowników jednocześnie odczytuje i zapisuje do/z tej samej tabeli, izolacja ich transakcji zapewnia, że ​​transakcje nie kolidują ze sobą.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b="1">
                <a:highlight>
                  <a:srgbClr val="FFFF00"/>
                </a:highlight>
              </a:rPr>
              <a:t>Durability</a:t>
            </a:r>
            <a:r>
              <a:rPr lang="pl-PL" b="1"/>
              <a:t>: </a:t>
            </a:r>
            <a:r>
              <a:rPr lang="pl-PL"/>
              <a:t>Trwałość - gwarantuje, że zmiany w danych wprowadzone przez pomyślnie wykonane transakcje zostaną zapisane, nawet w przypadku awarii systemu.</a:t>
            </a:r>
            <a:endParaRPr b="1"/>
          </a:p>
        </p:txBody>
      </p:sp>
      <p:pic>
        <p:nvPicPr>
          <p:cNvPr id="177" name="Google Shape;17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581" y="365125"/>
            <a:ext cx="5384890" cy="96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Databricks Delta</a:t>
            </a:r>
            <a:endParaRPr/>
          </a:p>
        </p:txBody>
      </p:sp>
      <p:sp>
        <p:nvSpPr>
          <p:cNvPr id="183" name="Google Shape;18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b="1"/>
              <a:t>DELETES/UPDATES/UPSERTS</a:t>
            </a:r>
            <a:r>
              <a:rPr lang="pl-PL"/>
              <a:t> - Proces zapisu nie powoduje zakłócenia odczytu danych.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b="1"/>
              <a:t>Automatyczne zarządzanie plikami </a:t>
            </a:r>
            <a:r>
              <a:rPr lang="pl-PL"/>
              <a:t>— dane są zorganizowane w duże pliki, które można efektywnie czytać.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b="1"/>
              <a:t>Statystyki i pomijanie danych </a:t>
            </a:r>
            <a:r>
              <a:rPr lang="pl-PL"/>
              <a:t>— odczyty są 10-100 razy szybsze, gdy śledzone są</a:t>
            </a:r>
            <a:r>
              <a:rPr lang="pl-PL" b="1"/>
              <a:t> statystyki dotyczące danych</a:t>
            </a:r>
            <a:r>
              <a:rPr lang="pl-PL"/>
              <a:t> w każdym pliku, dzięki czemu </a:t>
            </a:r>
            <a:r>
              <a:rPr lang="pl-PL" b="1"/>
              <a:t>Delta może uniknąć odczytywania nieistotnych informacji</a:t>
            </a:r>
            <a:r>
              <a:rPr lang="pl-PL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b="1"/>
              <a:t>Kontrola Konkurencji</a:t>
            </a:r>
            <a:endParaRPr/>
          </a:p>
        </p:txBody>
      </p:sp>
      <p:sp>
        <p:nvSpPr>
          <p:cNvPr id="189" name="Google Shape;18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689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3"/>
              <a:buChar char="•"/>
            </a:pPr>
            <a:r>
              <a:rPr lang="pl-PL" sz="2670" b="1"/>
              <a:t>Optymistyczna kontrola współbieżności</a:t>
            </a:r>
            <a:endParaRPr sz="2670"/>
          </a:p>
          <a:p>
            <a:pPr marL="457200" lvl="0" indent="-38689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3"/>
              <a:buChar char="•"/>
            </a:pPr>
            <a:r>
              <a:rPr lang="pl-PL" sz="2670"/>
              <a:t>Usługa Delta Lake używa </a:t>
            </a:r>
            <a:r>
              <a:rPr lang="pl-PL" sz="2670" u="sng">
                <a:solidFill>
                  <a:schemeClr val="hlink"/>
                </a:solidFill>
                <a:hlinkClick r:id="rId3"/>
              </a:rPr>
              <a:t>optymistycznej kontroli współbieżności</a:t>
            </a:r>
            <a:r>
              <a:rPr lang="pl-PL" sz="2670"/>
              <a:t> , aby zapewnić gwarancje transakcyjne między zapisami. W ramach tego mechanizmu zapisy działają na trzech etapach:</a:t>
            </a:r>
            <a:endParaRPr sz="2670"/>
          </a:p>
          <a:p>
            <a:pPr marL="457200" lvl="0" indent="-38689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3"/>
              <a:buChar char="•"/>
            </a:pPr>
            <a:r>
              <a:rPr lang="pl-PL" sz="2670" b="1"/>
              <a:t>Odczyt</a:t>
            </a:r>
            <a:r>
              <a:rPr lang="pl-PL" sz="2670"/>
              <a:t>: Odczytuje (w razie potrzeby) najnowszą dostępną wersję tabeli, aby określić, które pliki należy zmodyfikować.</a:t>
            </a:r>
            <a:endParaRPr sz="2670"/>
          </a:p>
          <a:p>
            <a:pPr marL="457200" lvl="0" indent="-38689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3"/>
              <a:buChar char="•"/>
            </a:pPr>
            <a:r>
              <a:rPr lang="pl-PL" sz="2670" b="1"/>
              <a:t>Zapis</a:t>
            </a:r>
            <a:r>
              <a:rPr lang="pl-PL" sz="2670"/>
              <a:t>: etapy wszystkich zmian przez zapisanie nowych plików danych.</a:t>
            </a:r>
            <a:endParaRPr sz="2670"/>
          </a:p>
          <a:p>
            <a:pPr marL="457200" lvl="0" indent="-38689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3"/>
              <a:buChar char="•"/>
            </a:pPr>
            <a:r>
              <a:rPr lang="pl-PL" sz="2670" b="1"/>
              <a:t>Zweryfikuj i zatwierdź</a:t>
            </a:r>
            <a:r>
              <a:rPr lang="pl-PL" sz="2670"/>
              <a:t>: przed zatwierdzeniem zmian sprawdza, czy proponowane zmiany powodują </a:t>
            </a:r>
            <a:r>
              <a:rPr lang="pl-PL" sz="2670">
                <a:highlight>
                  <a:srgbClr val="FFFF00"/>
                </a:highlight>
              </a:rPr>
              <a:t>konflikt z wszelkimi innymi zmianami</a:t>
            </a:r>
            <a:r>
              <a:rPr lang="pl-PL" sz="2670"/>
              <a:t>. Jeśli nie ma konfliktów, wszystkie przygotowane zmiany są zatwierdzane jako nowa migawka w wersji. Jeśli jednak występują konflikty, operacja zapisu kończy się niepowodzeniem z wyjątkiem, a nie uszkodzeniem tabeli.</a:t>
            </a:r>
            <a:endParaRPr sz="267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b="1"/>
              <a:t>Konflikty zapisu</a:t>
            </a:r>
            <a:endParaRPr/>
          </a:p>
        </p:txBody>
      </p:sp>
      <p:pic>
        <p:nvPicPr>
          <p:cNvPr id="195" name="Google Shape;19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425" y="1947800"/>
            <a:ext cx="11246225" cy="39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672872" y="403366"/>
            <a:ext cx="617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651029" y="1561924"/>
            <a:ext cx="11540971" cy="517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Jak rozwiązywać problemy</a:t>
            </a:r>
            <a:endParaRPr/>
          </a:p>
          <a:p>
            <a:pPr marL="5715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Databricks Delta</a:t>
            </a:r>
            <a:endParaRPr/>
          </a:p>
          <a:p>
            <a:pPr marL="5715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b="1"/>
              <a:t>Poziomy izolacji</a:t>
            </a:r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r>
              <a:rPr lang="pl-PL" u="sng">
                <a:solidFill>
                  <a:schemeClr val="hlink"/>
                </a:solidFill>
                <a:hlinkClick r:id="rId3"/>
              </a:rPr>
              <a:t>Poziom izolacji</a:t>
            </a:r>
            <a:r>
              <a:rPr lang="pl-PL"/>
              <a:t> tabeli definiuje stopień, w jakim transakcja musi być odizolowana od modyfikacji wykonywanych przez transakcje współbieżne.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endParaRPr/>
          </a:p>
          <a:p>
            <a:pPr marL="457200" lvl="0" indent="-3673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pl-PL" b="1"/>
              <a:t>Serializowalny</a:t>
            </a:r>
            <a:r>
              <a:rPr lang="pl-PL"/>
              <a:t>: najsilniejszy poziom izolacji. Gwarantuje to, że zatwierdzone operacje zapisu i wszystkie operacje odczytu można </a:t>
            </a:r>
            <a:r>
              <a:rPr lang="pl-PL" u="sng">
                <a:solidFill>
                  <a:schemeClr val="hlink"/>
                </a:solidFill>
                <a:hlinkClick r:id="rId4"/>
              </a:rPr>
              <a:t>serializować</a:t>
            </a:r>
            <a:r>
              <a:rPr lang="pl-PL"/>
              <a:t>. Operacje są dozwolone tak długo, jak istnieje sekwencja szeregowa wykonywania ich jednorazowo, która generuje taki sam wynik, jak pokazano w tabeli. W przypadku operacji zapisu sekwencja szeregowa jest dokładnie taka sama jak w historii tabeli.</a:t>
            </a:r>
            <a:endParaRPr/>
          </a:p>
          <a:p>
            <a:pPr marL="457200" lvl="0" indent="-3673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pl-PL" b="1"/>
              <a:t>WriteSerializable (wartość domyślna)</a:t>
            </a:r>
            <a:r>
              <a:rPr lang="pl-PL"/>
              <a:t>: słabszy poziom izolacji niż serializowalny. Zapewnia tylko, że operacje zapisu (nie odczyty) można serializować. Jest to jednak nadal silniejsze niż izolacja </a:t>
            </a:r>
            <a:r>
              <a:rPr lang="pl-PL" u="sng">
                <a:solidFill>
                  <a:schemeClr val="hlink"/>
                </a:solidFill>
                <a:hlinkClick r:id="rId5"/>
              </a:rPr>
              <a:t>migawki</a:t>
            </a:r>
            <a:r>
              <a:rPr lang="pl-PL"/>
              <a:t> . WriteSerializable jest domyślnym poziomem izolacji, ponieważ zapewnia doskonałą równowagę spójności danych i dostępności dla najbardziej typowych operacji.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b="1"/>
              <a:t>Architektura danych big data</a:t>
            </a:r>
            <a:endParaRPr/>
          </a:p>
        </p:txBody>
      </p:sp>
      <p:sp>
        <p:nvSpPr>
          <p:cNvPr id="207" name="Google Shape;20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pl-PL" u="sng">
                <a:solidFill>
                  <a:schemeClr val="hlink"/>
                </a:solidFill>
                <a:hlinkClick r:id="rId3"/>
              </a:rPr>
              <a:t>Architektury danych big data - Azure Architecture Center | Microsoft Docs</a:t>
            </a:r>
            <a:endParaRPr/>
          </a:p>
        </p:txBody>
      </p:sp>
      <p:pic>
        <p:nvPicPr>
          <p:cNvPr id="208" name="Google Shape;20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1092" y="1561716"/>
            <a:ext cx="8219804" cy="373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b="1"/>
              <a:t>Architektura danych big data</a:t>
            </a:r>
            <a:endParaRPr/>
          </a:p>
        </p:txBody>
      </p:sp>
      <p:sp>
        <p:nvSpPr>
          <p:cNvPr id="214" name="Google Shape;214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2949"/>
              <a:buChar char="•"/>
            </a:pPr>
            <a:r>
              <a:rPr lang="pl-PL" b="1"/>
              <a:t>Magazyn danych: </a:t>
            </a:r>
            <a:r>
              <a:rPr lang="pl-PL"/>
              <a:t>Azure Data Lake Store lub kontenery obiektów blob w usłudze Azure Storage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2949"/>
              <a:buChar char="•"/>
            </a:pPr>
            <a:r>
              <a:rPr lang="pl-PL" b="1"/>
              <a:t>Przetwarzanie wsadowe: </a:t>
            </a:r>
            <a:r>
              <a:rPr lang="pl-PL"/>
              <a:t>Opcje obejmują uruchamianie zadań U-SQL w usłudze Azure Data Lake Analytics, używanie programów Hive, Pig, niestandardowych zadań Map/Reduce, Java, Scala lub Python w klastrze usługi HDInsight Spark, Databricks.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2949"/>
              <a:buChar char="•"/>
            </a:pPr>
            <a:r>
              <a:rPr lang="pl-PL" b="1"/>
              <a:t>Wprowadzanie komunikatów w czasie rzeczywistym: </a:t>
            </a:r>
            <a:r>
              <a:rPr lang="pl-PL"/>
              <a:t>Azure Event Hubs, Azure IoT Hub i Kafka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2949"/>
              <a:buChar char="•"/>
            </a:pPr>
            <a:r>
              <a:rPr lang="pl-PL" b="1"/>
              <a:t>Przetwarzanie strumienia: </a:t>
            </a:r>
            <a:r>
              <a:rPr lang="pl-PL"/>
              <a:t>Usługa Azure Stream Analytics, Apache, Storm i Spark Streaming w klastrze usługi HDInsight I Databricks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2949"/>
              <a:buChar char="•"/>
            </a:pPr>
            <a:r>
              <a:rPr lang="pl-PL" b="1"/>
              <a:t>Magazyny danych analitycznych: </a:t>
            </a:r>
            <a:r>
              <a:rPr lang="pl-PL"/>
              <a:t>DWH –Kimballa/Inmon, technologii NoSQL, np. Hbase, Synapse Analytics, SQL Server, PostgreSQL.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2949"/>
              <a:buChar char="•"/>
            </a:pPr>
            <a:r>
              <a:rPr lang="pl-PL" b="1"/>
              <a:t>Analiza i raportowanie: </a:t>
            </a:r>
            <a:r>
              <a:rPr lang="pl-PL"/>
              <a:t>Azure Analysis Services OLAP, PowerBI, Excel, Jupyter, Microsoft R Server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b="1"/>
              <a:t>Architektura danych big data Lambda</a:t>
            </a:r>
            <a:endParaRPr b="1"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679174" y="1597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b="1"/>
              <a:t>Architektura Lambda </a:t>
            </a:r>
            <a:r>
              <a:rPr lang="pl-PL"/>
              <a:t>służy do przetwarzania wsadowego i w czasie rzeczywistym (batch i real-time). Zdarzenia z sygnaturą czasową są dołączane do istniejące wydarzenia (nic nie jest nadpisywane). Dane są domyślnie uporządkowane według czasu przybycia.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21" name="Google Shape;22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7178" y="3275737"/>
            <a:ext cx="8439592" cy="350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03fb8f423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b="1"/>
              <a:t>Medallion Architecture</a:t>
            </a:r>
            <a:endParaRPr/>
          </a:p>
        </p:txBody>
      </p:sp>
      <p:sp>
        <p:nvSpPr>
          <p:cNvPr id="227" name="Google Shape;227;g2403fb8f423_0_7"/>
          <p:cNvSpPr txBox="1">
            <a:spLocks noGrp="1"/>
          </p:cNvSpPr>
          <p:nvPr>
            <p:ph type="body" idx="1"/>
          </p:nvPr>
        </p:nvSpPr>
        <p:spPr>
          <a:xfrm>
            <a:off x="679174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Źródła danych są umieszczane w tabeli ”bronze”.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Tabela Raw jest przetwarzana do tabeli ”silver” (Fact &amp; Dimension)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Tabela końcowa z wynikami analitycznymi „gold” jest użyta do analizy</a:t>
            </a:r>
            <a:endParaRPr/>
          </a:p>
        </p:txBody>
      </p:sp>
      <p:sp>
        <p:nvSpPr>
          <p:cNvPr id="228" name="Google Shape;228;g2403fb8f423_0_7"/>
          <p:cNvSpPr txBox="1"/>
          <p:nvPr/>
        </p:nvSpPr>
        <p:spPr>
          <a:xfrm>
            <a:off x="0" y="6334780"/>
            <a:ext cx="550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https://bennyaustin.com/2010/05/02/kimball-and-inmon-dw-models/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403fb8f423_0_7"/>
          <p:cNvSpPr txBox="1"/>
          <p:nvPr/>
        </p:nvSpPr>
        <p:spPr>
          <a:xfrm>
            <a:off x="5505033" y="6334780"/>
            <a:ext cx="654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https://medium.com/@patilpoojaif/fact-table-and-dimension-table-62494cab0b14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2403fb8f423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2892" y="3082458"/>
            <a:ext cx="12192001" cy="4663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b="1"/>
              <a:t>Architektura Databricks Delta</a:t>
            </a:r>
            <a:endParaRPr/>
          </a:p>
        </p:txBody>
      </p:sp>
      <p:sp>
        <p:nvSpPr>
          <p:cNvPr id="236" name="Google Shape;236;p44"/>
          <p:cNvSpPr txBox="1">
            <a:spLocks noGrp="1"/>
          </p:cNvSpPr>
          <p:nvPr>
            <p:ph type="body" idx="1"/>
          </p:nvPr>
        </p:nvSpPr>
        <p:spPr>
          <a:xfrm>
            <a:off x="679174" y="1597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Surowe dane są umieszczane w tabeli ”</a:t>
            </a:r>
            <a:r>
              <a:rPr lang="pl-PL" b="1"/>
              <a:t>bronze</a:t>
            </a:r>
            <a:r>
              <a:rPr lang="pl-PL"/>
              <a:t>”.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Tabela ‘bronze’ oczyszczone i bez duplikatów =&gt; ”silver” (3rd-Normal Form)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„gold” jest użyta do analizy zdenormalizowane </a:t>
            </a:r>
            <a:endParaRPr/>
          </a:p>
        </p:txBody>
      </p:sp>
      <p:pic>
        <p:nvPicPr>
          <p:cNvPr id="237" name="Google Shape;23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92" y="3531579"/>
            <a:ext cx="10110556" cy="27075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4"/>
          <p:cNvSpPr txBox="1"/>
          <p:nvPr/>
        </p:nvSpPr>
        <p:spPr>
          <a:xfrm>
            <a:off x="0" y="6334780"/>
            <a:ext cx="55050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https://bennyaustin.com/2010/05/02/kimball-and-inmon-dw-models/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4"/>
          <p:cNvSpPr txBox="1"/>
          <p:nvPr/>
        </p:nvSpPr>
        <p:spPr>
          <a:xfrm>
            <a:off x="5505033" y="6334780"/>
            <a:ext cx="65421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https://medium.com/@patilpoojaif/fact-table-and-dimension-table-62494cab0b14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03fb8f423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b="1"/>
              <a:t>Tabele Faktów i wymiarów</a:t>
            </a:r>
            <a:endParaRPr/>
          </a:p>
        </p:txBody>
      </p:sp>
      <p:sp>
        <p:nvSpPr>
          <p:cNvPr id="245" name="Google Shape;245;g2403fb8f423_0_16"/>
          <p:cNvSpPr txBox="1">
            <a:spLocks noGrp="1"/>
          </p:cNvSpPr>
          <p:nvPr>
            <p:ph type="body" idx="1"/>
          </p:nvPr>
        </p:nvSpPr>
        <p:spPr>
          <a:xfrm>
            <a:off x="422625" y="1511525"/>
            <a:ext cx="5774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u="sng">
                <a:latin typeface="Arial"/>
                <a:ea typeface="Arial"/>
                <a:cs typeface="Arial"/>
                <a:sym typeface="Arial"/>
                <a:hlinkClick r:id="rId3"/>
              </a:rPr>
              <a:t>https://bennyaustin.com/2010/05/02/kimball-and-inmon-dw-models/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2403fb8f423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375" y="2130363"/>
            <a:ext cx="4152900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403fb8f423_0_16"/>
          <p:cNvSpPr txBox="1">
            <a:spLocks noGrp="1"/>
          </p:cNvSpPr>
          <p:nvPr>
            <p:ph type="body" idx="1"/>
          </p:nvPr>
        </p:nvSpPr>
        <p:spPr>
          <a:xfrm>
            <a:off x="6577900" y="1595525"/>
            <a:ext cx="5774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u="sng">
                <a:latin typeface="Arial"/>
                <a:ea typeface="Arial"/>
                <a:cs typeface="Arial"/>
                <a:sym typeface="Arial"/>
                <a:hlinkClick r:id="rId5"/>
              </a:rPr>
              <a:t>https://medium.com/@patilpoojaif/fact-table-and-dimension-table-62494cab0b14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2403fb8f423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8750" y="2130375"/>
            <a:ext cx="6360350" cy="48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06078cbdb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b="1"/>
              <a:t>Alternatywy</a:t>
            </a:r>
            <a:endParaRPr/>
          </a:p>
        </p:txBody>
      </p:sp>
      <p:sp>
        <p:nvSpPr>
          <p:cNvPr id="254" name="Google Shape;254;g2406078cbdb_0_0"/>
          <p:cNvSpPr txBox="1">
            <a:spLocks noGrp="1"/>
          </p:cNvSpPr>
          <p:nvPr>
            <p:ph type="body" idx="1"/>
          </p:nvPr>
        </p:nvSpPr>
        <p:spPr>
          <a:xfrm>
            <a:off x="679174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300" b="1" u="sng">
                <a:solidFill>
                  <a:schemeClr val="hlink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Apache Hudi</a:t>
            </a:r>
            <a:r>
              <a:rPr lang="pl-PL" sz="2300" b="1"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700"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l-PL" sz="1700" b="1"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pl-PL" sz="1700"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adoop </a:t>
            </a:r>
            <a:r>
              <a:rPr lang="pl-PL" sz="1700" b="1"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pl-PL" sz="1700"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pserts </a:t>
            </a:r>
            <a:r>
              <a:rPr lang="pl-PL" sz="1700" b="1"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pl-PL" sz="1700"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eletes and </a:t>
            </a:r>
            <a:r>
              <a:rPr lang="pl-PL" sz="1700" b="1"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l-PL" sz="1700"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ncrementals) manage large-scale analytical datasets</a:t>
            </a:r>
            <a:endParaRPr sz="1700"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55" name="Google Shape;255;g2406078cbd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91866"/>
            <a:ext cx="12192000" cy="4476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06078cbdb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b="1"/>
              <a:t>Alternatywy</a:t>
            </a:r>
            <a:endParaRPr/>
          </a:p>
        </p:txBody>
      </p:sp>
      <p:sp>
        <p:nvSpPr>
          <p:cNvPr id="261" name="Google Shape;261;g2406078cbdb_0_10"/>
          <p:cNvSpPr txBox="1">
            <a:spLocks noGrp="1"/>
          </p:cNvSpPr>
          <p:nvPr>
            <p:ph type="body" idx="1"/>
          </p:nvPr>
        </p:nvSpPr>
        <p:spPr>
          <a:xfrm>
            <a:off x="679174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-PL" sz="2200" b="1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Iceberg </a:t>
            </a:r>
            <a:r>
              <a:rPr lang="pl-PL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Iceberg is a high-performance format for huge analytic tables. Iceberg brings the reliability and simplicity of SQL tables to big data.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endParaRPr sz="1700"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62" name="Google Shape;262;g2406078cbdb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025" y="3659100"/>
            <a:ext cx="80581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Optymalizacja Delta</a:t>
            </a:r>
            <a:endParaRPr/>
          </a:p>
        </p:txBody>
      </p:sp>
      <p:sp>
        <p:nvSpPr>
          <p:cNvPr id="268" name="Google Shape;268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pl-PL" b="1">
                <a:highlight>
                  <a:srgbClr val="FFFF00"/>
                </a:highlight>
              </a:rPr>
              <a:t>OPTIMIZE</a:t>
            </a:r>
            <a:r>
              <a:rPr lang="pl-PL"/>
              <a:t>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630"/>
              <a:buChar char="•"/>
            </a:pPr>
            <a:r>
              <a:rPr lang="pl-PL"/>
              <a:t>Kompaktowanie plików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pl-PL" b="1">
                <a:highlight>
                  <a:srgbClr val="FFFF00"/>
                </a:highlight>
              </a:rPr>
              <a:t>Data Skipping i ZORDER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630"/>
              <a:buChar char="•"/>
            </a:pPr>
            <a:r>
              <a:rPr lang="pl-PL" b="1"/>
              <a:t>Data Skipping</a:t>
            </a:r>
            <a:r>
              <a:rPr lang="pl-PL"/>
              <a:t> jest uzależniona od filtra omija niepotrzebne dane (WHERE clauses). Dzięki temu mechanizmowi dane pobierane są z wyselekcjonowanej partycji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630"/>
              <a:buChar char="•"/>
            </a:pPr>
            <a:r>
              <a:rPr lang="pl-PL" b="1"/>
              <a:t>ZOrdering</a:t>
            </a:r>
            <a:r>
              <a:rPr lang="pl-PL"/>
              <a:t> jest metodą, która łączy podobne dane w te same pliki.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pl-PL" b="1">
                <a:highlight>
                  <a:srgbClr val="FFFF00"/>
                </a:highlight>
              </a:rPr>
              <a:t>VACUUM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630"/>
              <a:buChar char="•"/>
            </a:pPr>
            <a:r>
              <a:rPr lang="pl-PL"/>
              <a:t>Żeby oszczędzić na kosztach, okazjonalnie powinieneś wyczyścić pliki 'uszkodzone' VACUUM.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 b="1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pl-PL" u="sng">
                <a:solidFill>
                  <a:schemeClr val="hlink"/>
                </a:solidFill>
                <a:hlinkClick r:id="rId3"/>
              </a:rPr>
              <a:t>https://docs.databricks.com/delta/optimizations/index.html#garbage-collection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5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Życiowy problem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r>
              <a:rPr lang="pl-PL"/>
              <a:t>Csv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r>
              <a:rPr lang="pl-PL"/>
              <a:t>Dodaj kolumnę “pathLinkInfo” – schemat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r>
              <a:rPr lang="pl-PL"/>
              <a:t>StructField(pathLinkInfo,StructType(StructField(alternateName,StringType,true), StructField(captureSpecification,StringType,true), StructField(cycleFacility,StringType,true), StructField(elevationGain,StructType(StructField(elevationAgainstDirection,DoubleType,true), StructField(elevationInDirection,LongType,true)),true), StructField(endGradeSeparation,LongType,true), StructField(endNode,StringType,true), StructField(fictitious,BooleanType,true), StructField(formOfWay,StringType,true), StructField(formsPartOfPath,StringType,true), StructField(formsPartOfStreet,ArrayType(StringType,true),true), StructField(heightingMethod,StringType,true), StructField(matchStatus,StringType,true), StructField(pathName,StringType,true), StructField(sourceFID,StringType,true), StructField(startGradeSeparation,LongType,true), StructField(startNode,StringType,true), StructField(surfaceType,StringType,true)),true)</a:t>
            </a:r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Nested</a:t>
            </a:r>
            <a:endParaRPr/>
          </a:p>
        </p:txBody>
      </p:sp>
      <p:pic>
        <p:nvPicPr>
          <p:cNvPr id="103" name="Google Shape;10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728" y="1690689"/>
            <a:ext cx="7086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Zarządzanie pytaniami</a:t>
            </a:r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Pytaj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Pytaj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Pytaj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2702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Verdana"/>
              <a:buChar char="•"/>
            </a:pPr>
            <a:r>
              <a:rPr lang="pl-PL" sz="1550" b="1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Jak mogę to zrobić łatwiej?</a:t>
            </a:r>
            <a:endParaRPr sz="1550" b="1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Verdana"/>
              <a:buChar char="•"/>
            </a:pPr>
            <a:r>
              <a:rPr lang="pl-PL" sz="1550" b="1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Jak mogę to zrobić szybciej?</a:t>
            </a:r>
            <a:endParaRPr sz="1550" b="1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Verdana"/>
              <a:buChar char="•"/>
            </a:pPr>
            <a:r>
              <a:rPr lang="pl-PL" sz="1550" b="1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Czy naprawdę jest mi to potrzebne?</a:t>
            </a:r>
            <a:endParaRPr sz="1550" b="1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396" y="2079783"/>
            <a:ext cx="10965208" cy="19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Nested DF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f2cad75b1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Checklista przed PR</a:t>
            </a:r>
            <a:endParaRPr/>
          </a:p>
        </p:txBody>
      </p:sp>
      <p:sp>
        <p:nvSpPr>
          <p:cNvPr id="121" name="Google Shape;121;g23f2cad75b1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b="1">
                <a:highlight>
                  <a:srgbClr val="FFFF00"/>
                </a:highlight>
              </a:rPr>
              <a:t>Checklista</a:t>
            </a:r>
            <a:endParaRPr b="1">
              <a:highlight>
                <a:srgbClr val="FFFF00"/>
              </a:highlight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Sprawdź spacje?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Czytelność kodu?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Formatowanie kodu?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Opis do Read.me?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Czy wszystkie testy zostały wykonane?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Funkcja dropFields</a:t>
            </a:r>
            <a:endParaRPr/>
          </a:p>
        </p:txBody>
      </p:sp>
      <p:pic>
        <p:nvPicPr>
          <p:cNvPr id="128" name="Google Shape;12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10124916" cy="3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2" ma:contentTypeDescription="Utwórz nowy dokument." ma:contentTypeScope="" ma:versionID="2611b5de485e499c861fd11650d02c69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498cf555c730eff5097febd418c557a6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610B1F-724E-439D-A73A-01BDD2009B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E73564-24F9-41A7-AB8F-4E09113F89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53f1b7-a1b3-4c57-bf3a-36b8131d8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A110AA-FE47-44D5-8C0A-F82C661A3F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29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Infrastruktura Big Data</vt:lpstr>
      <vt:lpstr>PowerPoint Presentation</vt:lpstr>
      <vt:lpstr>PowerPoint Presentation</vt:lpstr>
      <vt:lpstr>Nested</vt:lpstr>
      <vt:lpstr>Zarządzanie pytaniami</vt:lpstr>
      <vt:lpstr>Nested DF</vt:lpstr>
      <vt:lpstr>Checklista przed PR</vt:lpstr>
      <vt:lpstr>Funkcja dropFields</vt:lpstr>
      <vt:lpstr>PowerPoint Presentation</vt:lpstr>
      <vt:lpstr>Delta Lake</vt:lpstr>
      <vt:lpstr>Lakehouse</vt:lpstr>
      <vt:lpstr>PowerPoint Presentation</vt:lpstr>
      <vt:lpstr>Data lake</vt:lpstr>
      <vt:lpstr>Data lake - problemy</vt:lpstr>
      <vt:lpstr>Problem rozwiązany z Databricks Delta</vt:lpstr>
      <vt:lpstr>Databricks Delta zalety</vt:lpstr>
      <vt:lpstr>Databricks Delta</vt:lpstr>
      <vt:lpstr>Kontrola Konkurencji</vt:lpstr>
      <vt:lpstr>Konflikty zapisu</vt:lpstr>
      <vt:lpstr>Poziomy izolacji</vt:lpstr>
      <vt:lpstr>Architektura danych big data</vt:lpstr>
      <vt:lpstr>Architektura danych big data</vt:lpstr>
      <vt:lpstr>Architektura danych big data Lambda</vt:lpstr>
      <vt:lpstr>Medallion Architecture</vt:lpstr>
      <vt:lpstr>Architektura Databricks Delta</vt:lpstr>
      <vt:lpstr>Tabele Faktów i wymiarów</vt:lpstr>
      <vt:lpstr>Alternatywy</vt:lpstr>
      <vt:lpstr>Alternatywy</vt:lpstr>
      <vt:lpstr>Optymalizacja Delta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Infrastruktura Big Data</dc:title>
  <dc:creator>Krzysztof Nojman</dc:creator>
  <cp:revision>2</cp:revision>
  <dcterms:created xsi:type="dcterms:W3CDTF">2022-02-08T07:43:54Z</dcterms:created>
  <dcterms:modified xsi:type="dcterms:W3CDTF">2023-05-28T17:56:22Z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