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1" r:id="rId5"/>
    <p:sldId id="265" r:id="rId6"/>
    <p:sldId id="268" r:id="rId7"/>
    <p:sldId id="269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3F0"/>
    <a:srgbClr val="C1D3F7"/>
    <a:srgbClr val="FFAFAF"/>
    <a:srgbClr val="C3F8C0"/>
    <a:srgbClr val="D1DEF9"/>
    <a:srgbClr val="32C455"/>
    <a:srgbClr val="FF4747"/>
    <a:srgbClr val="8F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04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DC8BC-84A5-E517-10AE-A3F4EF4A3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E6B97F-1EB4-6C74-A468-4E8B7B96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986B78-24F1-D2FA-7E63-28AD1EE0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548EED-1F84-32B7-804E-20A54BBB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45F9AB-57D1-BD6C-D1BD-C107AB09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12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317A66-E1E9-BAE2-437C-AE3E017E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D00846-523B-9B3A-B32D-AC945D316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C3703B-67AB-F884-D652-D6FFBDF3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49BDC5-9893-9912-3D6C-F869CCD3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6B1D21-F098-2FB7-2164-55D505B4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41D600B-5324-3F79-9005-157DA93D6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17AB72B-2C3F-CDC9-9644-12EB7AD0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AF2F00-4CC3-3FBE-7B65-BCC180C2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4C794B-B305-7A10-D4E0-8E32FFD8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DDA2A3-A7B5-E03C-C9FD-37C19EC2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1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F097E-346D-CD3B-02C8-46BF7FED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D2E7A-EFD1-197F-32D3-1C726C16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B6D0E1-6DD7-22D6-1463-26A18C7F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8BB9B-9612-C0F6-C9EC-645694A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AEA5D-1DC1-7D40-07B7-9504EF0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0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1D2B9-99DA-F092-662C-E90AA300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CF15CF-2309-F0DB-18AE-030B4C9C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372FB4-446F-9186-3880-8FFEA41D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C2DFA2-7985-F833-F8B7-05B81AD7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979D1F-1995-24E5-CC55-F19779EE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6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DD7CAA-0E3E-4C20-17DD-E466AE8E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C6F8C0-339F-92D0-1BB9-F19B7ED53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7635E60-923B-D6E9-8005-46E6644F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028545-572D-B1B4-70E1-9E5F70D7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94459A1-A114-0D25-AD70-C48FB31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7CC192-F47C-E260-DE98-7E05569F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96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F76D2-8404-4CF8-86CF-114FF52C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419554-DFFF-310B-1052-EB6E49A5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A5BFEE-5C4E-6155-B991-555719B8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B2B72B-2812-66BD-ED87-0006810A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29BA32-FC2B-EBF2-CEA3-AEEEAA6FB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1753E43-6836-DC2E-1B15-2915C954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39859FA-6282-6678-FD5B-27544C2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380C39-49D5-6803-62D7-F928C872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3F554-107C-32BD-EF73-728E865B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3CDFFEA-1B64-4BB8-536F-6A8F347A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BA99A3E-D583-5735-A9CF-50B917D1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6B5A6EE-9F9C-9769-DE78-A5353CDA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81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815E691-2257-8AC4-B25C-1FE580C8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501F9A-65FC-1BBE-4D8B-225EAC51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55F57B-0C22-A7D3-C4EC-66CC4B7F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95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B09BE1-BADD-0BC4-EFD4-9B756C50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498F19-C5A6-035C-0B27-81F0884D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24D974-9488-A961-5BAC-21A927BEC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D23377-8D3E-C8B9-DBB0-2785A0A7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404E81-F23C-DFA8-A12F-FE56EDF9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0901FC-35C1-D537-8E98-EF0D68A6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5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5F5430-42FA-4039-27AF-4FDBAA64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D54E170-7D30-7C17-5490-633947872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026157-F05B-0516-D10F-F546CE677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CE41E0-24C9-6724-7DAB-225C7EB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160ACF-3668-1D67-7743-C0E367F1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46B19F-EA39-17DA-00FA-7BEDB929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23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C57B063-54BA-DA83-04D9-595D9AD7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99FDC5-2050-B898-7CC8-318619FD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EA51AD-634E-1ED0-4724-638A74687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699E-1F7B-46BA-8F78-EBA931A1E091}" type="datetimeFigureOut">
              <a:rPr lang="en-GB" smtClean="0"/>
              <a:t>18/03/2023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15A941-E6B3-3DE2-7552-050AA531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143238-6A83-020F-DE90-4EB61E41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49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E001E7D-C237-4469-BD8A-D125C079058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D1DEF9"/>
          </a:solidFill>
          <a:ln>
            <a:solidFill>
              <a:srgbClr val="D1D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4B5927-A6BB-450F-AAED-18B69252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23701" r="22468" b="30366"/>
          <a:stretch/>
        </p:blipFill>
        <p:spPr>
          <a:xfrm>
            <a:off x="4488206" y="2328453"/>
            <a:ext cx="3215588" cy="2419980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A283A815-0053-43DF-A639-8FAD198A8EB9}"/>
              </a:ext>
            </a:extLst>
          </p:cNvPr>
          <p:cNvSpPr/>
          <p:nvPr/>
        </p:nvSpPr>
        <p:spPr>
          <a:xfrm>
            <a:off x="12192000" y="0"/>
            <a:ext cx="9204304" cy="6858000"/>
          </a:xfrm>
          <a:prstGeom prst="rect">
            <a:avLst/>
          </a:prstGeom>
          <a:solidFill>
            <a:srgbClr val="C1D3F7"/>
          </a:solidFill>
          <a:ln>
            <a:solidFill>
              <a:srgbClr val="C1D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0C8250D-099E-47A2-892F-E7517E49EF59}"/>
              </a:ext>
            </a:extLst>
          </p:cNvPr>
          <p:cNvSpPr/>
          <p:nvPr/>
        </p:nvSpPr>
        <p:spPr>
          <a:xfrm>
            <a:off x="30600608" y="0"/>
            <a:ext cx="9204304" cy="6858000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7BF7C20-85A2-4E50-AFC2-873ECEAEAF91}"/>
              </a:ext>
            </a:extLst>
          </p:cNvPr>
          <p:cNvSpPr/>
          <p:nvPr/>
        </p:nvSpPr>
        <p:spPr>
          <a:xfrm>
            <a:off x="21396304" y="0"/>
            <a:ext cx="9204304" cy="6858000"/>
          </a:xfrm>
          <a:prstGeom prst="rect">
            <a:avLst/>
          </a:prstGeom>
          <a:solidFill>
            <a:srgbClr val="C3F8C0"/>
          </a:solidFill>
          <a:ln>
            <a:solidFill>
              <a:srgbClr val="C3F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29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E001E7D-C237-4469-BD8A-D125C079058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D1DEF9"/>
          </a:solidFill>
          <a:ln>
            <a:solidFill>
              <a:srgbClr val="D1D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4B5927-A6BB-450F-AAED-18B69252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23701" r="22468" b="30366"/>
          <a:stretch/>
        </p:blipFill>
        <p:spPr>
          <a:xfrm>
            <a:off x="616295" y="5210629"/>
            <a:ext cx="1642321" cy="1235974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A283A815-0053-43DF-A639-8FAD198A8EB9}"/>
              </a:ext>
            </a:extLst>
          </p:cNvPr>
          <p:cNvSpPr/>
          <p:nvPr/>
        </p:nvSpPr>
        <p:spPr>
          <a:xfrm>
            <a:off x="12192000" y="0"/>
            <a:ext cx="9204304" cy="6858000"/>
          </a:xfrm>
          <a:prstGeom prst="rect">
            <a:avLst/>
          </a:prstGeom>
          <a:solidFill>
            <a:srgbClr val="C1D3F7"/>
          </a:solidFill>
          <a:ln>
            <a:solidFill>
              <a:srgbClr val="C1D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0C8250D-099E-47A2-892F-E7517E49EF59}"/>
              </a:ext>
            </a:extLst>
          </p:cNvPr>
          <p:cNvSpPr/>
          <p:nvPr/>
        </p:nvSpPr>
        <p:spPr>
          <a:xfrm>
            <a:off x="30600608" y="0"/>
            <a:ext cx="9204304" cy="6858000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7BF7C20-85A2-4E50-AFC2-873ECEAEAF91}"/>
              </a:ext>
            </a:extLst>
          </p:cNvPr>
          <p:cNvSpPr/>
          <p:nvPr/>
        </p:nvSpPr>
        <p:spPr>
          <a:xfrm>
            <a:off x="21396304" y="0"/>
            <a:ext cx="9204304" cy="6858000"/>
          </a:xfrm>
          <a:prstGeom prst="rect">
            <a:avLst/>
          </a:prstGeom>
          <a:solidFill>
            <a:srgbClr val="C3F8C0"/>
          </a:solidFill>
          <a:ln>
            <a:solidFill>
              <a:srgbClr val="C3F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2EB3810-85FE-7860-7DCA-5546ADB18F2F}"/>
              </a:ext>
            </a:extLst>
          </p:cNvPr>
          <p:cNvSpPr txBox="1"/>
          <p:nvPr/>
        </p:nvSpPr>
        <p:spPr>
          <a:xfrm>
            <a:off x="4635067" y="415589"/>
            <a:ext cx="2954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 </a:t>
            </a:r>
            <a:r>
              <a:rPr lang="en-GB" sz="5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cégről</a:t>
            </a:r>
            <a:endParaRPr lang="hu-HU" sz="5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CE83E8C-D1AC-A17D-01D2-91CDF07A100D}"/>
              </a:ext>
            </a:extLst>
          </p:cNvPr>
          <p:cNvSpPr txBox="1"/>
          <p:nvPr/>
        </p:nvSpPr>
        <p:spPr>
          <a:xfrm>
            <a:off x="340524" y="1754507"/>
            <a:ext cx="111838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GB" sz="2800" dirty="0" err="1">
                <a:latin typeface="Bahnschrift SemiBold" panose="020B0502040204020203" pitchFamily="34" charset="0"/>
              </a:rPr>
              <a:t>Alapításának</a:t>
            </a:r>
            <a:r>
              <a:rPr lang="en-GB" sz="2800" dirty="0">
                <a:latin typeface="Bahnschrift SemiBold" panose="020B0502040204020203" pitchFamily="34" charset="0"/>
              </a:rPr>
              <a:t> </a:t>
            </a:r>
            <a:r>
              <a:rPr lang="en-GB" sz="2800" dirty="0" err="1">
                <a:latin typeface="Bahnschrift SemiBold" panose="020B0502040204020203" pitchFamily="34" charset="0"/>
              </a:rPr>
              <a:t>éve</a:t>
            </a:r>
            <a:r>
              <a:rPr lang="en-GB" sz="2800" dirty="0">
                <a:latin typeface="Bahnschrift SemiBold" panose="020B0502040204020203" pitchFamily="34" charset="0"/>
              </a:rPr>
              <a:t>: 2016</a:t>
            </a:r>
          </a:p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GB" sz="2800" dirty="0" err="1">
                <a:latin typeface="Bahnschrift SemiBold" panose="020B0502040204020203" pitchFamily="34" charset="0"/>
              </a:rPr>
              <a:t>Alapítók</a:t>
            </a:r>
            <a:r>
              <a:rPr lang="en-GB" sz="2800" dirty="0">
                <a:latin typeface="Bahnschrift SemiBold" panose="020B0502040204020203" pitchFamily="34" charset="0"/>
              </a:rPr>
              <a:t>: </a:t>
            </a:r>
            <a:r>
              <a:rPr lang="en-GB" sz="2800" dirty="0" err="1">
                <a:latin typeface="Bahnschrift SemiBold" panose="020B0502040204020203" pitchFamily="34" charset="0"/>
              </a:rPr>
              <a:t>Tóth</a:t>
            </a:r>
            <a:r>
              <a:rPr lang="en-GB" sz="2800" dirty="0">
                <a:latin typeface="Bahnschrift SemiBold" panose="020B0502040204020203" pitchFamily="34" charset="0"/>
              </a:rPr>
              <a:t> </a:t>
            </a:r>
            <a:r>
              <a:rPr lang="en-GB" sz="2800" dirty="0" err="1">
                <a:latin typeface="Bahnschrift SemiBold" panose="020B0502040204020203" pitchFamily="34" charset="0"/>
              </a:rPr>
              <a:t>Károly</a:t>
            </a:r>
            <a:r>
              <a:rPr lang="en-GB" sz="2800" dirty="0">
                <a:latin typeface="Bahnschrift SemiBold" panose="020B0502040204020203" pitchFamily="34" charset="0"/>
              </a:rPr>
              <a:t>, </a:t>
            </a:r>
            <a:r>
              <a:rPr lang="en-GB" sz="2800" dirty="0" err="1">
                <a:latin typeface="Bahnschrift SemiBold" panose="020B0502040204020203" pitchFamily="34" charset="0"/>
              </a:rPr>
              <a:t>Benyiczki</a:t>
            </a:r>
            <a:r>
              <a:rPr lang="en-GB" sz="2800" dirty="0">
                <a:latin typeface="Bahnschrift SemiBold" panose="020B0502040204020203" pitchFamily="34" charset="0"/>
              </a:rPr>
              <a:t> </a:t>
            </a:r>
            <a:r>
              <a:rPr lang="en-GB" sz="2800" dirty="0" err="1">
                <a:latin typeface="Bahnschrift SemiBold" panose="020B0502040204020203" pitchFamily="34" charset="0"/>
              </a:rPr>
              <a:t>Tamás</a:t>
            </a:r>
            <a:r>
              <a:rPr lang="en-GB" sz="2800" dirty="0">
                <a:latin typeface="Bahnschrift SemiBold" panose="020B0502040204020203" pitchFamily="34" charset="0"/>
              </a:rPr>
              <a:t>, Gáspár Mihály</a:t>
            </a:r>
          </a:p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GB" sz="2800" dirty="0" err="1">
                <a:latin typeface="Bahnschrift SemiBold" panose="020B0502040204020203" pitchFamily="34" charset="0"/>
              </a:rPr>
              <a:t>Feladatunk</a:t>
            </a:r>
            <a:r>
              <a:rPr lang="en-GB" sz="2800" dirty="0">
                <a:latin typeface="Bahnschrift SemiBold" panose="020B0502040204020203" pitchFamily="34" charset="0"/>
              </a:rPr>
              <a:t>: Más </a:t>
            </a:r>
            <a:r>
              <a:rPr lang="en-GB" sz="2800" dirty="0" err="1">
                <a:latin typeface="Bahnschrift SemiBold" panose="020B0502040204020203" pitchFamily="34" charset="0"/>
              </a:rPr>
              <a:t>cégek</a:t>
            </a:r>
            <a:r>
              <a:rPr lang="en-GB" sz="2800" dirty="0">
                <a:latin typeface="Bahnschrift SemiBold" panose="020B0502040204020203" pitchFamily="34" charset="0"/>
              </a:rPr>
              <a:t> </a:t>
            </a:r>
            <a:r>
              <a:rPr lang="en-GB" sz="2800" dirty="0" err="1">
                <a:latin typeface="Bahnschrift SemiBold" panose="020B0502040204020203" pitchFamily="34" charset="0"/>
              </a:rPr>
              <a:t>informatikai</a:t>
            </a:r>
            <a:r>
              <a:rPr lang="en-GB" sz="2800" dirty="0">
                <a:latin typeface="Bahnschrift SemiBold" panose="020B0502040204020203" pitchFamily="34" charset="0"/>
              </a:rPr>
              <a:t> </a:t>
            </a:r>
            <a:r>
              <a:rPr lang="en-GB" sz="2800" dirty="0" err="1">
                <a:latin typeface="Bahnschrift SemiBold" panose="020B0502040204020203" pitchFamily="34" charset="0"/>
              </a:rPr>
              <a:t>rendszereiknek</a:t>
            </a:r>
            <a:r>
              <a:rPr lang="en-GB" sz="2800" dirty="0">
                <a:latin typeface="Bahnschrift SemiBold" panose="020B0502040204020203" pitchFamily="34" charset="0"/>
              </a:rPr>
              <a:t> a </a:t>
            </a:r>
            <a:r>
              <a:rPr lang="en-GB" sz="2800" dirty="0" err="1">
                <a:latin typeface="Bahnschrift SemiBold" panose="020B0502040204020203" pitchFamily="34" charset="0"/>
              </a:rPr>
              <a:t>felújítása</a:t>
            </a:r>
            <a:endParaRPr lang="en-GB" sz="2800" dirty="0">
              <a:latin typeface="Bahnschrift SemiBold" panose="020B0502040204020203" pitchFamily="34" charset="0"/>
            </a:endParaRPr>
          </a:p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GB" sz="2800" dirty="0" err="1">
                <a:latin typeface="Bahnschrift SemiBold" panose="020B0502040204020203" pitchFamily="34" charset="0"/>
              </a:rPr>
              <a:t>Garancia</a:t>
            </a:r>
            <a:r>
              <a:rPr lang="en-GB" sz="2800" dirty="0">
                <a:latin typeface="Bahnschrift SemiBold" panose="020B0502040204020203" pitchFamily="34" charset="0"/>
              </a:rPr>
              <a:t> </a:t>
            </a:r>
            <a:r>
              <a:rPr lang="en-GB" sz="2800" dirty="0" err="1">
                <a:latin typeface="Bahnschrift SemiBold" panose="020B0502040204020203" pitchFamily="34" charset="0"/>
              </a:rPr>
              <a:t>idő</a:t>
            </a:r>
            <a:r>
              <a:rPr lang="en-GB" sz="2800" dirty="0">
                <a:latin typeface="Bahnschrift SemiBold" panose="020B0502040204020203" pitchFamily="34" charset="0"/>
              </a:rPr>
              <a:t> </a:t>
            </a:r>
            <a:r>
              <a:rPr lang="en-GB" sz="2800" dirty="0" err="1">
                <a:latin typeface="Bahnschrift SemiBold" panose="020B0502040204020203" pitchFamily="34" charset="0"/>
              </a:rPr>
              <a:t>munkáinkra</a:t>
            </a:r>
            <a:r>
              <a:rPr lang="en-GB" sz="2800" dirty="0">
                <a:latin typeface="Bahnschrift SemiBold" panose="020B0502040204020203" pitchFamily="34" charset="0"/>
              </a:rPr>
              <a:t>: 5 </a:t>
            </a:r>
            <a:r>
              <a:rPr lang="en-GB" sz="2800" dirty="0" err="1">
                <a:latin typeface="Bahnschrift SemiBold" panose="020B0502040204020203" pitchFamily="34" charset="0"/>
              </a:rPr>
              <a:t>év</a:t>
            </a:r>
            <a:endParaRPr lang="hu-HU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E001E7D-C237-4469-BD8A-D125C079058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D1DEF9"/>
          </a:solidFill>
          <a:ln>
            <a:solidFill>
              <a:srgbClr val="D1D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4B5927-A6BB-450F-AAED-18B69252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23701" r="22468" b="30366"/>
          <a:stretch/>
        </p:blipFill>
        <p:spPr>
          <a:xfrm>
            <a:off x="4488206" y="1834967"/>
            <a:ext cx="3215588" cy="2419980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A283A815-0053-43DF-A639-8FAD198A8EB9}"/>
              </a:ext>
            </a:extLst>
          </p:cNvPr>
          <p:cNvSpPr/>
          <p:nvPr/>
        </p:nvSpPr>
        <p:spPr>
          <a:xfrm>
            <a:off x="12192000" y="0"/>
            <a:ext cx="9204304" cy="6858000"/>
          </a:xfrm>
          <a:prstGeom prst="rect">
            <a:avLst/>
          </a:prstGeom>
          <a:solidFill>
            <a:srgbClr val="C1D3F7"/>
          </a:solidFill>
          <a:ln>
            <a:solidFill>
              <a:srgbClr val="C1D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0C8250D-099E-47A2-892F-E7517E49EF59}"/>
              </a:ext>
            </a:extLst>
          </p:cNvPr>
          <p:cNvSpPr/>
          <p:nvPr/>
        </p:nvSpPr>
        <p:spPr>
          <a:xfrm>
            <a:off x="30600608" y="0"/>
            <a:ext cx="9204304" cy="6858000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7BF7C20-85A2-4E50-AFC2-873ECEAEAF91}"/>
              </a:ext>
            </a:extLst>
          </p:cNvPr>
          <p:cNvSpPr/>
          <p:nvPr/>
        </p:nvSpPr>
        <p:spPr>
          <a:xfrm>
            <a:off x="21396304" y="0"/>
            <a:ext cx="9204304" cy="6858000"/>
          </a:xfrm>
          <a:prstGeom prst="rect">
            <a:avLst/>
          </a:prstGeom>
          <a:solidFill>
            <a:srgbClr val="C3F8C0"/>
          </a:solidFill>
          <a:ln>
            <a:solidFill>
              <a:srgbClr val="C3F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6FA7065-2228-8B9D-7467-93AE5EE6658F}"/>
              </a:ext>
            </a:extLst>
          </p:cNvPr>
          <p:cNvSpPr txBox="1"/>
          <p:nvPr/>
        </p:nvSpPr>
        <p:spPr>
          <a:xfrm>
            <a:off x="4770785" y="4254947"/>
            <a:ext cx="257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Az </a:t>
            </a:r>
            <a:r>
              <a:rPr lang="en-GB" sz="28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alapítókról</a:t>
            </a:r>
            <a:endParaRPr lang="hu-HU" sz="28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6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B91490-3DE1-4B16-88E5-A4F24AB9C221}"/>
              </a:ext>
            </a:extLst>
          </p:cNvPr>
          <p:cNvSpPr/>
          <p:nvPr/>
        </p:nvSpPr>
        <p:spPr>
          <a:xfrm>
            <a:off x="21396304" y="0"/>
            <a:ext cx="9204304" cy="6858000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4321A3D-7A27-4EE7-AE9B-3D9629D7F173}"/>
              </a:ext>
            </a:extLst>
          </p:cNvPr>
          <p:cNvSpPr/>
          <p:nvPr/>
        </p:nvSpPr>
        <p:spPr>
          <a:xfrm>
            <a:off x="2835296" y="0"/>
            <a:ext cx="9356704" cy="6858000"/>
          </a:xfrm>
          <a:prstGeom prst="rect">
            <a:avLst/>
          </a:prstGeom>
          <a:solidFill>
            <a:srgbClr val="C1D3F7"/>
          </a:solidFill>
          <a:ln>
            <a:solidFill>
              <a:srgbClr val="C1D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4B5927-A6BB-450F-AAED-18B69252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23701" r="22468" b="30366"/>
          <a:stretch/>
        </p:blipFill>
        <p:spPr>
          <a:xfrm>
            <a:off x="323851" y="2581754"/>
            <a:ext cx="2251584" cy="1694492"/>
          </a:xfrm>
          <a:prstGeom prst="rect">
            <a:avLst/>
          </a:prstGeom>
          <a:solidFill>
            <a:srgbClr val="D1DEF9"/>
          </a:solidFill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E5254C17-2274-4620-B65D-C18FB0139F4C}"/>
              </a:ext>
            </a:extLst>
          </p:cNvPr>
          <p:cNvSpPr/>
          <p:nvPr/>
        </p:nvSpPr>
        <p:spPr>
          <a:xfrm>
            <a:off x="12192000" y="0"/>
            <a:ext cx="9204304" cy="6858000"/>
          </a:xfrm>
          <a:prstGeom prst="rect">
            <a:avLst/>
          </a:prstGeom>
          <a:solidFill>
            <a:srgbClr val="C3F8C0"/>
          </a:solidFill>
          <a:ln>
            <a:solidFill>
              <a:srgbClr val="C3F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AE4597E3-A917-59A5-F748-FDB27DA8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96" y="251550"/>
            <a:ext cx="8899504" cy="1023031"/>
          </a:xfrm>
        </p:spPr>
        <p:txBody>
          <a:bodyPr>
            <a:normAutofit/>
          </a:bodyPr>
          <a:lstStyle/>
          <a:p>
            <a:r>
              <a:rPr lang="en-GB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Tóth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GB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Károly</a:t>
            </a:r>
            <a:endParaRPr lang="hu-H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3720DF0D-177D-FE30-B0F1-44E6323F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235" y="1520839"/>
            <a:ext cx="8899504" cy="3424789"/>
          </a:xfrm>
        </p:spPr>
        <p:txBody>
          <a:bodyPr/>
          <a:lstStyle/>
          <a:p>
            <a:pPr marL="6606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Cég alapítása előtt több cégnél is megfordult</a:t>
            </a:r>
          </a:p>
          <a:p>
            <a:pPr marL="6606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Legnagyobb cég amelynek dolgozott: Microsoft</a:t>
            </a:r>
          </a:p>
          <a:p>
            <a:pPr marL="6606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Fiatal kora óta az informatika az élete része</a:t>
            </a:r>
          </a:p>
          <a:p>
            <a:pPr marL="6606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Informatika több területén is képes nagyszerű munkát végezni</a:t>
            </a:r>
            <a:endParaRPr lang="en-GB" dirty="0">
              <a:latin typeface="Bahnschrift SemiBold" panose="020B0502040204020203" pitchFamily="34" charset="0"/>
            </a:endParaRP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A6C2A4F-6D44-19FC-2610-618C31C0BA68}"/>
              </a:ext>
            </a:extLst>
          </p:cNvPr>
          <p:cNvSpPr/>
          <p:nvPr/>
        </p:nvSpPr>
        <p:spPr>
          <a:xfrm>
            <a:off x="6492014" y="4172059"/>
            <a:ext cx="4016329" cy="233020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64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24321A3D-7A27-4EE7-AE9B-3D9629D7F173}"/>
              </a:ext>
            </a:extLst>
          </p:cNvPr>
          <p:cNvSpPr/>
          <p:nvPr/>
        </p:nvSpPr>
        <p:spPr>
          <a:xfrm>
            <a:off x="2835296" y="0"/>
            <a:ext cx="9356704" cy="6858000"/>
          </a:xfrm>
          <a:prstGeom prst="rect">
            <a:avLst/>
          </a:prstGeom>
          <a:solidFill>
            <a:srgbClr val="C1D3F7"/>
          </a:solidFill>
          <a:ln>
            <a:solidFill>
              <a:srgbClr val="C1D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4B5927-A6BB-450F-AAED-18B69252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23701" r="22468" b="30366"/>
          <a:stretch/>
        </p:blipFill>
        <p:spPr>
          <a:xfrm>
            <a:off x="323851" y="2581754"/>
            <a:ext cx="2251584" cy="1694492"/>
          </a:xfrm>
          <a:prstGeom prst="rect">
            <a:avLst/>
          </a:prstGeom>
          <a:solidFill>
            <a:srgbClr val="D1DEF9"/>
          </a:solidFill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E5254C17-2274-4620-B65D-C18FB0139F4C}"/>
              </a:ext>
            </a:extLst>
          </p:cNvPr>
          <p:cNvSpPr/>
          <p:nvPr/>
        </p:nvSpPr>
        <p:spPr>
          <a:xfrm>
            <a:off x="2835296" y="0"/>
            <a:ext cx="9724103" cy="6858000"/>
          </a:xfrm>
          <a:prstGeom prst="rect">
            <a:avLst/>
          </a:prstGeom>
          <a:solidFill>
            <a:srgbClr val="C3F8C0"/>
          </a:solidFill>
          <a:ln>
            <a:solidFill>
              <a:srgbClr val="C3F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7B91490-3DE1-4B16-88E5-A4F24AB9C221}"/>
              </a:ext>
            </a:extLst>
          </p:cNvPr>
          <p:cNvSpPr/>
          <p:nvPr/>
        </p:nvSpPr>
        <p:spPr>
          <a:xfrm>
            <a:off x="12559399" y="0"/>
            <a:ext cx="11038020" cy="6858000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08A2DF8-4638-A993-8B50-7432F6DD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885" y="289366"/>
            <a:ext cx="9539514" cy="86337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Gáspár Mihály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66549E-815A-EA48-006C-F690FEA3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885" y="1442105"/>
            <a:ext cx="9539514" cy="2834141"/>
          </a:xfrm>
        </p:spPr>
        <p:txBody>
          <a:bodyPr/>
          <a:lstStyle/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Alapítás előtt 1 évet dolgozott a Microsoftnál</a:t>
            </a:r>
          </a:p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Itt ismerkedett össze Károllyal</a:t>
            </a:r>
          </a:p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Mai napig a </a:t>
            </a:r>
            <a:r>
              <a:rPr lang="hu-HU" dirty="0" err="1">
                <a:latin typeface="Bahnschrift SemiBold" panose="020B0502040204020203" pitchFamily="34" charset="0"/>
              </a:rPr>
              <a:t>hálózatos</a:t>
            </a:r>
            <a:r>
              <a:rPr lang="hu-HU" dirty="0">
                <a:latin typeface="Bahnschrift SemiBold" panose="020B0502040204020203" pitchFamily="34" charset="0"/>
              </a:rPr>
              <a:t> részen </a:t>
            </a:r>
            <a:r>
              <a:rPr lang="hu-HU" dirty="0" err="1">
                <a:latin typeface="Bahnschrift SemiBold" panose="020B0502040204020203" pitchFamily="34" charset="0"/>
              </a:rPr>
              <a:t>foglalko</a:t>
            </a:r>
            <a:r>
              <a:rPr lang="en-GB" dirty="0" err="1">
                <a:latin typeface="Bahnschrift SemiBold" panose="020B0502040204020203" pitchFamily="34" charset="0"/>
              </a:rPr>
              <a:t>zik</a:t>
            </a:r>
            <a:endParaRPr lang="hu-HU" dirty="0">
              <a:latin typeface="Bahnschrift SemiLight" panose="020B0502040204020203" pitchFamily="34" charset="0"/>
            </a:endParaRPr>
          </a:p>
          <a:p>
            <a:endParaRPr lang="en-GB" dirty="0">
              <a:latin typeface="Bahnschrift SemiLight" panose="020B0502040204020203" pitchFamily="34" charset="0"/>
            </a:endParaRPr>
          </a:p>
          <a:p>
            <a:endParaRPr lang="hu-HU" dirty="0"/>
          </a:p>
        </p:txBody>
      </p:sp>
      <p:sp>
        <p:nvSpPr>
          <p:cNvPr id="6" name="Folyamatábra: Másik feldolgozás 5">
            <a:extLst>
              <a:ext uri="{FF2B5EF4-FFF2-40B4-BE49-F238E27FC236}">
                <a16:creationId xmlns:a16="http://schemas.microsoft.com/office/drawing/2014/main" id="{C328AD1B-806E-50B8-B077-16704D96E38C}"/>
              </a:ext>
            </a:extLst>
          </p:cNvPr>
          <p:cNvSpPr/>
          <p:nvPr/>
        </p:nvSpPr>
        <p:spPr>
          <a:xfrm>
            <a:off x="6759341" y="3618379"/>
            <a:ext cx="4825548" cy="2834141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086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24321A3D-7A27-4EE7-AE9B-3D9629D7F173}"/>
              </a:ext>
            </a:extLst>
          </p:cNvPr>
          <p:cNvSpPr/>
          <p:nvPr/>
        </p:nvSpPr>
        <p:spPr>
          <a:xfrm>
            <a:off x="2835296" y="0"/>
            <a:ext cx="9356704" cy="6858000"/>
          </a:xfrm>
          <a:prstGeom prst="rect">
            <a:avLst/>
          </a:prstGeom>
          <a:solidFill>
            <a:srgbClr val="C1D3F7"/>
          </a:solidFill>
          <a:ln>
            <a:solidFill>
              <a:srgbClr val="C1D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4B5927-A6BB-450F-AAED-18B69252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23701" r="22468" b="30366"/>
          <a:stretch/>
        </p:blipFill>
        <p:spPr>
          <a:xfrm>
            <a:off x="323851" y="2581754"/>
            <a:ext cx="2251584" cy="1694492"/>
          </a:xfrm>
          <a:prstGeom prst="rect">
            <a:avLst/>
          </a:prstGeom>
          <a:solidFill>
            <a:srgbClr val="D1DEF9"/>
          </a:solidFill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E5254C17-2274-4620-B65D-C18FB0139F4C}"/>
              </a:ext>
            </a:extLst>
          </p:cNvPr>
          <p:cNvSpPr/>
          <p:nvPr/>
        </p:nvSpPr>
        <p:spPr>
          <a:xfrm>
            <a:off x="2835296" y="0"/>
            <a:ext cx="9724103" cy="6858000"/>
          </a:xfrm>
          <a:prstGeom prst="rect">
            <a:avLst/>
          </a:prstGeom>
          <a:solidFill>
            <a:srgbClr val="C3F8C0"/>
          </a:solidFill>
          <a:ln>
            <a:solidFill>
              <a:srgbClr val="C3F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7B91490-3DE1-4B16-88E5-A4F24AB9C221}"/>
              </a:ext>
            </a:extLst>
          </p:cNvPr>
          <p:cNvSpPr/>
          <p:nvPr/>
        </p:nvSpPr>
        <p:spPr>
          <a:xfrm>
            <a:off x="2835296" y="0"/>
            <a:ext cx="11038020" cy="6858000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F3B5678-A9CD-81E3-BE89-611E5264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4" y="152538"/>
            <a:ext cx="10515600" cy="1325563"/>
          </a:xfrm>
        </p:spPr>
        <p:txBody>
          <a:bodyPr/>
          <a:lstStyle/>
          <a:p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Benyiczki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Tamás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EE982E-7A32-91F2-1D38-430777BF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344" y="1630639"/>
            <a:ext cx="8852805" cy="4351338"/>
          </a:xfrm>
        </p:spPr>
        <p:txBody>
          <a:bodyPr/>
          <a:lstStyle/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GB" dirty="0" err="1">
                <a:latin typeface="Bahnschrift SemiBold" panose="020B0502040204020203" pitchFamily="34" charset="0"/>
              </a:rPr>
              <a:t>Tamás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Károlyt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középiskolás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évei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alatt</a:t>
            </a:r>
            <a:r>
              <a:rPr lang="hu-HU" dirty="0">
                <a:latin typeface="Bahnschrift SemiBold" panose="020B0502040204020203" pitchFamily="34" charset="0"/>
              </a:rPr>
              <a:t> ismerte meg</a:t>
            </a:r>
          </a:p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Tamás a cég project </a:t>
            </a:r>
            <a:r>
              <a:rPr lang="hu-HU" dirty="0" err="1">
                <a:latin typeface="Bahnschrift SemiBold" panose="020B0502040204020203" pitchFamily="34" charset="0"/>
              </a:rPr>
              <a:t>managere</a:t>
            </a:r>
            <a:r>
              <a:rPr lang="hu-HU" dirty="0">
                <a:latin typeface="Bahnschrift SemiBold" panose="020B0502040204020203" pitchFamily="34" charset="0"/>
              </a:rPr>
              <a:t> és </a:t>
            </a:r>
            <a:r>
              <a:rPr lang="hu-HU" dirty="0" err="1">
                <a:latin typeface="Bahnschrift SemiBold" panose="020B0502040204020203" pitchFamily="34" charset="0"/>
              </a:rPr>
              <a:t>sales</a:t>
            </a:r>
            <a:r>
              <a:rPr lang="en-GB" dirty="0">
                <a:latin typeface="Bahnschrift SemiBold" panose="020B0502040204020203" pitchFamily="34" charset="0"/>
              </a:rPr>
              <a:t>es</a:t>
            </a:r>
            <a:r>
              <a:rPr lang="hu-HU" dirty="0">
                <a:latin typeface="Bahnschrift SemiBold" panose="020B0502040204020203" pitchFamily="34" charset="0"/>
              </a:rPr>
              <a:t>e</a:t>
            </a:r>
          </a:p>
          <a:p>
            <a:pPr marL="4320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dirty="0">
                <a:latin typeface="Bahnschrift SemiBold" panose="020B0502040204020203" pitchFamily="34" charset="0"/>
              </a:rPr>
              <a:t>Több cégnél is dolgozott, de mindig is álma volt egy saját cég</a:t>
            </a:r>
          </a:p>
          <a:p>
            <a:endParaRPr lang="hu-HU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hu-HU" dirty="0">
              <a:latin typeface="Bahnschrift SemiLight" panose="020B0502040204020203" pitchFamily="34" charset="0"/>
            </a:endParaRPr>
          </a:p>
          <a:p>
            <a:endParaRPr lang="hu-HU" dirty="0">
              <a:latin typeface="Bahnschrift SemiLight" panose="020B0502040204020203" pitchFamily="34" charset="0"/>
            </a:endParaRP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865C31B-19C5-8487-91A4-E841E7ED725E}"/>
              </a:ext>
            </a:extLst>
          </p:cNvPr>
          <p:cNvSpPr/>
          <p:nvPr/>
        </p:nvSpPr>
        <p:spPr>
          <a:xfrm>
            <a:off x="5895189" y="3806308"/>
            <a:ext cx="4755910" cy="274643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8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294B5927-A6BB-450F-AAED-18B69252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23701" r="22468" b="30366"/>
          <a:stretch/>
        </p:blipFill>
        <p:spPr>
          <a:xfrm>
            <a:off x="323851" y="2581754"/>
            <a:ext cx="2251584" cy="1694492"/>
          </a:xfrm>
          <a:prstGeom prst="rect">
            <a:avLst/>
          </a:prstGeom>
          <a:solidFill>
            <a:srgbClr val="D1DEF9"/>
          </a:solidFill>
        </p:spPr>
      </p:pic>
    </p:spTree>
    <p:extLst>
      <p:ext uri="{BB962C8B-B14F-4D97-AF65-F5344CB8AC3E}">
        <p14:creationId xmlns:p14="http://schemas.microsoft.com/office/powerpoint/2010/main" val="861122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2860897D-1191-17C0-F2EC-1EB263CF8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23701" r="22468" b="30366"/>
          <a:stretch/>
        </p:blipFill>
        <p:spPr>
          <a:xfrm>
            <a:off x="4488206" y="2328453"/>
            <a:ext cx="3215588" cy="24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3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114</Words>
  <Application>Microsoft Office PowerPoint</Application>
  <PresentationFormat>Szélesvásznú</PresentationFormat>
  <Paragraphs>20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Bahnschrift SemiBold</vt:lpstr>
      <vt:lpstr>Bahnschrift SemiLight</vt:lpstr>
      <vt:lpstr>Calibri</vt:lpstr>
      <vt:lpstr>Calibri Light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Tóth Károly</vt:lpstr>
      <vt:lpstr>Gáspár Mihály</vt:lpstr>
      <vt:lpstr>Benyiczki Tamás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TBG Connect</dc:title>
  <dc:creator>Mihály Gáspár</dc:creator>
  <cp:lastModifiedBy>Mihály Gáspár</cp:lastModifiedBy>
  <cp:revision>9</cp:revision>
  <dcterms:created xsi:type="dcterms:W3CDTF">2023-03-09T19:08:13Z</dcterms:created>
  <dcterms:modified xsi:type="dcterms:W3CDTF">2023-03-18T14:51:40Z</dcterms:modified>
</cp:coreProperties>
</file>