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78" r:id="rId7"/>
    <p:sldId id="277" r:id="rId8"/>
    <p:sldId id="276" r:id="rId10"/>
    <p:sldId id="260" r:id="rId11"/>
    <p:sldId id="281" r:id="rId12"/>
    <p:sldId id="280" r:id="rId13"/>
    <p:sldId id="279" r:id="rId14"/>
    <p:sldId id="282" r:id="rId15"/>
    <p:sldId id="262" r:id="rId16"/>
    <p:sldId id="294" r:id="rId17"/>
    <p:sldId id="296" r:id="rId18"/>
    <p:sldId id="268" r:id="rId19"/>
    <p:sldId id="297" r:id="rId20"/>
    <p:sldId id="299" r:id="rId21"/>
    <p:sldId id="300" r:id="rId22"/>
    <p:sldId id="301" r:id="rId23"/>
    <p:sldId id="302" r:id="rId24"/>
    <p:sldId id="26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KONGU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5930"/>
            <a:ext cx="9144000" cy="2985770"/>
          </a:xfrm>
        </p:spPr>
        <p:txBody>
          <a:bodyPr>
            <a:noAutofit/>
          </a:bodyPr>
          <a:lstStyle/>
          <a:p>
            <a:r>
              <a:rPr lang="en-US" sz="12000" dirty="0">
                <a:latin typeface="Times New Roman" panose="02020603050405020304" charset="0"/>
                <a:cs typeface="Times New Roman" panose="02020603050405020304" charset="0"/>
              </a:rPr>
              <a:t>CO AND PO </a:t>
            </a:r>
            <a:b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340"/>
            <a:ext cx="9756140" cy="2252980"/>
          </a:xfrm>
        </p:spPr>
        <p:txBody>
          <a:bodyPr>
            <a:normAutofit lnSpcReduction="20000"/>
          </a:bodyPr>
          <a:lstStyle/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	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Team Members: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Ajith 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Karpagamainthan 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		Naveen 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"/>
            <a:ext cx="10515600" cy="586549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Alumni Surveys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The Alumni Surve</a:t>
            </a:r>
            <a:r>
              <a:rPr lang="en-IN" altLang="en-US"/>
              <a:t>y</a:t>
            </a:r>
            <a:r>
              <a:rPr lang="en-US"/>
              <a:t> is designed to give graduates an opportunity to reflect upon their years after graduation. 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The survey includes issues relating to satisfaction regarding academic programs, intellectual and personal growth, student services, and preparation for a career.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Employer Surveys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 Provide information about the curriculum, programs and course outcomes, on-the-job field-specific information about the application and value of the skills that the program offers.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 It helps to determine if their graduates have the necessary job skills and if there are other skills that employers particularly value that graduates are not acquiring in the program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735"/>
            <a:ext cx="10515600" cy="5757545"/>
          </a:xfrm>
        </p:spPr>
        <p:txBody>
          <a:bodyPr/>
          <a:p>
            <a:r>
              <a:rPr lang="en-US"/>
              <a:t>Employer survey and Student exit survey analysis is customized to an average values as per the level 1, 2, 3</a:t>
            </a:r>
            <a:endParaRPr lang="en-US"/>
          </a:p>
          <a:p>
            <a:r>
              <a:rPr lang="en-US"/>
              <a:t>PO attainment level will be </a:t>
            </a:r>
            <a:r>
              <a:rPr lang="en-US" b="1"/>
              <a:t>80% of direct assessment</a:t>
            </a:r>
            <a:r>
              <a:rPr lang="en-US"/>
              <a:t> + 2</a:t>
            </a:r>
            <a:r>
              <a:rPr lang="en-US" b="1"/>
              <a:t>0% of indirect</a:t>
            </a:r>
            <a:r>
              <a:rPr lang="en-US"/>
              <a:t> </a:t>
            </a:r>
            <a:r>
              <a:rPr lang="en-US" b="1"/>
              <a:t>assessment</a:t>
            </a:r>
            <a:r>
              <a:rPr lang="en-US"/>
              <a:t> in which 15% Weight-age is given to student exit survey and 5% Weight-age is given to </a:t>
            </a:r>
            <a:r>
              <a:rPr lang="en-IN" altLang="en-US"/>
              <a:t>parents</a:t>
            </a:r>
            <a:r>
              <a:rPr lang="en-US"/>
              <a:t> survey. Similar procedure is followed for PSO.</a:t>
            </a:r>
            <a:endParaRPr lang="en-US"/>
          </a:p>
          <a:p>
            <a:r>
              <a:rPr lang="en-US"/>
              <a:t>The program assessment committee will assess the PO/PSO attainment values and will suggest appropriate actions for continuous improvement.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image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07335" y="465455"/>
            <a:ext cx="657796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System Requirement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sz="360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Software Requirements</a:t>
            </a:r>
            <a:endParaRPr lang="en-US" sz="3600"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Platform - Windows 10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- HTML,CSS,JAVASCRIPT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- Java Servlet Page(JSP)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endParaRPr lang="en-US" sz="377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Requirements</a:t>
            </a:r>
            <a:endParaRPr lang="en-US" sz="3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Processor - Intel i5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RAM - 4GB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Demerits of </a:t>
            </a:r>
            <a:r>
              <a:rPr lang="en-IN" altLang="en-US" b="1"/>
              <a:t>P</a:t>
            </a:r>
            <a:r>
              <a:rPr lang="en-US" b="1"/>
              <a:t>revious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9015" cy="43516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For calculate </a:t>
            </a:r>
            <a:r>
              <a:rPr lang="en-IN" altLang="en-US"/>
              <a:t>CO</a:t>
            </a:r>
            <a:r>
              <a:rPr lang="en-US"/>
              <a:t> and </a:t>
            </a:r>
            <a:r>
              <a:rPr lang="en-IN" altLang="en-US"/>
              <a:t>PO</a:t>
            </a:r>
            <a:r>
              <a:rPr lang="en-US"/>
              <a:t> attainment the only choice is using </a:t>
            </a:r>
            <a:r>
              <a:rPr lang="en-IN" altLang="en-US"/>
              <a:t>	s</a:t>
            </a:r>
            <a:r>
              <a:rPr lang="en-US"/>
              <a:t>preadsheets.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In that the faculty have to use some critical formulas to calculate the </a:t>
            </a:r>
            <a:r>
              <a:rPr lang="en-IN" altLang="en-US"/>
              <a:t> 	</a:t>
            </a:r>
            <a:r>
              <a:rPr lang="en-US"/>
              <a:t>attainment.Not all the people expert in using Spreadsheets.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T</a:t>
            </a:r>
            <a:r>
              <a:rPr lang="en-US"/>
              <a:t>he</a:t>
            </a:r>
            <a:r>
              <a:rPr lang="en-IN" altLang="en-US"/>
              <a:t> </a:t>
            </a:r>
            <a:r>
              <a:rPr lang="en-US"/>
              <a:t>spreadsheets kept by the corresponding faulties in their local </a:t>
            </a:r>
            <a:r>
              <a:rPr lang="en-IN" altLang="en-US"/>
              <a:t>	</a:t>
            </a:r>
            <a:r>
              <a:rPr lang="en-US"/>
              <a:t>PC.</a:t>
            </a:r>
            <a:r>
              <a:rPr lang="en-IN" altLang="en-US"/>
              <a:t>         	</a:t>
            </a:r>
            <a:r>
              <a:rPr lang="en-US"/>
              <a:t>So it is not accessable by the HoD or  faculties.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Need to create separate Google forms to take surveys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Advantages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One single online platform to maintain all students marks and </a:t>
            </a:r>
            <a:r>
              <a:rPr lang="en-IN" altLang="en-US"/>
              <a:t>	</a:t>
            </a:r>
            <a:r>
              <a:rPr lang="en-US"/>
              <a:t>thier attainment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Since all the mark details and po mapping are available in the </a:t>
            </a:r>
            <a:r>
              <a:rPr lang="en-IN" altLang="en-US"/>
              <a:t>	</a:t>
            </a:r>
            <a:r>
              <a:rPr lang="en-US"/>
              <a:t>portal</a:t>
            </a:r>
            <a:r>
              <a:rPr lang="en-IN" altLang="en-US"/>
              <a:t>,</a:t>
            </a:r>
            <a:r>
              <a:rPr lang="en-US"/>
              <a:t>no need to share the marksheets individual faculties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Student and parents can able to submit their survey details at </a:t>
            </a:r>
            <a:r>
              <a:rPr lang="en-IN" altLang="en-US"/>
              <a:t>	</a:t>
            </a:r>
            <a:r>
              <a:rPr lang="en-US"/>
              <a:t>anytime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Since </a:t>
            </a:r>
            <a:r>
              <a:rPr lang="en-IN" altLang="en-US"/>
              <a:t>i</a:t>
            </a:r>
            <a:r>
              <a:rPr lang="en-US"/>
              <a:t>t is a portal</a:t>
            </a:r>
            <a:r>
              <a:rPr lang="en-IN" altLang="en-US"/>
              <a:t> </a:t>
            </a:r>
            <a:r>
              <a:rPr lang="en-US"/>
              <a:t>all the data is stored in Database</a:t>
            </a:r>
            <a:r>
              <a:rPr lang="en-IN" altLang="en-US"/>
              <a:t> </a:t>
            </a:r>
            <a:r>
              <a:rPr lang="en-US"/>
              <a:t>not in some </a:t>
            </a:r>
            <a:r>
              <a:rPr lang="en-IN" altLang="en-US"/>
              <a:t>	</a:t>
            </a:r>
            <a:r>
              <a:rPr lang="en-US"/>
              <a:t>ones PC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HoD and Principal can able to inspect the students marks and </a:t>
            </a:r>
            <a:r>
              <a:rPr lang="en-IN" altLang="en-US"/>
              <a:t>	</a:t>
            </a:r>
            <a:r>
              <a:rPr lang="en-US"/>
              <a:t>faculty's attainment progress at any time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98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34110"/>
            <a:ext cx="10515600" cy="504317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HTML - It is a framework Which gives Structure to web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CSS - It is used to make webpage more attractive.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JAVASCRIPT - It is used to control the behaviour of web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JSP - It is a server side programming thechnology that enables the 	  	 creation of dynamic platform independent to developing web 		 applications.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9" descr="Screenshot (14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005" y="737870"/>
            <a:ext cx="957199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1" descr="Screenshot (14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504825"/>
            <a:ext cx="10088880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 descr="Screenshot (14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245" y="384810"/>
            <a:ext cx="10302240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Course Outcome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Outcome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Demerits of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revious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Advantages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&amp; BackEnd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Future Enchancement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8" descr="Screenshot (14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4570" y="452120"/>
            <a:ext cx="1018222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2" descr="Screenshot (14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760" y="305435"/>
            <a:ext cx="10443210" cy="58718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Future Enchancement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To implement a feature for the faculty to view only his/her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 	r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espective subjects  alone..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Feature to take print out of final attainment result.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Updating features for the existing batch.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6335"/>
            <a:ext cx="10515600" cy="3869690"/>
          </a:xfrm>
        </p:spPr>
        <p:txBody>
          <a:bodyPr/>
          <a:p>
            <a:pPr algn="ctr"/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915" y="288290"/>
            <a:ext cx="10704195" cy="1059180"/>
          </a:xfrm>
        </p:spPr>
        <p:txBody>
          <a:bodyPr/>
          <a:p>
            <a:pPr algn="l"/>
            <a:r>
              <a:rPr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endParaRPr lang="en-US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915" y="1346835"/>
            <a:ext cx="10703560" cy="4683125"/>
          </a:xfrm>
        </p:spPr>
        <p:txBody>
          <a:bodyPr/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The course outcome &amp; program outcome attainment calculation system is a set of tools that enables the teaching staff  to create student batch and enter their exam scores on the Web in order to calculate attainment. 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It enables the college or university to provide individual user account to each faculty. 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All the user accounts (Admin and teaching faculty) are password protected. So, the database can be termed as secured.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Course Outcome (CO’s)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attainment level is calculated as follows.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80% weightage is given to the direct assessment and 20% weightage is given to the indirect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 direct assessment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0% weightage is given to the end semester examination and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0% weightage is given to internal assessment.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direct assessment formula is given as follows,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Direct Assessment=(70% of university level)+(20% of internal level)+(10 % of assignment)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20 % of indirect assessment is taken from the course end survey.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735"/>
            <a:ext cx="10515600" cy="5757545"/>
          </a:xfrm>
        </p:spPr>
        <p:txBody>
          <a:bodyPr/>
          <a:p>
            <a:pPr marL="0" indent="0">
              <a:buNone/>
            </a:pPr>
            <a:r>
              <a:rPr lang="en-US"/>
              <a:t>Attainment Level:</a:t>
            </a:r>
            <a:endParaRPr lang="en-US"/>
          </a:p>
          <a:p>
            <a:pPr marL="0" indent="0">
              <a:buNone/>
            </a:pPr>
            <a:r>
              <a:rPr lang="en-US"/>
              <a:t>The attainment levels are set considering the average performance level.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1:</a:t>
            </a:r>
            <a:r>
              <a:rPr lang="en-US"/>
              <a:t> </a:t>
            </a:r>
            <a:r>
              <a:rPr lang="en-IN" altLang="en-US"/>
              <a:t>6</a:t>
            </a:r>
            <a:r>
              <a:rPr lang="en-US"/>
              <a:t>0% students scoring more than average percentage marks in evaluative component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2: </a:t>
            </a:r>
            <a:r>
              <a:rPr lang="en-IN" altLang="en-US"/>
              <a:t>7</a:t>
            </a:r>
            <a:r>
              <a:rPr lang="en-US"/>
              <a:t>0 % students scoring more than average percentage marks in evaluative component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3:</a:t>
            </a:r>
            <a:r>
              <a:rPr lang="en-US"/>
              <a:t> </a:t>
            </a:r>
            <a:r>
              <a:rPr lang="en-IN" altLang="en-US"/>
              <a:t>8</a:t>
            </a:r>
            <a:r>
              <a:rPr lang="en-US"/>
              <a:t>0%  students scoring more than average percentage marks in university or set attainment level in final examination.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245" y="2038985"/>
            <a:ext cx="3952875" cy="3924300"/>
          </a:xfrm>
          <a:prstGeom prst="rect">
            <a:avLst/>
          </a:prstGeom>
          <a:noFill/>
        </p:spPr>
      </p:pic>
      <p:sp>
        <p:nvSpPr>
          <p:cNvPr id="5" name="Text Box 4"/>
          <p:cNvSpPr txBox="1"/>
          <p:nvPr/>
        </p:nvSpPr>
        <p:spPr>
          <a:xfrm>
            <a:off x="633095" y="971550"/>
            <a:ext cx="599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The process used to evaluate the course outcome attainment is explained in the figure below</a:t>
            </a:r>
            <a:endParaRPr lang="en-US"/>
          </a:p>
        </p:txBody>
      </p:sp>
      <p:pic>
        <p:nvPicPr>
          <p:cNvPr id="26" name="image10.png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26860" y="2522855"/>
            <a:ext cx="5181600" cy="295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image8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04745" y="511810"/>
            <a:ext cx="7381875" cy="5835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Outcome (PO’s)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05"/>
            <a:ext cx="10515600" cy="47529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assessment tools are: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Internal Assessment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Assignments/ Group Assignments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Continuous Lab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Laboratory Internal Assessment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Technical Seminars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Project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Semester End Lab Examination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Semester End Theory Examination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525"/>
            <a:ext cx="10515600" cy="52787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Exit Survey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program exit survey identifies twelve broad learning outcomes related to graduate education and asks graduates to indicate the level of preparation provided by their graduate program.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type of survey can also point to areas in which the institution should invest more or less resources to enhance a student's learning and development experience.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5101</Words>
  <Application>WPS Presentation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Office Theme</vt:lpstr>
      <vt:lpstr>CO AND PO  </vt:lpstr>
      <vt:lpstr>Agenda</vt:lpstr>
      <vt:lpstr>Introduction about Co’s &amp; PO’s</vt:lpstr>
      <vt:lpstr>Course Outcome (CO’s)</vt:lpstr>
      <vt:lpstr>PowerPoint 演示文稿</vt:lpstr>
      <vt:lpstr>PowerPoint 演示文稿</vt:lpstr>
      <vt:lpstr>PowerPoint 演示文稿</vt:lpstr>
      <vt:lpstr>Program Outcome (PO’s)</vt:lpstr>
      <vt:lpstr>PowerPoint 演示文稿</vt:lpstr>
      <vt:lpstr>PowerPoint 演示文稿</vt:lpstr>
      <vt:lpstr>PowerPoint 演示文稿</vt:lpstr>
      <vt:lpstr>PowerPoint 演示文稿</vt:lpstr>
      <vt:lpstr>System Requirement</vt:lpstr>
      <vt:lpstr>PowerPoint 演示文稿</vt:lpstr>
      <vt:lpstr>PowerPoint 演示文稿</vt:lpstr>
      <vt:lpstr>FrontEnd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Enchancement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AND PO</dc:title>
  <dc:creator/>
  <cp:lastModifiedBy>Hp</cp:lastModifiedBy>
  <cp:revision>25</cp:revision>
  <dcterms:created xsi:type="dcterms:W3CDTF">2021-10-28T15:00:00Z</dcterms:created>
  <dcterms:modified xsi:type="dcterms:W3CDTF">2022-11-30T15:47:43Z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C3A561211AA14A9BA31A595D945EC550</vt:lpwstr>
  </property>
  <property fmtid="{D5CDD505-2E9C-101B-9397-08002B2CF9AE}" pid="3" name="KSOProductBuildVer">
    <vt:lpwstr>1033-11.2.0.11417</vt:lpwstr>
  </property>
</Properties>
</file>