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  <p:sldId id="265" r:id="rId10"/>
    <p:sldId id="266" r:id="rId11"/>
    <p:sldId id="264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5068F2-3109-49A7-8284-11A372ABD7EE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24E98F-76A3-4E50-B28D-7AD7C021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2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FE09-C301-4AC6-9C38-D7B0720317A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rads.astro.cornell.edu/sample_essays/" TargetMode="External"/><Relationship Id="rId3" Type="http://schemas.openxmlformats.org/officeDocument/2006/relationships/hyperlink" Target="http://www.pgbovine.net/fellowship-tips.htm" TargetMode="External"/><Relationship Id="rId7" Type="http://schemas.openxmlformats.org/officeDocument/2006/relationships/hyperlink" Target="http://www.anat.stonybrook.edu/IDPAS/student_grants/pastapplications.html" TargetMode="External"/><Relationship Id="rId2" Type="http://schemas.openxmlformats.org/officeDocument/2006/relationships/hyperlink" Target="https://www.nsfgrfp.org/assets/File/GRFP%20Outreach%20PowerPoint_NSF_Aug%201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chelcsmith.com/academics/nsf.htm" TargetMode="External"/><Relationship Id="rId5" Type="http://schemas.openxmlformats.org/officeDocument/2006/relationships/hyperlink" Target="http://www.jenniferwang.org/nsf.html" TargetMode="External"/><Relationship Id="rId4" Type="http://schemas.openxmlformats.org/officeDocument/2006/relationships/hyperlink" Target="http://www.alexhunterlang.com/nsf-fellowsh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Graduate fellowships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Jonathan Karr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karr@mssm.edu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November 25, 2014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4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to win</a:t>
            </a:r>
            <a:endParaRPr lang="en-US" sz="4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0386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Read and follow the prompts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carefully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Tailor your application for each fellowship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NSF: highlight outreach efforts to address broader impacts criterion</a:t>
            </a: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Address your application toward the funder agency’s priorities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Hertz: talk about how great America is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DoE CSGF: focus on high performance computing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NSF: Stay away from clinical research, clinical trials, etc. Stick to hypothesis driven basic science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NDSEG: review military’s scientific priorities and address application toward them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Search for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“Army research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priorities”, “Navy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research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strategic </a:t>
            </a:r>
            <a:r>
              <a:rPr lang="en-US" sz="1600">
                <a:latin typeface="Arial" pitchFamily="34" charset="0"/>
                <a:cs typeface="Arial" pitchFamily="34" charset="0"/>
              </a:rPr>
              <a:t>plan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”, “Air force”, …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53400" cy="30480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NSF GFRP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powerpoint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37210" lvl="1" indent="-137160"/>
            <a:r>
              <a:rPr lang="en-US" sz="1400" dirty="0" smtClean="0">
                <a:latin typeface="Arial" pitchFamily="34" charset="0"/>
                <a:cs typeface="Arial" pitchFamily="34" charset="0"/>
                <a:hlinkClick r:id="rId2"/>
              </a:rPr>
              <a:t>https://www.nsfgrfp.org/assets/File/GRFP%20Outreach%20PowerPoint_NSF_Aug%2014.pdf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Advice</a:t>
            </a:r>
          </a:p>
          <a:p>
            <a:pPr marL="537210" lvl="1" indent="-137160"/>
            <a:r>
              <a:rPr lang="en-US" sz="1400" dirty="0" smtClean="0">
                <a:latin typeface="Arial" pitchFamily="34" charset="0"/>
                <a:cs typeface="Arial" pitchFamily="34" charset="0"/>
                <a:hlinkClick r:id="rId3"/>
              </a:rPr>
              <a:t>http://www.pgbovine.net/fellowship-tips.htm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400" dirty="0" smtClean="0">
              <a:latin typeface="Arial" pitchFamily="34" charset="0"/>
              <a:cs typeface="Arial" pitchFamily="34" charset="0"/>
              <a:hlinkClick r:id="rId4"/>
            </a:endParaRPr>
          </a:p>
          <a:p>
            <a:pPr marL="537210" lvl="1" indent="-137160"/>
            <a:r>
              <a:rPr lang="en-US" sz="1400" dirty="0" smtClean="0">
                <a:latin typeface="Arial" pitchFamily="34" charset="0"/>
                <a:cs typeface="Arial" pitchFamily="34" charset="0"/>
                <a:hlinkClick r:id="rId4"/>
              </a:rPr>
              <a:t>http://www.alexhunterlang.com/nsf-fellowship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37210" lvl="1" indent="-137160"/>
            <a:r>
              <a:rPr lang="en-US" sz="1400" dirty="0" smtClean="0">
                <a:latin typeface="Arial" pitchFamily="34" charset="0"/>
                <a:cs typeface="Arial" pitchFamily="34" charset="0"/>
                <a:hlinkClick r:id="rId5"/>
              </a:rPr>
              <a:t>http://www.jenniferwang.org/nsf.html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Sample NSF essays</a:t>
            </a:r>
          </a:p>
          <a:p>
            <a:pPr marL="537210" lvl="1" indent="-137160"/>
            <a:r>
              <a:rPr lang="en-US" sz="1400" dirty="0" smtClean="0">
                <a:latin typeface="Arial" pitchFamily="34" charset="0"/>
                <a:cs typeface="Arial" pitchFamily="34" charset="0"/>
                <a:hlinkClick r:id="rId6"/>
              </a:rPr>
              <a:t>http://rachelcsmith.com/academics/nsf.htm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37210" lvl="1" indent="-137160"/>
            <a:r>
              <a:rPr lang="en-US" sz="1400" dirty="0" smtClean="0">
                <a:latin typeface="Arial" pitchFamily="34" charset="0"/>
                <a:cs typeface="Arial" pitchFamily="34" charset="0"/>
                <a:hlinkClick r:id="rId7"/>
              </a:rPr>
              <a:t>http://www.anat.stonybrook.edu/IDPAS/student_grants/pastapplications.html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37210" lvl="1" indent="-137160"/>
            <a:r>
              <a:rPr lang="en-US" sz="1400" dirty="0" smtClean="0">
                <a:latin typeface="Arial" pitchFamily="34" charset="0"/>
                <a:cs typeface="Arial" pitchFamily="34" charset="0"/>
                <a:hlinkClick r:id="rId8"/>
              </a:rPr>
              <a:t>http://grads.astro.cornell.edu/sample_essays/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55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Jonathan Karr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514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Fellow, Genetics &amp; Genomic Sciences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Recipient of multiple graduate fellowships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DHS</a:t>
            </a:r>
          </a:p>
          <a:p>
            <a:pPr lvl="1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NDSEG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NSF GFRP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Stanford University SGF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Reviewer NSF GFRP program</a:t>
            </a:r>
          </a:p>
        </p:txBody>
      </p:sp>
    </p:spTree>
    <p:extLst>
      <p:ext uri="{BB962C8B-B14F-4D97-AF65-F5344CB8AC3E}">
        <p14:creationId xmlns:p14="http://schemas.microsoft.com/office/powerpoint/2010/main" val="50379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Apply for fellowships!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0479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Prestigious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Funding (generally 3 years: $120-250 k)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Slight increase in stipend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Relieves financial pressure on PI, freeing up funds for research, travel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Fringe benefits: supercomputing time, travel support, networking events</a:t>
            </a:r>
          </a:p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Gives more freedom to select adviser</a:t>
            </a:r>
          </a:p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Relieves teaching requirements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4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Reasons not to apply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5333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Unless you’re ineligible, you should apply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happens once I win?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077200" cy="1295400"/>
          </a:xfrm>
        </p:spPr>
        <p:txBody>
          <a:bodyPr>
            <a:noAutofit/>
          </a:bodyPr>
          <a:lstStyle/>
          <a:p>
            <a:pPr marL="137160" indent="-137160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Mount Sinai handles the logistics</a:t>
            </a:r>
          </a:p>
          <a:p>
            <a:pPr marL="137160" indent="-137160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Submit yearly progress reports</a:t>
            </a:r>
          </a:p>
          <a:p>
            <a:pPr marL="137160" indent="-137160"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Generally if you receive more than one, you have to forfeit all but one</a:t>
            </a:r>
          </a:p>
        </p:txBody>
      </p:sp>
    </p:spTree>
    <p:extLst>
      <p:ext uri="{BB962C8B-B14F-4D97-AF65-F5344CB8AC3E}">
        <p14:creationId xmlns:p14="http://schemas.microsoft.com/office/powerpoint/2010/main" val="132068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Fellowships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Autofit/>
          </a:bodyPr>
          <a:lstStyle/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NSF GFRP: 11/4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Largest fellowship program; eligible up to grad year 2; US citizen, national or permanent resident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NDSEG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: 12/12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Eligible up to grad year 2; US citizen or national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DoE CSGF: Postponed pending federal budget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Only supports computational science; matriculating and first year students only; US citizen or permanent resident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DoE SCGF: No longer offered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Hertz: 10/31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Matriculating and first year graduate students only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Soros: 11/1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Naturalized as US citizen, green card holder, citizen by birth AND parents are naturalized citizens, born outside US and adopted by US citizens, or granted deferred action under DACA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NIH F31: 12/13, 4/3, 8/13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Apply with adviser; eligible up to grad year 6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Ford Foundation: 11/19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Underrepresented minorities; US citizen, national, or permanent resident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Sinai statistics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400940"/>
              </p:ext>
            </p:extLst>
          </p:nvPr>
        </p:nvGraphicFramePr>
        <p:xfrm>
          <a:off x="1371600" y="2057400"/>
          <a:ext cx="64008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Fellowship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Fellows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37160" marR="0" indent="-1371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37160" indent="-137160">
                        <a:spcBef>
                          <a:spcPts val="600"/>
                        </a:spcBef>
                      </a:pPr>
                      <a:r>
                        <a:rPr lang="en-US" sz="1800" dirty="0" smtClean="0"/>
                        <a:t>Hertz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1965-2014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DoE CSGF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2011-2014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SCGF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2010,</a:t>
                      </a:r>
                      <a:r>
                        <a:rPr lang="en-US" baseline="0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NDSEG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2012-2014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NSF GFRP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≥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happens if I don’t win?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6095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Likely funded by NIH training grant or NIH research grant</a:t>
            </a:r>
          </a:p>
        </p:txBody>
      </p:sp>
    </p:spTree>
    <p:extLst>
      <p:ext uri="{BB962C8B-B14F-4D97-AF65-F5344CB8AC3E}">
        <p14:creationId xmlns:p14="http://schemas.microsoft.com/office/powerpoint/2010/main" val="229923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to apply</a:t>
            </a:r>
            <a:endParaRPr lang="en-US" sz="4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0386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Courses, grades</a:t>
            </a: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GRE scores</a:t>
            </a: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Awards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Research experience</a:t>
            </a: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Publications, presentations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 and leadership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Generally 1-3 essays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Previous research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Research interests</a:t>
            </a:r>
          </a:p>
          <a:p>
            <a:pPr marL="537210" lvl="1" indent="-137160"/>
            <a:r>
              <a:rPr lang="en-US" sz="1600" dirty="0" smtClean="0">
                <a:latin typeface="Arial" pitchFamily="34" charset="0"/>
                <a:cs typeface="Arial" pitchFamily="34" charset="0"/>
              </a:rPr>
              <a:t>Long-term career goals</a:t>
            </a:r>
          </a:p>
          <a:p>
            <a:pPr marL="137160" indent="-137160"/>
            <a:r>
              <a:rPr lang="en-US" sz="2000" dirty="0" smtClean="0">
                <a:latin typeface="Arial" pitchFamily="34" charset="0"/>
                <a:cs typeface="Arial" pitchFamily="34" charset="0"/>
              </a:rPr>
              <a:t>Letters of recommendation</a:t>
            </a:r>
          </a:p>
          <a:p>
            <a:pPr marL="137160" indent="-137160"/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8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320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Graduate fellowships</vt:lpstr>
      <vt:lpstr>Jonathan Karr</vt:lpstr>
      <vt:lpstr>Apply for fellowships!</vt:lpstr>
      <vt:lpstr>Reasons not to apply</vt:lpstr>
      <vt:lpstr>What happens once I win?</vt:lpstr>
      <vt:lpstr>Fellowships</vt:lpstr>
      <vt:lpstr>Sinai statistics</vt:lpstr>
      <vt:lpstr>What happens if I don’t win?</vt:lpstr>
      <vt:lpstr>How to apply</vt:lpstr>
      <vt:lpstr>How to win</vt:lpstr>
      <vt:lpstr>Resources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fellowships</dc:title>
  <dc:creator>Jonathan Karr</dc:creator>
  <cp:lastModifiedBy>Jonathan Karr</cp:lastModifiedBy>
  <cp:revision>7</cp:revision>
  <cp:lastPrinted>2014-11-25T01:43:06Z</cp:lastPrinted>
  <dcterms:created xsi:type="dcterms:W3CDTF">2014-11-25T00:29:51Z</dcterms:created>
  <dcterms:modified xsi:type="dcterms:W3CDTF">2014-11-25T02:14:25Z</dcterms:modified>
</cp:coreProperties>
</file>