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68" r:id="rId3"/>
    <p:sldId id="258" r:id="rId4"/>
    <p:sldId id="260" r:id="rId5"/>
    <p:sldId id="263" r:id="rId6"/>
    <p:sldId id="259" r:id="rId7"/>
    <p:sldId id="286" r:id="rId8"/>
    <p:sldId id="287" r:id="rId9"/>
    <p:sldId id="282" r:id="rId10"/>
    <p:sldId id="265" r:id="rId11"/>
    <p:sldId id="269" r:id="rId12"/>
    <p:sldId id="289" r:id="rId13"/>
    <p:sldId id="266" r:id="rId14"/>
    <p:sldId id="270" r:id="rId15"/>
    <p:sldId id="271" r:id="rId16"/>
    <p:sldId id="273" r:id="rId17"/>
    <p:sldId id="275" r:id="rId18"/>
    <p:sldId id="285" r:id="rId19"/>
    <p:sldId id="280" r:id="rId20"/>
    <p:sldId id="281" r:id="rId21"/>
    <p:sldId id="284" r:id="rId22"/>
    <p:sldId id="277" r:id="rId23"/>
    <p:sldId id="264" r:id="rId24"/>
    <p:sldId id="267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5068F2-3109-49A7-8284-11A372ABD7E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24E98F-76A3-4E50-B28D-7AD7C021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2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8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FE09-C301-4AC6-9C38-D7B0720317A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6EE9-4DA2-43A5-88D0-EBAF2A4D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1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karrlab.org/resources/grad-fellowships" TargetMode="External"/><Relationship Id="rId5" Type="http://schemas.openxmlformats.org/officeDocument/2006/relationships/image" Target="../media/image4.gif"/><Relationship Id="rId10" Type="http://schemas.openxmlformats.org/officeDocument/2006/relationships/hyperlink" Target="mailto:karr@mssm.edu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aduate-mentor.com/nsf-graduate-fellowship/" TargetMode="External"/><Relationship Id="rId3" Type="http://schemas.openxmlformats.org/officeDocument/2006/relationships/hyperlink" Target="http://www.alexhunterlang.com/nsf-fellowship" TargetMode="External"/><Relationship Id="rId7" Type="http://schemas.openxmlformats.org/officeDocument/2006/relationships/hyperlink" Target="http://www.nsfgrfp.org/general_resources/outreach/promotional_materials" TargetMode="External"/><Relationship Id="rId2" Type="http://schemas.openxmlformats.org/officeDocument/2006/relationships/hyperlink" Target="http://www.pgbovine.net/fellowship-tip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ds.astro.cornell.edu/sample_essays" TargetMode="External"/><Relationship Id="rId5" Type="http://schemas.openxmlformats.org/officeDocument/2006/relationships/hyperlink" Target="http://rachelcsmith.com/academics/nsf.htm" TargetMode="External"/><Relationship Id="rId4" Type="http://schemas.openxmlformats.org/officeDocument/2006/relationships/hyperlink" Target="http://www.jenniferwang.org/nsf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karr@mssm.edu" TargetMode="External"/><Relationship Id="rId2" Type="http://schemas.openxmlformats.org/officeDocument/2006/relationships/hyperlink" Target="http://www.karrlab.org/resources/grad-fellowshi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3"/>
            <a:ext cx="9144000" cy="584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2441575"/>
            <a:ext cx="4267200" cy="1368425"/>
          </a:xfrm>
        </p:spPr>
        <p:txBody>
          <a:bodyPr lIns="0" rIns="0"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Jonathan Karr</a:t>
            </a:r>
            <a:br>
              <a:rPr lang="en-US" sz="24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karr@mssm.edu</a:t>
            </a:r>
            <a:endParaRPr lang="en-US" sz="2400" dirty="0" smtClean="0">
              <a:solidFill>
                <a:schemeClr val="bg1"/>
              </a:solidFill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algn="l">
              <a:spcBef>
                <a:spcPts val="1200"/>
              </a:spcBef>
            </a:pPr>
            <a:r>
              <a:rPr lang="en-US" sz="18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September 10, 2015</a:t>
            </a:r>
            <a:endParaRPr lang="en-US" sz="1800" dirty="0">
              <a:solidFill>
                <a:schemeClr val="bg1"/>
              </a:solidFill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848984"/>
            <a:ext cx="9144000" cy="1009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069975"/>
            <a:ext cx="6670095" cy="1470025"/>
          </a:xfrm>
        </p:spPr>
        <p:txBody>
          <a:bodyPr lIns="0" rIns="0"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bg1"/>
                </a:solidFill>
                <a:latin typeface="Times" pitchFamily="18" charset="0"/>
                <a:cs typeface="Arial" pitchFamily="34" charset="0"/>
              </a:rPr>
              <a:t>How to win graduate fellowships</a:t>
            </a:r>
            <a:endParaRPr lang="en-US" sz="3400" b="1" dirty="0">
              <a:solidFill>
                <a:schemeClr val="bg1"/>
              </a:solidFill>
              <a:latin typeface="Times" pitchFamily="18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52" y="5956811"/>
            <a:ext cx="817957" cy="822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35" y="5956811"/>
            <a:ext cx="805325" cy="822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56811"/>
            <a:ext cx="826536" cy="822960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62" y="5956811"/>
            <a:ext cx="2019364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86" y="5956811"/>
            <a:ext cx="1163901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13" y="5956811"/>
            <a:ext cx="827564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956811"/>
            <a:ext cx="1481328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hlinkClick r:id="rId10"/>
          </p:cNvPr>
          <p:cNvSpPr/>
          <p:nvPr/>
        </p:nvSpPr>
        <p:spPr>
          <a:xfrm>
            <a:off x="228600" y="2895600"/>
            <a:ext cx="2133600" cy="3048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53340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karrlab.org/resources/grad-fellowships</a:t>
            </a:r>
            <a:endParaRPr lang="en-US" sz="2000" dirty="0">
              <a:solidFill>
                <a:schemeClr val="bg1"/>
              </a:solidFill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5" name="Rectangle 4">
            <a:hlinkClick r:id="rId11"/>
          </p:cNvPr>
          <p:cNvSpPr/>
          <p:nvPr/>
        </p:nvSpPr>
        <p:spPr>
          <a:xfrm>
            <a:off x="304800" y="5410200"/>
            <a:ext cx="41910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0386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4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Courses, grades</a:t>
            </a:r>
          </a:p>
          <a:p>
            <a:pPr marL="137160" indent="-137160"/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GRE scores</a:t>
            </a:r>
          </a:p>
          <a:p>
            <a:pPr marL="137160" indent="-137160"/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Awards</a:t>
            </a:r>
          </a:p>
          <a:p>
            <a:pPr marL="137160" indent="-137160"/>
            <a:r>
              <a:rPr lang="en-US" sz="24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Research experience</a:t>
            </a:r>
          </a:p>
          <a:p>
            <a:pPr marL="137160" indent="-137160"/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Publications, presentations – a bonus, but not required</a:t>
            </a:r>
          </a:p>
          <a:p>
            <a:pPr marL="137160" indent="-137160"/>
            <a:r>
              <a:rPr lang="en-US" sz="24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Service and leadership</a:t>
            </a:r>
            <a:endParaRPr lang="en-US" sz="1800" dirty="0" smtClean="0">
              <a:solidFill>
                <a:srgbClr val="00ADEF"/>
              </a:solidFill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137160" indent="-137160"/>
            <a:r>
              <a:rPr lang="en-US" sz="24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Generally 1-3 essays</a:t>
            </a:r>
          </a:p>
          <a:p>
            <a:pPr marL="457200" lvl="1" indent="-137160"/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Previous research</a:t>
            </a:r>
          </a:p>
          <a:p>
            <a:pPr marL="457200" lvl="1" indent="-137160"/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Research interests</a:t>
            </a:r>
          </a:p>
          <a:p>
            <a:pPr marL="457200" lvl="1" indent="-137160"/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Long-term career goals</a:t>
            </a:r>
          </a:p>
          <a:p>
            <a:pPr marL="137160" indent="-137160"/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Letters of recommendation</a:t>
            </a:r>
          </a:p>
          <a:p>
            <a:pPr marL="137160" indent="-137160"/>
            <a:endParaRPr lang="en-US" sz="24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Logistics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362200" y="1600199"/>
            <a:ext cx="6248400" cy="4114801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Create application account, download essay prompts</a:t>
            </a:r>
          </a:p>
          <a:p>
            <a:pPr marL="0" indent="0">
              <a:spcBef>
                <a:spcPts val="400"/>
              </a:spcBef>
              <a:buNone/>
              <a:defRPr/>
            </a:pP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Tell adviser you’re applying and will want feedback</a:t>
            </a:r>
            <a:b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Request (3-5) letters of recommendation</a:t>
            </a:r>
          </a:p>
          <a:p>
            <a:pPr marL="0" indent="0">
              <a:spcBef>
                <a:spcPts val="400"/>
              </a:spcBef>
              <a:buNone/>
              <a:defRPr/>
            </a:pP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Request transcript</a:t>
            </a:r>
          </a:p>
          <a:p>
            <a:pPr marL="0" indent="0">
              <a:spcBef>
                <a:spcPts val="400"/>
              </a:spcBef>
              <a:buNone/>
              <a:defRPr/>
            </a:pP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Request GRE </a:t>
            </a: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scores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Write </a:t>
            </a: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essays</a:t>
            </a:r>
          </a:p>
          <a:p>
            <a:pPr marL="0" indent="0">
              <a:spcBef>
                <a:spcPts val="400"/>
              </a:spcBef>
              <a:buNone/>
              <a:defRPr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Assemble CV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Solicit feedback from advisers, </a:t>
            </a: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peers</a:t>
            </a:r>
          </a:p>
          <a:p>
            <a:pPr marL="0" indent="0">
              <a:spcBef>
                <a:spcPts val="400"/>
              </a:spcBef>
              <a:buNone/>
              <a:defRPr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Review essays, CV</a:t>
            </a:r>
          </a:p>
          <a:p>
            <a:pPr marL="0" indent="0">
              <a:spcBef>
                <a:spcPts val="400"/>
              </a:spcBef>
              <a:buNone/>
              <a:defRPr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Track </a:t>
            </a: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reference letter submission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Submit </a:t>
            </a: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application </a:t>
            </a: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online</a:t>
            </a:r>
            <a:endParaRPr lang="en-US" sz="20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457200" y="1600199"/>
            <a:ext cx="182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400"/>
              </a:spcBef>
              <a:buNone/>
            </a:pPr>
            <a:r>
              <a:rPr lang="en-US" sz="2000" b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Now</a:t>
            </a:r>
          </a:p>
          <a:p>
            <a:pPr marL="0" indent="0" algn="r">
              <a:spcBef>
                <a:spcPts val="400"/>
              </a:spcBef>
              <a:buNone/>
            </a:pPr>
            <a:endParaRPr lang="en-US" sz="2000" b="1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0" indent="0" algn="r">
              <a:spcBef>
                <a:spcPts val="400"/>
              </a:spcBef>
              <a:buNone/>
            </a:pPr>
            <a:endParaRPr lang="en-US" sz="2000" b="1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0" indent="0" algn="r">
              <a:spcBef>
                <a:spcPts val="400"/>
              </a:spcBef>
              <a:buNone/>
            </a:pPr>
            <a:endParaRPr lang="en-US" sz="2000" b="1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0" indent="0" algn="r">
              <a:spcBef>
                <a:spcPts val="400"/>
              </a:spcBef>
              <a:buNone/>
            </a:pPr>
            <a:endParaRPr lang="en-US" sz="2000" b="1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0" indent="0" algn="r">
              <a:spcBef>
                <a:spcPts val="800"/>
              </a:spcBef>
              <a:buNone/>
            </a:pPr>
            <a:r>
              <a:rPr lang="en-US" sz="2000" b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Sept</a:t>
            </a:r>
          </a:p>
          <a:p>
            <a:pPr marL="0" indent="0" algn="r">
              <a:spcBef>
                <a:spcPts val="400"/>
              </a:spcBef>
              <a:buNone/>
            </a:pPr>
            <a:endParaRPr lang="en-US" sz="2000" b="1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0" indent="0" algn="r">
              <a:spcBef>
                <a:spcPts val="1200"/>
              </a:spcBef>
              <a:buNone/>
            </a:pPr>
            <a:r>
              <a:rPr lang="en-US" sz="2000" b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Oct</a:t>
            </a:r>
          </a:p>
          <a:p>
            <a:pPr marL="0" indent="0" algn="r">
              <a:spcBef>
                <a:spcPts val="3600"/>
              </a:spcBef>
              <a:buNone/>
            </a:pPr>
            <a:endParaRPr lang="en-US" sz="2000" b="1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0" indent="0" algn="r">
              <a:spcBef>
                <a:spcPts val="800"/>
              </a:spcBef>
              <a:buNone/>
            </a:pPr>
            <a:r>
              <a:rPr lang="en-US" sz="2000" b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Late Oct-Dec</a:t>
            </a:r>
          </a:p>
        </p:txBody>
      </p:sp>
    </p:spTree>
    <p:extLst>
      <p:ext uri="{BB962C8B-B14F-4D97-AF65-F5344CB8AC3E}">
        <p14:creationId xmlns:p14="http://schemas.microsoft.com/office/powerpoint/2010/main" val="8632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Panels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7911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BIOCHEMISTRY, BIOPHYSICS &amp; STRUCTURAL BIOLOGY Panel: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Biochemistry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Biophysics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Structural Biology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CELL BIOLOGY Panel: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Cell </a:t>
            </a:r>
            <a:r>
              <a:rPr lang="en-US" sz="1200" dirty="0" smtClean="0"/>
              <a:t>Biology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600" dirty="0"/>
              <a:t>ECOLOGY Panel: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Ecology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Environmental Biology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EVOLUTIONARY BIOLOGY &amp; Systematics Panel: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Evolutionary Biology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Systematics and Biodiversity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GENETICS, GENOMICS &amp; PROTEOMICS Panel: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Bioinformatics and Computational Biology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Genetics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Genomics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Proteomics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MICROBIAL BIOLOGY Panel: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Microbial Biology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SYSTEMS &amp; MOLECULAR BIOLOGY Panel: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Systems and Molecular Biology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NEUROSCIENCES Panel: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Neurosciences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PHYSIOLOGY, ORGANISMAL &amp; DEVELOPMENTAL BIOLOGY Panel: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Developmental Biology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Organismal Biology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Physiology</a:t>
            </a:r>
          </a:p>
        </p:txBody>
      </p:sp>
    </p:spTree>
    <p:extLst>
      <p:ext uri="{BB962C8B-B14F-4D97-AF65-F5344CB8AC3E}">
        <p14:creationId xmlns:p14="http://schemas.microsoft.com/office/powerpoint/2010/main" val="22083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to 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32004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Read and follow the prompts </a:t>
            </a:r>
            <a:r>
              <a:rPr lang="en-US" sz="20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carefully </a:t>
            </a:r>
          </a:p>
          <a:p>
            <a:pPr marL="137160" indent="-137160"/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Remember, unlike a grant, </a:t>
            </a:r>
            <a:r>
              <a:rPr lang="en-US" sz="20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you’re not constrained to your proposal</a:t>
            </a:r>
          </a:p>
          <a:p>
            <a:pPr marL="137160" indent="-137160"/>
            <a:r>
              <a:rPr lang="en-US" sz="20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Tailor</a:t>
            </a: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 your application for each </a:t>
            </a: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funder agency’s </a:t>
            </a: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focus</a:t>
            </a:r>
          </a:p>
          <a:p>
            <a:pPr marL="45720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NSF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: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focus on hypothesis drive basic science; stay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away from clinical research, clinical trials, etc. </a:t>
            </a:r>
            <a:endParaRPr lang="en-US" sz="16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457200" lvl="1" indent="-137160"/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NSF: highlight outreach efforts to address broader impacts criterion</a:t>
            </a:r>
          </a:p>
          <a:p>
            <a:pPr marL="45720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DoE CSGF: focus on high performance computing</a:t>
            </a:r>
          </a:p>
          <a:p>
            <a:pPr marL="45720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NDSEG: address military’s scientific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priorities;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Google search “Army research priorities”, “Navy research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strategic plan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”, “Air force”, …</a:t>
            </a:r>
          </a:p>
          <a:p>
            <a:pPr marL="457200" lvl="1" indent="-137160"/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Hertz: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focus on contribution to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1617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NSF Personal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Please outline your </a:t>
            </a:r>
            <a:r>
              <a:rPr lang="en-US" sz="16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educational and professional development plans and career goals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. How do you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envision graduate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school preparing you for a career that allows you to contribute to expanding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scientific understanding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as well as broadly benefit society?</a:t>
            </a:r>
          </a:p>
          <a:p>
            <a:pPr marL="137160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Describe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your personal, educational and/or professional experiences that motivate your decision to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pursue advanced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study in science, technology, engineering or mathematics (STEM). Include specific examples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of any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research and/or professional activities in which you have participated. Present a concise description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of the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activities, highlight the results and discuss how these activities have prepared you to seek a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graduate degree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. Specify your role in the activity including the extent to which you worked independently and/or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as part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of a team. Describe the contributions of your activity to advancing knowledge in STEM fields as well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as the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potential for broader societal impacts (See Solicitation, Section VI, for more information about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Broader Impacts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).</a:t>
            </a:r>
          </a:p>
          <a:p>
            <a:pPr marL="137160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NSF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Fellows are expected to become globally engaged knowledge experts and leaders who can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contribute significantly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to research, education, and innovations in science and engineering. The purpose of this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essay is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to demonstrate your potential to satisfy this requirement. Your ideas and examples do not have to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be confined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necessarily to the discipline that you have chosen to pursue.</a:t>
            </a:r>
          </a:p>
          <a:p>
            <a:pPr marL="137160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Reviewers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will read both statements. Please </a:t>
            </a:r>
            <a:r>
              <a:rPr lang="en-US" sz="16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address Intellectual Merit and Broader Impacts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 in both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written statements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in order to provide reviewers with the information necessary to evaluate your application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with respect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to both Criteria. Please refer to the Program Solicitation for further information on the NSF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Merit Review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Criteria and Broader Impacts activities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.</a:t>
            </a:r>
            <a:endParaRPr lang="en-US" sz="12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NSF Research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Present an </a:t>
            </a:r>
            <a:r>
              <a:rPr lang="en-US" sz="16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original research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topic that you would like to pursue in graduate school. Describe the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research </a:t>
            </a:r>
            <a:r>
              <a:rPr lang="en-US" sz="16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idea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, your general </a:t>
            </a:r>
            <a:r>
              <a:rPr lang="en-US" sz="16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approach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, as well as any unique resources that may be needed for accomplishing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the research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goal (i.e., access to national facilities or collections, collaborations, overseas work, etc.) You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may choose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to include important literature citations. Address the potential of the research to </a:t>
            </a:r>
            <a:r>
              <a:rPr lang="en-US" sz="16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advance </a:t>
            </a:r>
            <a:r>
              <a:rPr lang="en-US" sz="16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knowledge and </a:t>
            </a:r>
            <a:r>
              <a:rPr lang="en-US" sz="16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understanding within science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 as well as the potential for broader impacts on society. The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research discussed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must be in a </a:t>
            </a:r>
            <a:r>
              <a:rPr lang="en-US" sz="16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field listed in the Solicitation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(Section X, Fields of Study).</a:t>
            </a:r>
            <a:endParaRPr lang="en-US" sz="12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NSF intellectual merit &amp; broader impacts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867400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sz="1600" b="1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Intellectual </a:t>
            </a:r>
            <a:r>
              <a:rPr lang="en-US" sz="16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merit</a:t>
            </a:r>
          </a:p>
          <a:p>
            <a:pPr marL="137160" indent="-137160"/>
            <a:r>
              <a:rPr lang="en-US" sz="13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The </a:t>
            </a:r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Intellectual Merit criterion encompasses the potential to </a:t>
            </a:r>
            <a:r>
              <a:rPr lang="en-US" sz="13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advance knowledge</a:t>
            </a:r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.</a:t>
            </a:r>
          </a:p>
          <a:p>
            <a:pPr marL="137160" indent="-137160"/>
            <a:r>
              <a:rPr lang="en-US" sz="13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For </a:t>
            </a:r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example, panelists evaluating applications submitted to the Graduate Research Fellowship Program may consider the following with respect to the Intellectual Merit Criterion: the potential of the applicant to advance knowledge based on a holistic analysis of the complete application, including the Personal, Relevant Background, and Future Goals Statement, Graduate </a:t>
            </a:r>
            <a:r>
              <a:rPr lang="en-US" sz="13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Research Plan Statement</a:t>
            </a:r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, strength of the </a:t>
            </a:r>
            <a:r>
              <a:rPr lang="en-US" sz="13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academic record</a:t>
            </a:r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, description of </a:t>
            </a:r>
            <a:r>
              <a:rPr lang="en-US" sz="13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previous research experience </a:t>
            </a:r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or </a:t>
            </a:r>
            <a:r>
              <a:rPr lang="en-US" sz="13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publication/presentations</a:t>
            </a:r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, and </a:t>
            </a:r>
            <a:r>
              <a:rPr lang="en-US" sz="13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references</a:t>
            </a:r>
            <a:r>
              <a:rPr lang="en-US" sz="13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.</a:t>
            </a:r>
          </a:p>
          <a:p>
            <a:pPr marL="137160" indent="-137160"/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The Broader Impacts criterion encompasses the potential to benefit society and contribute to the achievement of specific, desired societal outcomes.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16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Broader impacts</a:t>
            </a:r>
            <a:endParaRPr lang="en-US" sz="16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137160" indent="-137160"/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Panelists may consider the following with respect to the Broader Impacts Criterion: the potential of the applicant for future broader impacts as indicated by personal experiences, professional experiences, educational experiences and future plans</a:t>
            </a:r>
            <a:r>
              <a:rPr lang="en-US" sz="13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16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Both</a:t>
            </a:r>
          </a:p>
          <a:p>
            <a:pPr marL="137160" indent="-137160"/>
            <a:r>
              <a:rPr lang="en-US" sz="13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What </a:t>
            </a:r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is the potential for the proposed activity to:</a:t>
            </a:r>
          </a:p>
          <a:p>
            <a:pPr marL="137160" indent="-137160"/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Advance knowledge and understanding within its own field or across different fields (Intellectual Merit); and</a:t>
            </a:r>
          </a:p>
          <a:p>
            <a:pPr marL="137160" indent="-137160"/>
            <a:r>
              <a:rPr lang="en-US" sz="1300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Benefit society </a:t>
            </a:r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or advance desired societal outcomes (Broader Impacts)?</a:t>
            </a:r>
          </a:p>
          <a:p>
            <a:pPr marL="137160" indent="-137160"/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To what extent do the proposed activities suggest and explore creative, original, or potentially transformative concepts?</a:t>
            </a:r>
          </a:p>
          <a:p>
            <a:pPr marL="137160" indent="-137160"/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Is the plan for carrying out the proposed activities well-reasoned, well-organized, and based on a sound rationale? Does the plan incorporate a mechanism to assess success?</a:t>
            </a:r>
          </a:p>
          <a:p>
            <a:pPr marL="137160" indent="-137160"/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How well qualified is the individual, team, or organization to conduct the proposed activities?</a:t>
            </a:r>
          </a:p>
          <a:p>
            <a:pPr marL="137160" indent="-137160"/>
            <a:r>
              <a:rPr lang="en-US" sz="13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Are there adequate resources available to the PI (either at the home organization or through collaborations) to carry out the proposed activities?</a:t>
            </a:r>
            <a:endParaRPr lang="en-US" sz="13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362200" y="1447800"/>
            <a:ext cx="0" cy="2438400"/>
          </a:xfrm>
          <a:prstGeom prst="straightConnector1">
            <a:avLst/>
          </a:prstGeom>
          <a:ln w="38100">
            <a:solidFill>
              <a:srgbClr val="00ADE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2200" y="1447800"/>
            <a:ext cx="0" cy="2438400"/>
          </a:xfrm>
          <a:prstGeom prst="straightConnector1">
            <a:avLst/>
          </a:prstGeom>
          <a:ln w="38100">
            <a:solidFill>
              <a:srgbClr val="00ADE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NSF statements &amp;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86200"/>
            <a:ext cx="3200400" cy="2286000"/>
          </a:xfrm>
        </p:spPr>
        <p:txBody>
          <a:bodyPr numCol="1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sz="2800" b="1" dirty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Intellectual </a:t>
            </a:r>
            <a:r>
              <a:rPr lang="en-US" sz="2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merit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Research statement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Courses, grades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Research experience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References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3886200"/>
            <a:ext cx="3276600" cy="26670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US" sz="2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Broader impacts</a:t>
            </a:r>
          </a:p>
          <a:p>
            <a:pPr marL="137160" indent="-137160"/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Educational outreach</a:t>
            </a:r>
          </a:p>
          <a:p>
            <a:pPr marL="137160" indent="-137160"/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Mentoring</a:t>
            </a:r>
          </a:p>
          <a:p>
            <a:pPr marL="137160" indent="-137160"/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Community service</a:t>
            </a:r>
          </a:p>
          <a:p>
            <a:pPr marL="137160" indent="-137160"/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Volunteering</a:t>
            </a:r>
          </a:p>
          <a:p>
            <a:pPr marL="137160" indent="-137160"/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Especially with respect to underserved communities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914400"/>
            <a:ext cx="3423684" cy="16764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US" sz="2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Research statement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Novel research proposal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76800" y="914400"/>
            <a:ext cx="3505200" cy="16764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US" sz="2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Personal statement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Personal goals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Career goals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Outreach activities</a:t>
            </a:r>
          </a:p>
          <a:p>
            <a:pPr marL="137160" indent="-137160"/>
            <a:endParaRPr lang="en-US" sz="20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6" accel="12500" decel="12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6" accel="12500" decel="12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Statement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24384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Organize statements into sections, heading with bolded/underlined headings</a:t>
            </a:r>
          </a:p>
          <a:p>
            <a:pPr marL="537210" lvl="1" indent="-137160"/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Research: Background; Aim 1, 2, 3; Expected outcomes; Broader impacts</a:t>
            </a:r>
          </a:p>
          <a:p>
            <a:pPr marL="537210" lvl="1" indent="-137160"/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Personal: Career/scientific goals, research experience, broader impacts</a:t>
            </a:r>
          </a:p>
          <a:p>
            <a:pPr marL="137160" indent="-137160"/>
            <a:r>
              <a:rPr lang="en-US" sz="22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Bold/underline important statements</a:t>
            </a:r>
          </a:p>
        </p:txBody>
      </p:sp>
    </p:spTree>
    <p:extLst>
      <p:ext uri="{BB962C8B-B14F-4D97-AF65-F5344CB8AC3E}">
        <p14:creationId xmlns:p14="http://schemas.microsoft.com/office/powerpoint/2010/main" val="5316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Common avoidable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5626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Insufficient description of past, present, AND future outreach activities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Dedicate much of your personal statement to discussing outreach activity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Don’t be modest. If you need to mention even small activities.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Propose big activities for future, including past graduate school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Ask referees to emphasize outreach activity (they have no word limit)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Insufficient description of long-term research and career goals</a:t>
            </a:r>
            <a:endParaRPr lang="en-US" sz="20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Describe in more detail than “I want to be a professor”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Broadly, what scientific questions interest you?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Why do you want to be an academic?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Insufficient emphasis on graduate school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Why are you attending graduate school? What skills do you hope to gain? Technical, communication, leadership, etc.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Insufficient emphasis on leadership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Address this in long-term goals. Describe interest in leading field through developing new methods and educating students.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Poorly structured proposal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Start with motivation and background</a:t>
            </a:r>
            <a:endParaRPr lang="en-US" sz="16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Organize into 2-3 aims, each with a plan, expected outcomes and alternatives</a:t>
            </a:r>
          </a:p>
        </p:txBody>
      </p:sp>
    </p:spTree>
    <p:extLst>
      <p:ext uri="{BB962C8B-B14F-4D97-AF65-F5344CB8AC3E}">
        <p14:creationId xmlns:p14="http://schemas.microsoft.com/office/powerpoint/2010/main" val="259880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304800" y="2441575"/>
            <a:ext cx="4419600" cy="40354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>
              <a:buFont typeface="+mj-lt"/>
              <a:buAutoNum type="romanUcPeriod"/>
            </a:pPr>
            <a:r>
              <a:rPr lang="en-US" sz="24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Introduction</a:t>
            </a:r>
          </a:p>
          <a:p>
            <a:pPr marL="731520" lvl="1" indent="-32004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Why </a:t>
            </a:r>
            <a:r>
              <a:rPr lang="en-US" sz="2000" dirty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should you care?</a:t>
            </a:r>
          </a:p>
          <a:p>
            <a:pPr marL="731520" lvl="1" indent="-32004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Fellowship opportunities</a:t>
            </a:r>
          </a:p>
          <a:p>
            <a:pPr marL="731520" lvl="1" indent="-32004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Eligibility criteria</a:t>
            </a:r>
          </a:p>
          <a:p>
            <a:pPr marL="731520" lvl="1" indent="-32004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Funding sources</a:t>
            </a:r>
          </a:p>
          <a:p>
            <a:pPr marL="731520" lvl="1" indent="-32004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Mount Sinai statistics</a:t>
            </a:r>
          </a:p>
          <a:p>
            <a:pPr marL="731520" lvl="1" indent="-32004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Mechanics</a:t>
            </a:r>
          </a:p>
          <a:p>
            <a:pPr marL="320040" indent="-320040"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How to </a:t>
            </a:r>
            <a:r>
              <a:rPr lang="en-US" sz="24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win</a:t>
            </a:r>
          </a:p>
          <a:p>
            <a:pPr marL="731520" lvl="1" indent="-32004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NSF</a:t>
            </a:r>
          </a:p>
          <a:p>
            <a:pPr marL="731520" lvl="1" indent="-32004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NDSEG</a:t>
            </a:r>
            <a:endParaRPr lang="en-US" sz="2000" dirty="0">
              <a:solidFill>
                <a:schemeClr val="bg1"/>
              </a:solidFill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799" y="1069975"/>
            <a:ext cx="6670095" cy="14700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b="1" smtClean="0">
                <a:solidFill>
                  <a:schemeClr val="bg1"/>
                </a:solidFill>
                <a:latin typeface="Times" pitchFamily="18" charset="0"/>
                <a:cs typeface="Arial" pitchFamily="34" charset="0"/>
              </a:rPr>
              <a:t>How to win graduate fellowships</a:t>
            </a:r>
            <a:endParaRPr lang="en-US" sz="3400" b="1" dirty="0">
              <a:solidFill>
                <a:schemeClr val="bg1"/>
              </a:solidFill>
              <a:latin typeface="Times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5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Acknowledging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8006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No publications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Publications are a bonus, but not expected at this stage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Emphasize any poster and/or oral presentations, no matter how small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More than 1 year graduate education due to masters degree at another institution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Call NSF office to discuss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Little past outreach activity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Enumerate every previous activity, no matter how small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Emphasize activities you plan to engage in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Poor </a:t>
            </a:r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grades</a:t>
            </a:r>
          </a:p>
          <a:p>
            <a:pPr marL="537210" lvl="1" indent="-137160"/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Provide an explanation. Highlight improvements in your grades late in college or in your major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.</a:t>
            </a:r>
            <a:endParaRPr lang="en-US" sz="20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Little research experience</a:t>
            </a:r>
          </a:p>
          <a:p>
            <a:pPr marL="537210" lvl="1" indent="-137160"/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Explain why you did not engage in research until late. Did you attend a small college?</a:t>
            </a:r>
          </a:p>
        </p:txBody>
      </p:sp>
    </p:spTree>
    <p:extLst>
      <p:ext uri="{BB962C8B-B14F-4D97-AF65-F5344CB8AC3E}">
        <p14:creationId xmlns:p14="http://schemas.microsoft.com/office/powerpoint/2010/main" val="12899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Review process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>
            <a:noAutofit/>
          </a:bodyPr>
          <a:lstStyle/>
          <a:p>
            <a:pPr marL="274320" indent="-274320">
              <a:spcBef>
                <a:spcPts val="400"/>
              </a:spcBef>
              <a:buFont typeface="+mj-lt"/>
              <a:buAutoNum type="arabicPeriod"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Application reviewed by 3 academic/government scientists</a:t>
            </a:r>
          </a:p>
          <a:p>
            <a:pPr marL="548640" lvl="2" indent="-137160">
              <a:spcBef>
                <a:spcPts val="400"/>
              </a:spcBef>
            </a:pPr>
            <a:r>
              <a:rPr lang="en-US" sz="18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Each reviewer reads ~30 applications. Reviewer will be broadly knowledgeable, but likely 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do not </a:t>
            </a:r>
            <a:r>
              <a:rPr lang="en-US" sz="18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work in your exact field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.</a:t>
            </a:r>
          </a:p>
          <a:p>
            <a:pPr marL="274320" indent="-274320">
              <a:spcBef>
                <a:spcPts val="400"/>
              </a:spcBef>
              <a:buFont typeface="+mj-lt"/>
              <a:buAutoNum type="arabicPeriod"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Reviewer assigns 3 scores and comments</a:t>
            </a:r>
          </a:p>
          <a:p>
            <a:pPr marL="548640" lvl="1" indent="-13716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I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ntellectual merit (1-5)</a:t>
            </a:r>
          </a:p>
          <a:p>
            <a:pPr marL="548640" lvl="1" indent="-13716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Broader impact (1-5)</a:t>
            </a:r>
          </a:p>
          <a:p>
            <a:pPr marL="548640" lvl="1" indent="-13716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Overall (1-50)</a:t>
            </a:r>
          </a:p>
          <a:p>
            <a:pPr marL="548640" lvl="1" indent="-13716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Reviewers provided guidance and training, but assign scores at their discretion</a:t>
            </a:r>
          </a:p>
          <a:p>
            <a:pPr marL="274320" indent="-274320">
              <a:spcBef>
                <a:spcPts val="400"/>
              </a:spcBef>
              <a:buFont typeface="+mj-lt"/>
              <a:buAutoNum type="arabicPeriod"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NSF normalizes scores to each reviewer</a:t>
            </a:r>
          </a:p>
          <a:p>
            <a:pPr marL="274320" indent="-274320">
              <a:spcBef>
                <a:spcPts val="400"/>
              </a:spcBef>
              <a:buFont typeface="+mj-lt"/>
              <a:buAutoNum type="arabicPeriod"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NSF averages z-scores across 3 reviewers</a:t>
            </a:r>
          </a:p>
          <a:p>
            <a:pPr marL="274320" indent="-274320">
              <a:spcBef>
                <a:spcPts val="400"/>
              </a:spcBef>
              <a:buFont typeface="+mj-lt"/>
              <a:buAutoNum type="arabicPeriod"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Reviewers discuss top applicants online, especially those at the preliminary funding cutoff and those with discrepant scores</a:t>
            </a:r>
          </a:p>
          <a:p>
            <a:pPr marL="274320" indent="-274320">
              <a:spcBef>
                <a:spcPts val="400"/>
              </a:spcBef>
              <a:buFont typeface="+mj-lt"/>
              <a:buAutoNum type="arabicPeriod"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Top scoring applicants are recommended to NSF for funding</a:t>
            </a:r>
          </a:p>
          <a:p>
            <a:pPr marL="274320" indent="-274320">
              <a:spcBef>
                <a:spcPts val="400"/>
              </a:spcBef>
              <a:buFont typeface="+mj-lt"/>
              <a:buAutoNum type="arabicPeriod"/>
            </a:pPr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NSF decides which applicants to fund based on scores, demographics, and field</a:t>
            </a:r>
          </a:p>
          <a:p>
            <a:pPr marL="548640" lvl="1" indent="-13716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Ethnicity/race</a:t>
            </a:r>
          </a:p>
          <a:p>
            <a:pPr marL="548640" lvl="1" indent="-13716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Geography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endParaRPr lang="en-US" sz="20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927" y="2644914"/>
            <a:ext cx="5356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Sample NSF statements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9342" y="3406914"/>
            <a:ext cx="682751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The sample statements are </a:t>
            </a:r>
            <a:r>
              <a:rPr lang="en-US" sz="2800" u="sng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confidential</a:t>
            </a:r>
            <a:r>
              <a:rPr lang="en-US" sz="28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.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Please </a:t>
            </a:r>
            <a:r>
              <a:rPr lang="en-US" sz="2800" u="sng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destroy</a:t>
            </a:r>
            <a:r>
              <a:rPr lang="en-US" sz="28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 them when you are finished.</a:t>
            </a:r>
          </a:p>
          <a:p>
            <a:pPr algn="ctr"/>
            <a:r>
              <a:rPr lang="en-US" sz="2800" u="sng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Do not distribute</a:t>
            </a:r>
            <a:r>
              <a:rPr lang="en-US" sz="28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 the statements.</a:t>
            </a:r>
            <a:endParaRPr lang="en-US" sz="2800" dirty="0">
              <a:solidFill>
                <a:schemeClr val="bg1"/>
              </a:solidFill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5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153400" cy="3048000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NSF GRFP advice</a:t>
            </a:r>
          </a:p>
          <a:p>
            <a:pPr marL="457200" lvl="1" indent="-137160"/>
            <a:r>
              <a:rPr lang="en-US" sz="1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http://www.pgbovine.net/fellowship-tips.htm  </a:t>
            </a:r>
          </a:p>
          <a:p>
            <a:pPr marL="457200" lvl="1" indent="-137160"/>
            <a:r>
              <a:rPr lang="en-US" sz="1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http://www.alexhunterlang.com/nsf-fellowship </a:t>
            </a:r>
          </a:p>
          <a:p>
            <a:pPr marL="457200" lvl="1" indent="-137160"/>
            <a:r>
              <a:rPr lang="en-US" sz="1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http://www.jenniferwang.org/nsf.html </a:t>
            </a:r>
          </a:p>
          <a:p>
            <a:pPr marL="137160" indent="-137160"/>
            <a:r>
              <a:rPr lang="en-US" sz="20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Sample NSF GRFP essays</a:t>
            </a:r>
          </a:p>
          <a:p>
            <a:pPr marL="457200" lvl="1" indent="-137160"/>
            <a:r>
              <a:rPr lang="en-US" sz="1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http://rachelcsmith.com/academics/nsf.htm </a:t>
            </a:r>
          </a:p>
          <a:p>
            <a:pPr marL="457200" lvl="1" indent="-137160"/>
            <a:r>
              <a:rPr lang="en-US" sz="1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http://grads.astro.cornell.edu/sample_essays</a:t>
            </a:r>
            <a:r>
              <a:rPr lang="en-US" sz="14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 </a:t>
            </a:r>
            <a:endParaRPr lang="en-US" sz="14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457200" lvl="1" indent="-137160"/>
            <a:r>
              <a:rPr lang="en-US" sz="14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http://</a:t>
            </a:r>
            <a:r>
              <a:rPr lang="en-US" sz="1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www.graduate-mentor.com/nsf-graduate-fellowship</a:t>
            </a:r>
            <a:endParaRPr lang="en-US" sz="14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137160" indent="-137160"/>
            <a:r>
              <a:rPr lang="en-US" sz="20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Official NSF GRFP presentation</a:t>
            </a:r>
          </a:p>
          <a:p>
            <a:pPr marL="457200" lvl="1" indent="-137160"/>
            <a:r>
              <a:rPr lang="en-US" sz="14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http://</a:t>
            </a:r>
            <a:r>
              <a:rPr lang="en-US" sz="1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www.nsfgrfp.org/general_resources/outreach/promotional_materials </a:t>
            </a:r>
            <a:endParaRPr lang="en-US" sz="14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990600" y="2514600"/>
            <a:ext cx="3505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990600" y="2779776"/>
            <a:ext cx="3657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/>
          </p:cNvPr>
          <p:cNvSpPr/>
          <p:nvPr/>
        </p:nvSpPr>
        <p:spPr>
          <a:xfrm>
            <a:off x="990600" y="3048000"/>
            <a:ext cx="3048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990600" y="3657600"/>
            <a:ext cx="3505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/>
          </p:cNvPr>
          <p:cNvSpPr/>
          <p:nvPr/>
        </p:nvSpPr>
        <p:spPr>
          <a:xfrm>
            <a:off x="990600" y="3931920"/>
            <a:ext cx="3657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7"/>
          </p:cNvPr>
          <p:cNvSpPr/>
          <p:nvPr/>
        </p:nvSpPr>
        <p:spPr>
          <a:xfrm>
            <a:off x="990600" y="4800600"/>
            <a:ext cx="5943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10" name="Rectangle 9">
            <a:hlinkClick r:id="rId8"/>
          </p:cNvPr>
          <p:cNvSpPr/>
          <p:nvPr/>
        </p:nvSpPr>
        <p:spPr>
          <a:xfrm>
            <a:off x="990600" y="4160520"/>
            <a:ext cx="464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0700" y="3733800"/>
            <a:ext cx="556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karr@mssm.edu</a:t>
            </a:r>
            <a:br>
              <a:rPr lang="en-US" sz="2400" dirty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karrlab.org/resources/grad-fellowships</a:t>
            </a:r>
            <a:endParaRPr lang="en-US" sz="2400" dirty="0">
              <a:solidFill>
                <a:schemeClr val="bg1"/>
              </a:solidFill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1981200" y="4149298"/>
            <a:ext cx="5181600" cy="34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171482"/>
            <a:ext cx="5791200" cy="381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Jonathan Karr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5236" y="2282279"/>
            <a:ext cx="2353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hlinkClick r:id="rId3"/>
          </p:cNvPr>
          <p:cNvSpPr/>
          <p:nvPr/>
        </p:nvSpPr>
        <p:spPr>
          <a:xfrm>
            <a:off x="3505200" y="3733800"/>
            <a:ext cx="2133600" cy="415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Fellowships benefit you!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382000" cy="2971799"/>
          </a:xfrm>
        </p:spPr>
        <p:txBody>
          <a:bodyPr>
            <a:noAutofit/>
          </a:bodyPr>
          <a:lstStyle/>
          <a:p>
            <a:pPr marL="137160" indent="-137160"/>
            <a:r>
              <a:rPr lang="en-US" sz="24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Prestigious</a:t>
            </a:r>
          </a:p>
          <a:p>
            <a:pPr marL="137160" indent="-137160"/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Funding (generally 3 years: $120-350 k)</a:t>
            </a:r>
          </a:p>
          <a:p>
            <a:pPr marL="137160" indent="-137160"/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Higher stipend</a:t>
            </a:r>
          </a:p>
          <a:p>
            <a:pPr marL="137160" indent="-137160"/>
            <a:r>
              <a:rPr lang="en-US" sz="2400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Stipend bonus</a:t>
            </a: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 from Mount Sinai</a:t>
            </a:r>
          </a:p>
          <a:p>
            <a:pPr marL="137160" indent="-137160"/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Frees up lab funds for research, conferences, etc.</a:t>
            </a:r>
          </a:p>
          <a:p>
            <a:pPr marL="137160" indent="-137160"/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Fringe benefits: supercomputing time, travel support, networking events</a:t>
            </a:r>
          </a:p>
          <a:p>
            <a:pPr marL="137160" indent="-137160"/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Gives more freedom to select adviser</a:t>
            </a:r>
          </a:p>
          <a:p>
            <a:pPr marL="137160" indent="-137160"/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Relieves teaching requirements</a:t>
            </a:r>
            <a:endParaRPr lang="en-US" sz="2400" i="1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Reasons not to apply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533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Unless you’re ineligible, you should apply</a:t>
            </a:r>
            <a:endParaRPr lang="en-US" sz="2400" i="1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happens once I win?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077200" cy="2362200"/>
          </a:xfrm>
        </p:spPr>
        <p:txBody>
          <a:bodyPr>
            <a:noAutofit/>
          </a:bodyPr>
          <a:lstStyle/>
          <a:p>
            <a:pPr marL="137160" indent="-137160">
              <a:spcBef>
                <a:spcPts val="600"/>
              </a:spcBef>
            </a:pP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Generally </a:t>
            </a:r>
            <a:r>
              <a:rPr lang="en-US" sz="24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you can only accept 1 fellowship</a:t>
            </a:r>
          </a:p>
          <a:p>
            <a:pPr marL="137160" indent="-137160">
              <a:spcBef>
                <a:spcPts val="600"/>
              </a:spcBef>
            </a:pP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Fellowship/Mount </a:t>
            </a:r>
            <a:r>
              <a:rPr lang="en-US" sz="24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Sinai handles the logistics</a:t>
            </a:r>
          </a:p>
          <a:p>
            <a:pPr marL="137160" indent="-137160">
              <a:spcBef>
                <a:spcPts val="600"/>
              </a:spcBef>
            </a:pPr>
            <a:r>
              <a:rPr lang="en-US" sz="24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Submit yearly progress reports</a:t>
            </a:r>
          </a:p>
          <a:p>
            <a:pPr marL="137160" indent="-137160">
              <a:spcBef>
                <a:spcPts val="600"/>
              </a:spcBef>
            </a:pPr>
            <a:r>
              <a:rPr lang="en-US" sz="24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Acknowledge funding in publications</a:t>
            </a:r>
          </a:p>
          <a:p>
            <a:pPr marL="137160" indent="-137160">
              <a:spcBef>
                <a:spcPts val="600"/>
              </a:spcBef>
            </a:pPr>
            <a:r>
              <a:rPr lang="en-US" sz="24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May have to attend a yearly conference or internship</a:t>
            </a:r>
          </a:p>
          <a:p>
            <a:pPr marL="137160" indent="-137160">
              <a:spcBef>
                <a:spcPts val="600"/>
              </a:spcBef>
            </a:pP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List </a:t>
            </a:r>
            <a:r>
              <a:rPr lang="en-US" sz="24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all awards on your CV, including </a:t>
            </a: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declined</a:t>
            </a:r>
            <a:endParaRPr lang="en-US" sz="24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happens if I don’t win?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1"/>
            <a:ext cx="8229600" cy="381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Funded by NIH training or research grant</a:t>
            </a:r>
          </a:p>
        </p:txBody>
      </p:sp>
    </p:spTree>
    <p:extLst>
      <p:ext uri="{BB962C8B-B14F-4D97-AF65-F5344CB8AC3E}">
        <p14:creationId xmlns:p14="http://schemas.microsoft.com/office/powerpoint/2010/main" val="229923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Major fellowship programs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Autofit/>
          </a:bodyPr>
          <a:lstStyle/>
          <a:p>
            <a:pPr marL="137160" indent="-137160">
              <a:spcBef>
                <a:spcPts val="600"/>
              </a:spcBef>
            </a:pPr>
            <a:r>
              <a:rPr lang="en-US" sz="1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NSF GFRP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: 10/26</a:t>
            </a:r>
            <a:b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1800" i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Largest fellowship program; eligible up to grad year 2; US citizen, national or permanent resident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b="1" dirty="0" err="1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DoD</a:t>
            </a:r>
            <a:r>
              <a:rPr lang="en-US" sz="1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 NDSEG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: 12/18</a:t>
            </a:r>
            <a:b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1800" i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Eligible up to grad year 2; US citizen or national</a:t>
            </a:r>
            <a:endParaRPr lang="en-US" sz="18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137160" indent="-137160">
              <a:spcBef>
                <a:spcPts val="600"/>
              </a:spcBef>
            </a:pPr>
            <a:r>
              <a:rPr lang="en-US" sz="1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DoE CSGF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: January</a:t>
            </a:r>
            <a:b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1800" i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Only supports computational science; matriculating and first year students only; US citizen or permanent resident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Hertz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: 10/30</a:t>
            </a:r>
            <a:b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1800" i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Matriculating and first year graduate students only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Soros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: 11/1</a:t>
            </a:r>
            <a:b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1800" i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Naturalized as US citizen, green card holder, citizen by birth AND parents are naturalized citizens, born outside US and adopted by US citizens, or granted deferred action under DACA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NIH F31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: 12/8, 4/8, 8/8 (diversity +5 days)</a:t>
            </a:r>
            <a:b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1800" i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Apply with adviser; eligible up to grad year 6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b="1" dirty="0" smtClean="0">
                <a:solidFill>
                  <a:srgbClr val="00ADEF"/>
                </a:solidFill>
                <a:latin typeface="CMU Bright" pitchFamily="2" charset="0"/>
                <a:ea typeface="CMU Bright" pitchFamily="2" charset="0"/>
                <a:cs typeface="CMU Bright" pitchFamily="2" charset="0"/>
              </a:rPr>
              <a:t>Ford Foundation</a:t>
            </a: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: 11/20</a:t>
            </a:r>
            <a:b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</a:br>
            <a:r>
              <a:rPr lang="en-US" sz="1800" i="1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Underrepresented minorities; US citizen, national, or permanent resident</a:t>
            </a:r>
            <a:endParaRPr lang="en-US" sz="1800" dirty="0" smtClean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Other fellowship programs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458200" cy="1828800"/>
          </a:xfrm>
        </p:spPr>
        <p:txBody>
          <a:bodyPr>
            <a:noAutofit/>
          </a:bodyPr>
          <a:lstStyle/>
          <a:p>
            <a:pPr marL="137160" indent="-137160">
              <a:spcBef>
                <a:spcPts val="600"/>
              </a:spcBef>
            </a:pP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Many focused fellowships for specific fields, demographics</a:t>
            </a:r>
          </a:p>
          <a:p>
            <a:pPr marL="137160" indent="-137160">
              <a:spcBef>
                <a:spcPts val="600"/>
              </a:spcBef>
            </a:pP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Typically support a few students and don’t provide full tuition and stipend</a:t>
            </a:r>
          </a:p>
          <a:p>
            <a:pPr marL="137160" indent="-137160">
              <a:spcBef>
                <a:spcPts val="600"/>
              </a:spcBef>
            </a:pPr>
            <a:r>
              <a:rPr lang="en-US" sz="24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Explore fellowship databases at Cornell, Columbia, etc.</a:t>
            </a:r>
          </a:p>
        </p:txBody>
      </p:sp>
    </p:spTree>
    <p:extLst>
      <p:ext uri="{BB962C8B-B14F-4D97-AF65-F5344CB8AC3E}">
        <p14:creationId xmlns:p14="http://schemas.microsoft.com/office/powerpoint/2010/main" val="40553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solidFill>
            <a:srgbClr val="00ADE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NSF GRFP statistics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5562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-137160">
              <a:spcBef>
                <a:spcPts val="600"/>
              </a:spcBef>
            </a:pPr>
            <a:r>
              <a:rPr lang="en-US" sz="18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16,500 applications </a:t>
            </a:r>
          </a:p>
          <a:p>
            <a:pPr marL="537210" lvl="1" indent="-137160">
              <a:spcBef>
                <a:spcPts val="600"/>
              </a:spcBef>
            </a:pP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2,050 awards (12.4%)</a:t>
            </a:r>
          </a:p>
          <a:p>
            <a:pPr marL="937260" lvl="2" indent="-137160">
              <a:spcBef>
                <a:spcPts val="600"/>
              </a:spcBef>
            </a:pPr>
            <a:r>
              <a:rPr lang="en-US" sz="12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51% female</a:t>
            </a:r>
          </a:p>
          <a:p>
            <a:pPr marL="937260" lvl="2" indent="-137160">
              <a:spcBef>
                <a:spcPts val="600"/>
              </a:spcBef>
            </a:pPr>
            <a:r>
              <a:rPr lang="en-US" sz="12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24% URM</a:t>
            </a:r>
          </a:p>
          <a:p>
            <a:pPr marL="537210" lvl="1" indent="-137160">
              <a:spcBef>
                <a:spcPts val="600"/>
              </a:spcBef>
            </a:pP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1,901 honorable mention (11.5%)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Life sciences</a:t>
            </a:r>
          </a:p>
          <a:p>
            <a:pPr marL="537210" lvl="1" indent="-137160">
              <a:spcBef>
                <a:spcPts val="600"/>
              </a:spcBef>
            </a:pP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564 awards</a:t>
            </a:r>
          </a:p>
          <a:p>
            <a:pPr marL="537210" lvl="1" indent="-137160">
              <a:spcBef>
                <a:spcPts val="600"/>
              </a:spcBef>
            </a:pP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641 honorable mention</a:t>
            </a:r>
          </a:p>
          <a:p>
            <a:pPr marL="137160" indent="-137160">
              <a:spcBef>
                <a:spcPts val="600"/>
              </a:spcBef>
            </a:pPr>
            <a:r>
              <a:rPr lang="en-US" sz="18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Biochemistry, biophysics, and structural biology</a:t>
            </a:r>
            <a:endParaRPr lang="en-US" sz="18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537210" lvl="1" indent="-137160">
              <a:spcBef>
                <a:spcPts val="600"/>
              </a:spcBef>
            </a:pP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311 applicants</a:t>
            </a:r>
          </a:p>
          <a:p>
            <a:pPr marL="537210" lvl="1" indent="-137160">
              <a:spcBef>
                <a:spcPts val="600"/>
              </a:spcBef>
            </a:pP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76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awardees (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24.4%)</a:t>
            </a:r>
            <a:endParaRPr lang="en-US" sz="16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537210" lvl="1" indent="-137160">
              <a:spcBef>
                <a:spcPts val="600"/>
              </a:spcBef>
            </a:pP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74 </a:t>
            </a: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honorable mention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(23.8%)</a:t>
            </a:r>
            <a:endParaRPr lang="en-US" sz="16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  <a:p>
            <a:pPr marL="137160" indent="-137160">
              <a:spcBef>
                <a:spcPts val="600"/>
              </a:spcBef>
            </a:pPr>
            <a:r>
              <a:rPr lang="en-US" sz="18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My reviews</a:t>
            </a:r>
          </a:p>
          <a:p>
            <a:pPr marL="537210" lvl="1" indent="-137160">
              <a:spcBef>
                <a:spcPts val="600"/>
              </a:spcBef>
            </a:pP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30 applications</a:t>
            </a:r>
          </a:p>
          <a:p>
            <a:pPr marL="537210" lvl="1" indent="-137160">
              <a:spcBef>
                <a:spcPts val="600"/>
              </a:spcBef>
            </a:pPr>
            <a:r>
              <a:rPr lang="en-US" sz="1600" dirty="0">
                <a:latin typeface="CMU Bright" pitchFamily="2" charset="0"/>
                <a:ea typeface="CMU Bright" pitchFamily="2" charset="0"/>
                <a:cs typeface="CMU Bright" pitchFamily="2" charset="0"/>
              </a:rPr>
              <a:t>2 </a:t>
            </a: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awards</a:t>
            </a:r>
          </a:p>
          <a:p>
            <a:pPr marL="537210" lvl="1" indent="-137160">
              <a:spcBef>
                <a:spcPts val="600"/>
              </a:spcBef>
            </a:pPr>
            <a:r>
              <a:rPr lang="en-US" sz="1600" dirty="0" smtClean="0">
                <a:latin typeface="CMU Bright" pitchFamily="2" charset="0"/>
                <a:ea typeface="CMU Bright" pitchFamily="2" charset="0"/>
                <a:cs typeface="CMU Bright" pitchFamily="2" charset="0"/>
              </a:rPr>
              <a:t>3 honorable mention</a:t>
            </a:r>
          </a:p>
          <a:p>
            <a:pPr marL="137160" indent="-137160">
              <a:spcBef>
                <a:spcPts val="600"/>
              </a:spcBef>
            </a:pPr>
            <a:endParaRPr lang="en-US" sz="1800" dirty="0">
              <a:latin typeface="CMU Bright" pitchFamily="2" charset="0"/>
              <a:ea typeface="CMU Bright" pitchFamily="2" charset="0"/>
              <a:cs typeface="CMU Bright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85511"/>
              </p:ext>
            </p:extLst>
          </p:nvPr>
        </p:nvGraphicFramePr>
        <p:xfrm>
          <a:off x="4876800" y="5257800"/>
          <a:ext cx="3962400" cy="11239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90600"/>
                <a:gridCol w="990600"/>
                <a:gridCol w="990600"/>
                <a:gridCol w="990600"/>
              </a:tblGrid>
              <a:tr h="374650">
                <a:tc>
                  <a:txBody>
                    <a:bodyPr/>
                    <a:lstStyle/>
                    <a:p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Award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HM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Other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GPA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3.1-3.98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3.6-3.92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3.0-4.0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Level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1,3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2,3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1-3</a:t>
                      </a:r>
                      <a:endParaRPr lang="en-US" sz="1600" dirty="0">
                        <a:latin typeface="CMU Bright" pitchFamily="2" charset="0"/>
                        <a:ea typeface="CMU Bright" pitchFamily="2" charset="0"/>
                        <a:cs typeface="CMU Bright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2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1724</Words>
  <Application>Microsoft Office PowerPoint</Application>
  <PresentationFormat>On-screen Show (4:3)</PresentationFormat>
  <Paragraphs>253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How to win graduate fellowships</vt:lpstr>
      <vt:lpstr>PowerPoint Presentation</vt:lpstr>
      <vt:lpstr>Fellowships benefit you!</vt:lpstr>
      <vt:lpstr>Reasons not to apply</vt:lpstr>
      <vt:lpstr>What happens once I win?</vt:lpstr>
      <vt:lpstr>What happens if I don’t win?</vt:lpstr>
      <vt:lpstr>Major fellowship programs</vt:lpstr>
      <vt:lpstr>Other fellowship programs</vt:lpstr>
      <vt:lpstr>NSF GRFP statistics</vt:lpstr>
      <vt:lpstr>Application components</vt:lpstr>
      <vt:lpstr>Logistics</vt:lpstr>
      <vt:lpstr>Panels</vt:lpstr>
      <vt:lpstr>How to win</vt:lpstr>
      <vt:lpstr>NSF Personal statement</vt:lpstr>
      <vt:lpstr>NSF Research statement</vt:lpstr>
      <vt:lpstr>NSF intellectual merit &amp; broader impacts criteria</vt:lpstr>
      <vt:lpstr>NSF statements &amp; criteria</vt:lpstr>
      <vt:lpstr>Statement structure</vt:lpstr>
      <vt:lpstr>Common avoidable pitfalls</vt:lpstr>
      <vt:lpstr>Acknowledging weaknesses</vt:lpstr>
      <vt:lpstr>Review process</vt:lpstr>
      <vt:lpstr>PowerPoint Presentation</vt:lpstr>
      <vt:lpstr>Resources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fellowships</dc:title>
  <dc:creator>Jonathan Karr</dc:creator>
  <cp:lastModifiedBy>Jonathan Karr</cp:lastModifiedBy>
  <cp:revision>54</cp:revision>
  <cp:lastPrinted>2014-11-25T01:43:06Z</cp:lastPrinted>
  <dcterms:created xsi:type="dcterms:W3CDTF">2014-11-25T00:29:51Z</dcterms:created>
  <dcterms:modified xsi:type="dcterms:W3CDTF">2015-08-27T15:57:35Z</dcterms:modified>
</cp:coreProperties>
</file>