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C86C-543A-41B1-AECF-A85E6EF2AD1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7857-AAC6-40DA-BCF0-13353FE6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7857-AAC6-40DA-BCF0-13353FE685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0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4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47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90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1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31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5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4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44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4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3FC4-1C7A-42BE-8815-9EADFB2160F5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64B3-8482-40BB-A386-CA20D705AA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13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47" y="1391688"/>
            <a:ext cx="4352347" cy="40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11 Grupo"/>
          <p:cNvGrpSpPr>
            <a:grpSpLocks/>
          </p:cNvGrpSpPr>
          <p:nvPr/>
        </p:nvGrpSpPr>
        <p:grpSpPr bwMode="auto">
          <a:xfrm>
            <a:off x="1058109" y="886829"/>
            <a:ext cx="1673168" cy="4851836"/>
            <a:chOff x="1035256" y="1743019"/>
            <a:chExt cx="1440000" cy="41754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035256" y="3290719"/>
              <a:ext cx="144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360">
              <a:noFill/>
              <a:miter lim="800000"/>
              <a:headEnd/>
              <a:tailEnd/>
            </a:ln>
            <a:effectLst>
              <a:outerShdw dist="141999" dir="1590005" algn="ctr" rotWithShape="0">
                <a:schemeClr val="accent6">
                  <a:lumMod val="75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Protein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quantification: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MS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1035256" y="1743019"/>
              <a:ext cx="144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360">
              <a:noFill/>
              <a:miter lim="800000"/>
              <a:headEnd/>
              <a:tailEnd/>
            </a:ln>
            <a:effectLst>
              <a:outerShdw dist="141999" dir="1590005" algn="ctr" rotWithShape="0">
                <a:schemeClr val="accent6">
                  <a:lumMod val="75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 err="1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Transcriptomics</a:t>
              </a: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: 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Chips, Pull-down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1035256" y="4838419"/>
              <a:ext cx="144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360">
              <a:noFill/>
              <a:miter lim="800000"/>
              <a:headEnd/>
              <a:tailEnd/>
            </a:ln>
            <a:effectLst>
              <a:outerShdw dist="141999" dir="1590005" algn="ctr" rotWithShape="0">
                <a:schemeClr val="accent6">
                  <a:lumMod val="75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Engineering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&amp; Tool 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Development</a:t>
              </a:r>
            </a:p>
          </p:txBody>
        </p:sp>
      </p:grp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6602502" y="2657051"/>
            <a:ext cx="1673167" cy="1254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360">
            <a:noFill/>
            <a:miter lim="800000"/>
            <a:headEnd/>
            <a:tailEnd/>
          </a:ln>
          <a:effectLst>
            <a:outerShdw dist="141999" dir="1590005" algn="ctr" rotWithShape="0">
              <a:schemeClr val="accent6">
                <a:lumMod val="75000"/>
              </a:schemeClr>
            </a:outerShdw>
          </a:effectLst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  <a:tabLst>
                <a:tab pos="655638" algn="l"/>
                <a:tab pos="1312863" algn="l"/>
              </a:tabLst>
            </a:pPr>
            <a:r>
              <a:rPr lang="en-GB" altLang="es-ES" sz="1400" u="sng">
                <a:solidFill>
                  <a:srgbClr val="000000"/>
                </a:solidFill>
                <a:latin typeface="Helvetica Light" charset="0"/>
                <a:ea typeface="MS PGothic" pitchFamily="34" charset="-128"/>
              </a:rPr>
              <a:t>Protein complex </a:t>
            </a:r>
          </a:p>
          <a:p>
            <a:pPr algn="ctr">
              <a:spcBef>
                <a:spcPct val="0"/>
              </a:spcBef>
              <a:tabLst>
                <a:tab pos="655638" algn="l"/>
                <a:tab pos="1312863" algn="l"/>
              </a:tabLst>
            </a:pPr>
            <a:r>
              <a:rPr lang="en-GB" altLang="es-ES" sz="1400" u="sng">
                <a:solidFill>
                  <a:srgbClr val="000000"/>
                </a:solidFill>
                <a:latin typeface="Helvetica Light" charset="0"/>
                <a:ea typeface="MS PGothic" pitchFamily="34" charset="-128"/>
              </a:rPr>
              <a:t>characterization:</a:t>
            </a:r>
          </a:p>
          <a:p>
            <a:pPr algn="ctr">
              <a:spcBef>
                <a:spcPct val="0"/>
              </a:spcBef>
              <a:tabLst>
                <a:tab pos="655638" algn="l"/>
                <a:tab pos="1312863" algn="l"/>
              </a:tabLst>
            </a:pPr>
            <a:r>
              <a:rPr lang="en-GB" altLang="es-ES" sz="1400" u="sng">
                <a:solidFill>
                  <a:srgbClr val="000000"/>
                </a:solidFill>
                <a:latin typeface="Helvetica Light" charset="0"/>
                <a:ea typeface="MS PGothic" pitchFamily="34" charset="-128"/>
              </a:rPr>
              <a:t>TAP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602502" y="4204794"/>
            <a:ext cx="1673167" cy="1254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360">
            <a:noFill/>
            <a:miter lim="800000"/>
            <a:headEnd/>
            <a:tailEnd/>
          </a:ln>
          <a:effectLst>
            <a:outerShdw dist="141999" dir="1590005" algn="ctr" rotWithShape="0">
              <a:schemeClr val="accent6">
                <a:lumMod val="75000"/>
              </a:schemeClr>
            </a:outerShdw>
          </a:effectLst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  <a:tabLst>
                <a:tab pos="655638" algn="l"/>
                <a:tab pos="1312863" algn="l"/>
              </a:tabLst>
            </a:pPr>
            <a:r>
              <a:rPr lang="en-GB" altLang="es-ES" sz="1400" u="sng">
                <a:solidFill>
                  <a:srgbClr val="000000"/>
                </a:solidFill>
                <a:latin typeface="Helvetica Light" charset="0"/>
                <a:ea typeface="MS PGothic" pitchFamily="34" charset="-128"/>
              </a:rPr>
              <a:t>Mathematical </a:t>
            </a:r>
          </a:p>
          <a:p>
            <a:pPr algn="ctr">
              <a:spcBef>
                <a:spcPct val="0"/>
              </a:spcBef>
              <a:tabLst>
                <a:tab pos="655638" algn="l"/>
                <a:tab pos="1312863" algn="l"/>
              </a:tabLst>
            </a:pPr>
            <a:r>
              <a:rPr lang="en-GB" altLang="es-ES" sz="1400" u="sng">
                <a:solidFill>
                  <a:srgbClr val="000000"/>
                </a:solidFill>
                <a:latin typeface="Helvetica Light" charset="0"/>
                <a:ea typeface="MS PGothic" pitchFamily="34" charset="-128"/>
              </a:rPr>
              <a:t>Modeling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6602502" y="1109308"/>
            <a:ext cx="1673167" cy="1254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360">
            <a:noFill/>
            <a:miter lim="800000"/>
            <a:headEnd/>
            <a:tailEnd/>
          </a:ln>
          <a:effectLst>
            <a:outerShdw dist="141999" dir="1590005" algn="ctr" rotWithShape="0">
              <a:schemeClr val="accent6">
                <a:lumMod val="75000"/>
              </a:schemeClr>
            </a:outerShdw>
          </a:effec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s-ES" sz="1400" u="sng" dirty="0">
                <a:solidFill>
                  <a:srgbClr val="000000"/>
                </a:solidFill>
                <a:latin typeface="Helvetica Light" charset="0"/>
              </a:rPr>
              <a:t>Metabolite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s-ES" sz="1400" u="sng" dirty="0">
                <a:solidFill>
                  <a:srgbClr val="000000"/>
                </a:solidFill>
                <a:latin typeface="Helvetica Light" charset="0"/>
              </a:rPr>
              <a:t>quantification</a:t>
            </a:r>
            <a:r>
              <a:rPr lang="en-GB" altLang="es-ES" sz="1400" dirty="0">
                <a:solidFill>
                  <a:srgbClr val="000000"/>
                </a:solidFill>
                <a:latin typeface="Helvetica Light" charset="0"/>
              </a:rPr>
              <a:t>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s-ES" sz="1400" dirty="0">
                <a:solidFill>
                  <a:srgbClr val="000000"/>
                </a:solidFill>
                <a:latin typeface="Helvetica Light" charset="0"/>
              </a:rPr>
              <a:t>MS</a:t>
            </a:r>
          </a:p>
        </p:txBody>
      </p:sp>
      <p:grpSp>
        <p:nvGrpSpPr>
          <p:cNvPr id="22" name="9 Grupo"/>
          <p:cNvGrpSpPr>
            <a:grpSpLocks/>
          </p:cNvGrpSpPr>
          <p:nvPr/>
        </p:nvGrpSpPr>
        <p:grpSpPr bwMode="auto">
          <a:xfrm>
            <a:off x="2771800" y="0"/>
            <a:ext cx="3780688" cy="6777274"/>
            <a:chOff x="3059727" y="835641"/>
            <a:chExt cx="3253822" cy="583239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4873549" y="5588037"/>
              <a:ext cx="144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360">
              <a:noFill/>
              <a:miter lim="800000"/>
              <a:headEnd/>
              <a:tailEnd/>
            </a:ln>
            <a:effectLst>
              <a:outerShdw dist="141999" dir="1590005" algn="ctr" rotWithShape="0">
                <a:schemeClr val="accent6">
                  <a:lumMod val="75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endParaRPr lang="en-GB" altLang="es-ES" sz="1400" u="sng">
                <a:solidFill>
                  <a:srgbClr val="000000"/>
                </a:solidFill>
                <a:latin typeface="Helvetica Light" charset="0"/>
                <a:ea typeface="MS PGothic" pitchFamily="34" charset="-128"/>
              </a:endParaRP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Bioinformatic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analyses &amp;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database dev.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endParaRPr lang="en-GB" altLang="es-ES" sz="1400" u="sng">
                <a:solidFill>
                  <a:srgbClr val="000000"/>
                </a:solidFill>
                <a:latin typeface="Helvetica Light" charset="0"/>
                <a:ea typeface="MS PGothic" pitchFamily="34" charset="-128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3059727" y="835641"/>
              <a:ext cx="144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360">
              <a:noFill/>
              <a:miter lim="800000"/>
              <a:headEnd/>
              <a:tailEnd/>
            </a:ln>
            <a:effectLst>
              <a:outerShdw dist="141999" dir="1590005" algn="ctr" rotWithShape="0">
                <a:schemeClr val="accent6">
                  <a:lumMod val="75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Metabolic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 fluxes by NMR, 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GC-MS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873549" y="835641"/>
              <a:ext cx="144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360">
              <a:noFill/>
              <a:miter lim="800000"/>
              <a:headEnd/>
              <a:tailEnd/>
            </a:ln>
            <a:effectLst>
              <a:outerShdw dist="141999" dir="1590005" algn="ctr" rotWithShape="0">
                <a:schemeClr val="accent6">
                  <a:lumMod val="75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Cell cycle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3059727" y="5588037"/>
              <a:ext cx="144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360">
              <a:noFill/>
              <a:miter lim="800000"/>
              <a:headEnd/>
              <a:tailEnd/>
            </a:ln>
            <a:effectLst>
              <a:outerShdw dist="141999" dir="1590005" algn="ctr" rotWithShape="0">
                <a:schemeClr val="accent6">
                  <a:lumMod val="75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Structural 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reconstruction:</a:t>
              </a:r>
            </a:p>
            <a:p>
              <a:pPr algn="ctr">
                <a:spcBef>
                  <a:spcPct val="0"/>
                </a:spcBef>
                <a:tabLst>
                  <a:tab pos="655638" algn="l"/>
                  <a:tab pos="1312863" algn="l"/>
                </a:tabLst>
              </a:pPr>
              <a:r>
                <a:rPr lang="en-GB" altLang="es-ES" sz="1400" u="sng" dirty="0">
                  <a:solidFill>
                    <a:srgbClr val="000000"/>
                  </a:solidFill>
                  <a:latin typeface="Helvetica Light" charset="0"/>
                  <a:ea typeface="MS PGothic" pitchFamily="34" charset="-128"/>
                </a:rPr>
                <a:t>EM</a:t>
              </a:r>
            </a:p>
          </p:txBody>
        </p:sp>
      </p:grpSp>
      <p:pic>
        <p:nvPicPr>
          <p:cNvPr id="69" name="Picture 68" descr="Untitled-1.png"/>
          <p:cNvPicPr>
            <a:picLocks noChangeAspect="1"/>
          </p:cNvPicPr>
          <p:nvPr/>
        </p:nvPicPr>
        <p:blipFill>
          <a:blip r:embed="rId4" cstate="print">
            <a:alphaModFix amt="16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6332">
            <a:off x="2939651" y="2004144"/>
            <a:ext cx="4403637" cy="3064099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82" name="Straight Arrow Connector 81"/>
          <p:cNvCxnSpPr/>
          <p:nvPr/>
        </p:nvCxnSpPr>
        <p:spPr>
          <a:xfrm flipH="1">
            <a:off x="6156176" y="2280891"/>
            <a:ext cx="662856" cy="3124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771800" y="2239277"/>
            <a:ext cx="792088" cy="23385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771800" y="4091608"/>
            <a:ext cx="648072" cy="2880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6156176" y="4249552"/>
            <a:ext cx="504056" cy="36004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729121" y="3025417"/>
            <a:ext cx="3954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868144" y="2017304"/>
            <a:ext cx="144016" cy="22197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726384" y="3288620"/>
            <a:ext cx="575648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1880" y="4415644"/>
            <a:ext cx="216024" cy="18002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491880" y="2017304"/>
            <a:ext cx="293046" cy="22197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5868144" y="4429572"/>
            <a:ext cx="288032" cy="18002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7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Lluch Senar</dc:creator>
  <cp:lastModifiedBy>Jonathan Karr</cp:lastModifiedBy>
  <cp:revision>6</cp:revision>
  <dcterms:created xsi:type="dcterms:W3CDTF">2015-06-02T09:33:28Z</dcterms:created>
  <dcterms:modified xsi:type="dcterms:W3CDTF">2015-06-02T15:43:53Z</dcterms:modified>
</cp:coreProperties>
</file>