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57" r:id="rId6"/>
    <p:sldId id="258" r:id="rId7"/>
    <p:sldId id="270" r:id="rId8"/>
    <p:sldId id="260" r:id="rId9"/>
    <p:sldId id="259" r:id="rId10"/>
    <p:sldId id="262" r:id="rId11"/>
    <p:sldId id="263"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69" d="100"/>
          <a:sy n="69" d="100"/>
        </p:scale>
        <p:origin x="524" y="5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7/18/2024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7/18/2024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pic>
        <p:nvPicPr>
          <p:cNvPr id="7" name="Picture 6" descr="EKG line"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7CC0096-1860-4642-9CD2-0079EA5E7CD1}" type="datetimeFigureOut">
              <a:rPr lang="en-US"/>
              <a:t>7/18/2024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7CC0096-1860-4642-9CD2-0079EA5E7CD1}" type="datetimeFigureOut">
              <a:rPr lang="en-US"/>
              <a:t>7/18/2024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7CC0096-1860-4642-9CD2-0079EA5E7CD1}" type="datetimeFigureOut">
              <a:rPr lang="en-US"/>
              <a:t>7/18/2024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7CC0096-1860-4642-9CD2-0079EA5E7CD1}" type="datetimeFigureOut">
              <a:rPr lang="en-US"/>
              <a:t>7/18/2024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7CC0096-1860-4642-9CD2-0079EA5E7CD1}" type="datetimeFigureOut">
              <a:rPr lang="en-US"/>
              <a:t>7/18/2024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37CC0096-1860-4642-9CD2-0079EA5E7CD1}" type="datetimeFigureOut">
              <a:rPr lang="en-US"/>
              <a:t>7/18/2024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a:t>7/18/2024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067800" y="6481760"/>
            <a:ext cx="1066800" cy="239715"/>
          </a:xfrm>
          <a:prstGeom prst="rect">
            <a:avLst/>
          </a:prstGeom>
        </p:spPr>
        <p:txBody>
          <a:bodyPr vert="horz" lIns="91440" tIns="45720" rIns="91440" bIns="45720" rtlCol="0" anchor="ctr"/>
          <a:lstStyle>
            <a:lvl1pPr algn="r">
              <a:defRPr sz="900">
                <a:solidFill>
                  <a:schemeClr val="tx1"/>
                </a:solidFill>
              </a:defRPr>
            </a:lvl1pPr>
          </a:lstStyle>
          <a:p>
            <a:fld id="{37CC0096-1860-4642-9CD2-0079EA5E7CD1}" type="datetimeFigureOut">
              <a:rPr lang="en-US"/>
              <a:pPr/>
              <a:t>7/18/2024</a:t>
            </a:fld>
            <a:endParaRPr/>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900">
                <a:solidFill>
                  <a:schemeClr val="tx1"/>
                </a:solidFill>
              </a:defRPr>
            </a:lvl1pPr>
          </a:lstStyle>
          <a:p>
            <a:endParaRPr/>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900">
                <a:solidFill>
                  <a:schemeClr val="tx1"/>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1196752"/>
            <a:ext cx="4461048" cy="3177380"/>
          </a:xfrm>
        </p:spPr>
        <p:txBody>
          <a:bodyPr/>
          <a:lstStyle/>
          <a:p>
            <a:r>
              <a:rPr lang="en-US" dirty="0"/>
              <a:t>Heart Disease Data</a:t>
            </a:r>
          </a:p>
        </p:txBody>
      </p:sp>
      <p:sp>
        <p:nvSpPr>
          <p:cNvPr id="3" name="Subtitle 2"/>
          <p:cNvSpPr>
            <a:spLocks noGrp="1"/>
          </p:cNvSpPr>
          <p:nvPr>
            <p:ph type="subTitle" idx="1"/>
          </p:nvPr>
        </p:nvSpPr>
        <p:spPr>
          <a:xfrm>
            <a:off x="263352" y="4509120"/>
            <a:ext cx="4098175" cy="1559768"/>
          </a:xfrm>
        </p:spPr>
        <p:txBody>
          <a:bodyPr>
            <a:normAutofit fontScale="32500" lnSpcReduction="20000"/>
          </a:bodyPr>
          <a:lstStyle/>
          <a:p>
            <a:r>
              <a:rPr lang="en-US" sz="4800" dirty="0"/>
              <a:t>TEAM 8:</a:t>
            </a:r>
          </a:p>
          <a:p>
            <a:r>
              <a:rPr lang="en-US" sz="4800" dirty="0"/>
              <a:t>Shreya wahi</a:t>
            </a:r>
          </a:p>
          <a:p>
            <a:r>
              <a:rPr lang="en-US" sz="4800" dirty="0"/>
              <a:t>Saikiran KARRA</a:t>
            </a:r>
          </a:p>
          <a:p>
            <a:r>
              <a:rPr lang="en-US" sz="4800" dirty="0"/>
              <a:t>Akanksha</a:t>
            </a:r>
          </a:p>
          <a:p>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6269-CDE8-E529-30A3-70C8C553A07D}"/>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09362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Data!</a:t>
            </a:r>
          </a:p>
        </p:txBody>
      </p:sp>
      <p:sp>
        <p:nvSpPr>
          <p:cNvPr id="3" name="Content Placeholder 2"/>
          <p:cNvSpPr>
            <a:spLocks noGrp="1"/>
          </p:cNvSpPr>
          <p:nvPr>
            <p:ph idx="1"/>
          </p:nvPr>
        </p:nvSpPr>
        <p:spPr>
          <a:xfrm>
            <a:off x="623392" y="1628800"/>
            <a:ext cx="9144000" cy="4572001"/>
          </a:xfrm>
        </p:spPr>
        <p:txBody>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The provided data set gives the information of the presence or absence of heart disease. Various measures such as age, sex, chest pain type, resting blood pressure, serum cholesterol, fasting blood sugar, ECG results, maximum attained heart rate, exercise induced angina, number of major blood vessels ad level of thalassemia are given.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graphicFrame>
        <p:nvGraphicFramePr>
          <p:cNvPr id="4" name="Table 3">
            <a:extLst>
              <a:ext uri="{FF2B5EF4-FFF2-40B4-BE49-F238E27FC236}">
                <a16:creationId xmlns:a16="http://schemas.microsoft.com/office/drawing/2014/main" id="{91976C2C-0B09-C331-12F4-86C0F12A198F}"/>
              </a:ext>
            </a:extLst>
          </p:cNvPr>
          <p:cNvGraphicFramePr>
            <a:graphicFrameLocks noGrp="1"/>
          </p:cNvGraphicFramePr>
          <p:nvPr>
            <p:extLst>
              <p:ext uri="{D42A27DB-BD31-4B8C-83A1-F6EECF244321}">
                <p14:modId xmlns:p14="http://schemas.microsoft.com/office/powerpoint/2010/main" val="892646528"/>
              </p:ext>
            </p:extLst>
          </p:nvPr>
        </p:nvGraphicFramePr>
        <p:xfrm>
          <a:off x="3719736" y="2852936"/>
          <a:ext cx="3456384" cy="3761834"/>
        </p:xfrm>
        <a:graphic>
          <a:graphicData uri="http://schemas.openxmlformats.org/drawingml/2006/table">
            <a:tbl>
              <a:tblPr>
                <a:tableStyleId>{21E4AEA4-8DFA-4A89-87EB-49C32662AFE0}</a:tableStyleId>
              </a:tblPr>
              <a:tblGrid>
                <a:gridCol w="901665">
                  <a:extLst>
                    <a:ext uri="{9D8B030D-6E8A-4147-A177-3AD203B41FA5}">
                      <a16:colId xmlns:a16="http://schemas.microsoft.com/office/drawing/2014/main" val="58508337"/>
                    </a:ext>
                  </a:extLst>
                </a:gridCol>
                <a:gridCol w="1615484">
                  <a:extLst>
                    <a:ext uri="{9D8B030D-6E8A-4147-A177-3AD203B41FA5}">
                      <a16:colId xmlns:a16="http://schemas.microsoft.com/office/drawing/2014/main" val="3520359698"/>
                    </a:ext>
                  </a:extLst>
                </a:gridCol>
                <a:gridCol w="939235">
                  <a:extLst>
                    <a:ext uri="{9D8B030D-6E8A-4147-A177-3AD203B41FA5}">
                      <a16:colId xmlns:a16="http://schemas.microsoft.com/office/drawing/2014/main" val="1126501223"/>
                    </a:ext>
                  </a:extLst>
                </a:gridCol>
              </a:tblGrid>
              <a:tr h="236966">
                <a:tc>
                  <a:txBody>
                    <a:bodyPr/>
                    <a:lstStyle/>
                    <a:p>
                      <a:pPr algn="ctr" fontAlgn="b"/>
                      <a:r>
                        <a:rPr lang="en-IN" sz="1100" u="none" strike="noStrike">
                          <a:effectLst/>
                        </a:rPr>
                        <a:t>s.no</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variables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data type</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8686189"/>
                  </a:ext>
                </a:extLst>
              </a:tr>
              <a:tr h="236966">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Numerical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717780"/>
                  </a:ext>
                </a:extLst>
              </a:tr>
              <a:tr h="236966">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Sex</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Binary</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8923767"/>
                  </a:ext>
                </a:extLst>
              </a:tr>
              <a:tr h="236966">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Chest Pain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Nominal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0824074"/>
                  </a:ext>
                </a:extLst>
              </a:tr>
              <a:tr h="236966">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resting BP</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Numerical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4599332"/>
                  </a:ext>
                </a:extLst>
              </a:tr>
              <a:tr h="444310">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Serum Cholesterol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Numerical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2498375"/>
                  </a:ext>
                </a:extLst>
              </a:tr>
              <a:tr h="236966">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Fasting Bl. Sugar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Binary</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0408966"/>
                  </a:ext>
                </a:extLst>
              </a:tr>
              <a:tr h="236966">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ECG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Nominal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8318382"/>
                  </a:ext>
                </a:extLst>
              </a:tr>
              <a:tr h="236966">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Max heart rate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Numerical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4394567"/>
                  </a:ext>
                </a:extLst>
              </a:tr>
              <a:tr h="236966">
                <a:tc>
                  <a:txBody>
                    <a:bodyPr/>
                    <a:lstStyle/>
                    <a:p>
                      <a:pPr algn="ct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Exian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Binary</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6308124"/>
                  </a:ext>
                </a:extLst>
              </a:tr>
              <a:tr h="236966">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Old Peak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Numerical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2345187"/>
                  </a:ext>
                </a:extLst>
              </a:tr>
              <a:tr h="236966">
                <a:tc>
                  <a:txBody>
                    <a:bodyPr/>
                    <a:lstStyle/>
                    <a:p>
                      <a:pPr algn="ct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Slope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Nominal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8470864"/>
                  </a:ext>
                </a:extLst>
              </a:tr>
              <a:tr h="236966">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Vessel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Nominal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5583928"/>
                  </a:ext>
                </a:extLst>
              </a:tr>
              <a:tr h="236966">
                <a:tc>
                  <a:txBody>
                    <a:bodyPr/>
                    <a:lstStyle/>
                    <a:p>
                      <a:pPr algn="ct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Thalassemia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Nominal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7271508"/>
                  </a:ext>
                </a:extLst>
              </a:tr>
              <a:tr h="236966">
                <a:tc>
                  <a:txBody>
                    <a:bodyPr/>
                    <a:lstStyle/>
                    <a:p>
                      <a:pPr algn="ct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Class (study var)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Binary</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7609302"/>
                  </a:ext>
                </a:extLst>
              </a:tr>
            </a:tbl>
          </a:graphicData>
        </a:graphic>
      </p:graphicFrame>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84" y="134700"/>
            <a:ext cx="10058400" cy="1325563"/>
          </a:xfrm>
        </p:spPr>
        <p:txBody>
          <a:bodyPr/>
          <a:lstStyle/>
          <a:p>
            <a:r>
              <a:rPr lang="en-US" dirty="0"/>
              <a:t>Checking Distribution. </a:t>
            </a:r>
          </a:p>
        </p:txBody>
      </p:sp>
      <p:sp>
        <p:nvSpPr>
          <p:cNvPr id="4" name="Content Placeholder 3">
            <a:extLst>
              <a:ext uri="{FF2B5EF4-FFF2-40B4-BE49-F238E27FC236}">
                <a16:creationId xmlns:a16="http://schemas.microsoft.com/office/drawing/2014/main" id="{22686969-3C69-C66F-D7CB-9ED5C19D62F5}"/>
              </a:ext>
            </a:extLst>
          </p:cNvPr>
          <p:cNvSpPr>
            <a:spLocks noGrp="1"/>
          </p:cNvSpPr>
          <p:nvPr>
            <p:ph idx="1"/>
          </p:nvPr>
        </p:nvSpPr>
        <p:spPr>
          <a:xfrm>
            <a:off x="87785" y="2060848"/>
            <a:ext cx="5400600" cy="4337892"/>
          </a:xfrm>
        </p:spPr>
        <p:txBody>
          <a:bodyPr>
            <a:normAutofit fontScale="92500"/>
          </a:bodyPr>
          <a:lstStyle/>
          <a:p>
            <a:pPr algn="just"/>
            <a:r>
              <a:rPr lang="en-US" dirty="0"/>
              <a:t>We proceed by first checking the normality for the continuous variables. We use </a:t>
            </a:r>
            <a:r>
              <a:rPr lang="en-US" dirty="0" err="1"/>
              <a:t>qqplots</a:t>
            </a:r>
            <a:r>
              <a:rPr lang="en-US" dirty="0"/>
              <a:t> and Shapiro-Wilk Tests. </a:t>
            </a:r>
          </a:p>
          <a:p>
            <a:pPr algn="just"/>
            <a:r>
              <a:rPr lang="en-US" dirty="0"/>
              <a:t>For all the numerical variables, i.e. Age, BP, Serum Cholesterol, max. heart rate and Old peak , the p value of Shapiro Wilk test is below 0.05. Hence we reject the null hypothesis and conclude that the variables are not normal. </a:t>
            </a:r>
          </a:p>
          <a:p>
            <a:pPr algn="just"/>
            <a:r>
              <a:rPr lang="en-US" dirty="0"/>
              <a:t>We moved ahead with distribution free tests. </a:t>
            </a:r>
            <a:endParaRPr lang="en-IN" dirty="0"/>
          </a:p>
        </p:txBody>
      </p:sp>
      <p:pic>
        <p:nvPicPr>
          <p:cNvPr id="7" name="Picture 6">
            <a:extLst>
              <a:ext uri="{FF2B5EF4-FFF2-40B4-BE49-F238E27FC236}">
                <a16:creationId xmlns:a16="http://schemas.microsoft.com/office/drawing/2014/main" id="{2DD0A164-ABD2-6F33-773D-FBB242B0F0C0}"/>
              </a:ext>
            </a:extLst>
          </p:cNvPr>
          <p:cNvPicPr>
            <a:picLocks noChangeAspect="1"/>
          </p:cNvPicPr>
          <p:nvPr/>
        </p:nvPicPr>
        <p:blipFill>
          <a:blip r:embed="rId2"/>
          <a:stretch>
            <a:fillRect/>
          </a:stretch>
        </p:blipFill>
        <p:spPr>
          <a:xfrm>
            <a:off x="5519936" y="419312"/>
            <a:ext cx="3234264" cy="2010942"/>
          </a:xfrm>
          <a:prstGeom prst="rect">
            <a:avLst/>
          </a:prstGeom>
        </p:spPr>
      </p:pic>
      <p:pic>
        <p:nvPicPr>
          <p:cNvPr id="8" name="Picture 7">
            <a:extLst>
              <a:ext uri="{FF2B5EF4-FFF2-40B4-BE49-F238E27FC236}">
                <a16:creationId xmlns:a16="http://schemas.microsoft.com/office/drawing/2014/main" id="{EAE39DEF-F5BE-95D4-46EB-4B33207BF250}"/>
              </a:ext>
            </a:extLst>
          </p:cNvPr>
          <p:cNvPicPr>
            <a:picLocks noChangeAspect="1"/>
          </p:cNvPicPr>
          <p:nvPr/>
        </p:nvPicPr>
        <p:blipFill>
          <a:blip r:embed="rId3"/>
          <a:stretch>
            <a:fillRect/>
          </a:stretch>
        </p:blipFill>
        <p:spPr>
          <a:xfrm>
            <a:off x="8785751" y="419312"/>
            <a:ext cx="3234265" cy="2010942"/>
          </a:xfrm>
          <a:prstGeom prst="rect">
            <a:avLst/>
          </a:prstGeom>
        </p:spPr>
      </p:pic>
      <p:pic>
        <p:nvPicPr>
          <p:cNvPr id="9" name="Picture 8">
            <a:extLst>
              <a:ext uri="{FF2B5EF4-FFF2-40B4-BE49-F238E27FC236}">
                <a16:creationId xmlns:a16="http://schemas.microsoft.com/office/drawing/2014/main" id="{1EEE85DC-D5E9-5BE8-EC56-D7147A9177FA}"/>
              </a:ext>
            </a:extLst>
          </p:cNvPr>
          <p:cNvPicPr>
            <a:picLocks noChangeAspect="1"/>
          </p:cNvPicPr>
          <p:nvPr/>
        </p:nvPicPr>
        <p:blipFill>
          <a:blip r:embed="rId4"/>
          <a:stretch>
            <a:fillRect/>
          </a:stretch>
        </p:blipFill>
        <p:spPr>
          <a:xfrm>
            <a:off x="5519936" y="2548857"/>
            <a:ext cx="3234265" cy="2010942"/>
          </a:xfrm>
          <a:prstGeom prst="rect">
            <a:avLst/>
          </a:prstGeom>
        </p:spPr>
      </p:pic>
      <p:pic>
        <p:nvPicPr>
          <p:cNvPr id="10" name="Picture 9">
            <a:extLst>
              <a:ext uri="{FF2B5EF4-FFF2-40B4-BE49-F238E27FC236}">
                <a16:creationId xmlns:a16="http://schemas.microsoft.com/office/drawing/2014/main" id="{6E33B384-B62F-114D-5B42-7C1E3B7CB89E}"/>
              </a:ext>
            </a:extLst>
          </p:cNvPr>
          <p:cNvPicPr>
            <a:picLocks noChangeAspect="1"/>
          </p:cNvPicPr>
          <p:nvPr/>
        </p:nvPicPr>
        <p:blipFill>
          <a:blip r:embed="rId5"/>
          <a:stretch>
            <a:fillRect/>
          </a:stretch>
        </p:blipFill>
        <p:spPr>
          <a:xfrm>
            <a:off x="8785751" y="2548857"/>
            <a:ext cx="3234265" cy="2010942"/>
          </a:xfrm>
          <a:prstGeom prst="rect">
            <a:avLst/>
          </a:prstGeom>
        </p:spPr>
      </p:pic>
      <p:pic>
        <p:nvPicPr>
          <p:cNvPr id="11" name="Picture 10">
            <a:extLst>
              <a:ext uri="{FF2B5EF4-FFF2-40B4-BE49-F238E27FC236}">
                <a16:creationId xmlns:a16="http://schemas.microsoft.com/office/drawing/2014/main" id="{F23EEB9C-39DC-DE2B-724A-570039EE1818}"/>
              </a:ext>
            </a:extLst>
          </p:cNvPr>
          <p:cNvPicPr>
            <a:picLocks noChangeAspect="1"/>
          </p:cNvPicPr>
          <p:nvPr/>
        </p:nvPicPr>
        <p:blipFill>
          <a:blip r:embed="rId6"/>
          <a:stretch>
            <a:fillRect/>
          </a:stretch>
        </p:blipFill>
        <p:spPr>
          <a:xfrm>
            <a:off x="7035358" y="4607441"/>
            <a:ext cx="3437684" cy="2137420"/>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42059-724D-DE75-4F6C-F4DD700A7C81}"/>
              </a:ext>
            </a:extLst>
          </p:cNvPr>
          <p:cNvSpPr>
            <a:spLocks noGrp="1"/>
          </p:cNvSpPr>
          <p:nvPr>
            <p:ph idx="1"/>
          </p:nvPr>
        </p:nvSpPr>
        <p:spPr>
          <a:xfrm>
            <a:off x="627063" y="457200"/>
            <a:ext cx="5943600" cy="5943600"/>
          </a:xfrm>
        </p:spPr>
        <p:txBody>
          <a:bodyPr>
            <a:normAutofit fontScale="92500"/>
          </a:bodyPr>
          <a:lstStyle/>
          <a:p>
            <a:pPr marL="0" indent="0">
              <a:buNone/>
            </a:pPr>
            <a:r>
              <a:rPr lang="en-US" sz="2800" dirty="0">
                <a:solidFill>
                  <a:srgbClr val="C00000"/>
                </a:solidFill>
              </a:rPr>
              <a:t>MODEL FITTING : Logistic Regression </a:t>
            </a:r>
          </a:p>
          <a:p>
            <a:pPr marL="0" indent="0">
              <a:buNone/>
            </a:pPr>
            <a:endParaRPr lang="en-US" sz="900" dirty="0">
              <a:solidFill>
                <a:srgbClr val="C00000"/>
              </a:solidFill>
            </a:endParaRPr>
          </a:p>
          <a:p>
            <a:pPr marL="0" indent="0">
              <a:buNone/>
            </a:pPr>
            <a:r>
              <a:rPr lang="en-US" dirty="0">
                <a:solidFill>
                  <a:schemeClr val="bg2">
                    <a:lumMod val="25000"/>
                  </a:schemeClr>
                </a:solidFill>
              </a:rPr>
              <a:t>Taking the Class as the response variables , we have fit a logistic regression model over all the independent variables.</a:t>
            </a:r>
          </a:p>
          <a:p>
            <a:pPr marL="0" indent="0">
              <a:buNone/>
            </a:pPr>
            <a:r>
              <a:rPr lang="en-US" dirty="0">
                <a:solidFill>
                  <a:schemeClr val="bg2">
                    <a:lumMod val="25000"/>
                  </a:schemeClr>
                </a:solidFill>
              </a:rPr>
              <a:t>We have divided the data into 80-20 train-test data and have fit the model by using dummy variables for the independent variables that had categories more than 2.</a:t>
            </a:r>
          </a:p>
          <a:p>
            <a:pPr marL="0" indent="0">
              <a:buNone/>
            </a:pPr>
            <a:r>
              <a:rPr lang="en-US" dirty="0">
                <a:solidFill>
                  <a:schemeClr val="accent1">
                    <a:lumMod val="75000"/>
                  </a:schemeClr>
                </a:solidFill>
              </a:rPr>
              <a:t>INTERPRETATION: </a:t>
            </a:r>
            <a:r>
              <a:rPr lang="en-US" dirty="0">
                <a:solidFill>
                  <a:schemeClr val="bg2">
                    <a:lumMod val="25000"/>
                  </a:schemeClr>
                </a:solidFill>
              </a:rPr>
              <a:t>The accuracy of our model is 0.833(correct predictions over total predictions). With Precision of 0.85(true positives over all true predictions) and Recall value 0.73 (true positives over all positives). </a:t>
            </a:r>
          </a:p>
          <a:p>
            <a:pPr marL="0" indent="0">
              <a:buNone/>
            </a:pPr>
            <a:r>
              <a:rPr lang="en-US" dirty="0">
                <a:solidFill>
                  <a:schemeClr val="bg2">
                    <a:lumMod val="25000"/>
                  </a:schemeClr>
                </a:solidFill>
              </a:rPr>
              <a:t>Our model gives a AUC of 0.93688 which shows that the model is a good fit.  </a:t>
            </a:r>
            <a:endParaRPr lang="en-IN" dirty="0">
              <a:solidFill>
                <a:schemeClr val="bg2">
                  <a:lumMod val="25000"/>
                </a:schemeClr>
              </a:solidFill>
            </a:endParaRPr>
          </a:p>
        </p:txBody>
      </p:sp>
      <p:pic>
        <p:nvPicPr>
          <p:cNvPr id="8" name="Picture 7">
            <a:extLst>
              <a:ext uri="{FF2B5EF4-FFF2-40B4-BE49-F238E27FC236}">
                <a16:creationId xmlns:a16="http://schemas.microsoft.com/office/drawing/2014/main" id="{E793785A-11E6-EDF7-051B-3022A55A0FE3}"/>
              </a:ext>
            </a:extLst>
          </p:cNvPr>
          <p:cNvPicPr>
            <a:picLocks noChangeAspect="1"/>
          </p:cNvPicPr>
          <p:nvPr/>
        </p:nvPicPr>
        <p:blipFill rotWithShape="1">
          <a:blip r:embed="rId2"/>
          <a:srcRect l="5143" t="46850" r="72443" b="36350"/>
          <a:stretch/>
        </p:blipFill>
        <p:spPr>
          <a:xfrm>
            <a:off x="7824192" y="1052736"/>
            <a:ext cx="3586582" cy="1512168"/>
          </a:xfrm>
          <a:prstGeom prst="rect">
            <a:avLst/>
          </a:prstGeom>
          <a:ln w="38100">
            <a:solidFill>
              <a:schemeClr val="accent1">
                <a:lumMod val="50000"/>
              </a:schemeClr>
            </a:solidFill>
          </a:ln>
        </p:spPr>
      </p:pic>
      <p:pic>
        <p:nvPicPr>
          <p:cNvPr id="10" name="Picture 9">
            <a:extLst>
              <a:ext uri="{FF2B5EF4-FFF2-40B4-BE49-F238E27FC236}">
                <a16:creationId xmlns:a16="http://schemas.microsoft.com/office/drawing/2014/main" id="{BFA41B46-7E23-09B6-89CE-AC4F23F2AF36}"/>
              </a:ext>
            </a:extLst>
          </p:cNvPr>
          <p:cNvPicPr>
            <a:picLocks noChangeAspect="1"/>
          </p:cNvPicPr>
          <p:nvPr/>
        </p:nvPicPr>
        <p:blipFill>
          <a:blip r:embed="rId3"/>
          <a:stretch>
            <a:fillRect/>
          </a:stretch>
        </p:blipFill>
        <p:spPr>
          <a:xfrm>
            <a:off x="7611807" y="3024481"/>
            <a:ext cx="4011351" cy="2800151"/>
          </a:xfrm>
          <a:prstGeom prst="rect">
            <a:avLst/>
          </a:prstGeom>
          <a:ln w="38100">
            <a:solidFill>
              <a:schemeClr val="tx1"/>
            </a:solidFill>
          </a:ln>
        </p:spPr>
      </p:pic>
      <p:sp>
        <p:nvSpPr>
          <p:cNvPr id="11" name="TextBox 10">
            <a:extLst>
              <a:ext uri="{FF2B5EF4-FFF2-40B4-BE49-F238E27FC236}">
                <a16:creationId xmlns:a16="http://schemas.microsoft.com/office/drawing/2014/main" id="{3B1F7533-D955-D6A0-1880-C92963534CFD}"/>
              </a:ext>
            </a:extLst>
          </p:cNvPr>
          <p:cNvSpPr txBox="1"/>
          <p:nvPr/>
        </p:nvSpPr>
        <p:spPr>
          <a:xfrm>
            <a:off x="8400256" y="5914877"/>
            <a:ext cx="2527190" cy="369332"/>
          </a:xfrm>
          <a:prstGeom prst="rect">
            <a:avLst/>
          </a:prstGeom>
          <a:solidFill>
            <a:schemeClr val="bg1">
              <a:lumMod val="65000"/>
            </a:schemeClr>
          </a:solidFill>
        </p:spPr>
        <p:txBody>
          <a:bodyPr wrap="square" rtlCol="0">
            <a:spAutoFit/>
          </a:bodyPr>
          <a:lstStyle/>
          <a:p>
            <a:pPr algn="ctr"/>
            <a:r>
              <a:rPr lang="en-US" dirty="0"/>
              <a:t>ROC – AUC curve</a:t>
            </a:r>
            <a:endParaRPr lang="en-IN" dirty="0"/>
          </a:p>
        </p:txBody>
      </p:sp>
    </p:spTree>
    <p:extLst>
      <p:ext uri="{BB962C8B-B14F-4D97-AF65-F5344CB8AC3E}">
        <p14:creationId xmlns:p14="http://schemas.microsoft.com/office/powerpoint/2010/main" val="286986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the groups most prone to Heart Disease.</a:t>
            </a:r>
          </a:p>
        </p:txBody>
      </p:sp>
      <p:sp>
        <p:nvSpPr>
          <p:cNvPr id="3" name="Content Placeholder 2"/>
          <p:cNvSpPr>
            <a:spLocks noGrp="1"/>
          </p:cNvSpPr>
          <p:nvPr>
            <p:ph sz="half" idx="1"/>
          </p:nvPr>
        </p:nvSpPr>
        <p:spPr>
          <a:xfrm>
            <a:off x="191344" y="1772816"/>
            <a:ext cx="4968552" cy="4752528"/>
          </a:xfrm>
        </p:spPr>
        <p:txBody>
          <a:bodyPr>
            <a:normAutofit fontScale="85000" lnSpcReduction="20000"/>
          </a:bodyPr>
          <a:lstStyle/>
          <a:p>
            <a:pPr algn="just"/>
            <a:r>
              <a:rPr lang="en-US" sz="1800" dirty="0"/>
              <a:t>Our aim is to identify the ranges in our numerical variables which are the most prone to heart disease. we have use chi-square test for the same. </a:t>
            </a:r>
          </a:p>
          <a:p>
            <a:pPr algn="just"/>
            <a:r>
              <a:rPr lang="en-US" sz="2000" dirty="0">
                <a:solidFill>
                  <a:schemeClr val="accent1">
                    <a:lumMod val="75000"/>
                  </a:schemeClr>
                </a:solidFill>
              </a:rPr>
              <a:t>For Age: </a:t>
            </a:r>
            <a:r>
              <a:rPr lang="en-US" sz="1700" dirty="0">
                <a:solidFill>
                  <a:schemeClr val="bg2">
                    <a:lumMod val="25000"/>
                  </a:schemeClr>
                </a:solidFill>
              </a:rPr>
              <a:t>We have grouped the ages and created a contingency table for the number of diseased and healthy patients in each age group</a:t>
            </a:r>
            <a:r>
              <a:rPr lang="en-US" sz="1700" dirty="0">
                <a:solidFill>
                  <a:schemeClr val="accent1">
                    <a:lumMod val="75000"/>
                  </a:schemeClr>
                </a:solidFill>
              </a:rPr>
              <a:t>. </a:t>
            </a:r>
            <a:endParaRPr lang="en-US" sz="1400" dirty="0">
              <a:solidFill>
                <a:schemeClr val="accent1">
                  <a:lumMod val="75000"/>
                </a:schemeClr>
              </a:solidFill>
            </a:endParaRPr>
          </a:p>
          <a:p>
            <a:pPr algn="just"/>
            <a:endParaRPr lang="en-US" sz="1400" dirty="0">
              <a:solidFill>
                <a:schemeClr val="accent1">
                  <a:lumMod val="75000"/>
                </a:schemeClr>
              </a:solidFill>
            </a:endParaRPr>
          </a:p>
          <a:p>
            <a:pPr algn="just"/>
            <a:endParaRPr lang="en-US" sz="1400" dirty="0">
              <a:solidFill>
                <a:schemeClr val="accent1">
                  <a:lumMod val="75000"/>
                </a:schemeClr>
              </a:solidFill>
            </a:endParaRPr>
          </a:p>
          <a:p>
            <a:pPr marL="0" indent="0" algn="just">
              <a:buNone/>
            </a:pPr>
            <a:endParaRPr lang="en-US" sz="1400" dirty="0">
              <a:solidFill>
                <a:schemeClr val="accent1">
                  <a:lumMod val="75000"/>
                </a:schemeClr>
              </a:solidFill>
            </a:endParaRPr>
          </a:p>
          <a:p>
            <a:pPr marL="0" indent="0" algn="just">
              <a:buNone/>
            </a:pPr>
            <a:endParaRPr lang="en-US" sz="1400" dirty="0">
              <a:solidFill>
                <a:schemeClr val="accent1">
                  <a:lumMod val="75000"/>
                </a:schemeClr>
              </a:solidFill>
            </a:endParaRPr>
          </a:p>
          <a:p>
            <a:pPr marL="0" indent="0" algn="just">
              <a:buNone/>
            </a:pPr>
            <a:endParaRPr lang="en-US" sz="1400" dirty="0">
              <a:solidFill>
                <a:schemeClr val="accent1">
                  <a:lumMod val="75000"/>
                </a:schemeClr>
              </a:solidFill>
            </a:endParaRPr>
          </a:p>
          <a:p>
            <a:pPr marL="0" indent="0" algn="just">
              <a:buNone/>
            </a:pPr>
            <a:endParaRPr lang="en-US" sz="1400" dirty="0">
              <a:solidFill>
                <a:schemeClr val="accent1">
                  <a:lumMod val="75000"/>
                </a:schemeClr>
              </a:solidFill>
            </a:endParaRPr>
          </a:p>
          <a:p>
            <a:pPr marL="0" indent="0" algn="just">
              <a:buNone/>
            </a:pPr>
            <a:r>
              <a:rPr lang="en-US" dirty="0">
                <a:solidFill>
                  <a:schemeClr val="accent1">
                    <a:lumMod val="75000"/>
                  </a:schemeClr>
                </a:solidFill>
              </a:rPr>
              <a:t>We observe that there are 57.57% patients in age group 61-70 years who have heart disease followed by 49.01% in 51-60 years and 28.16% in 41-50 years.</a:t>
            </a:r>
            <a:endParaRPr lang="en-US" sz="1400" dirty="0">
              <a:solidFill>
                <a:schemeClr val="accent1">
                  <a:lumMod val="75000"/>
                </a:schemeClr>
              </a:solidFill>
            </a:endParaRPr>
          </a:p>
          <a:p>
            <a:pPr marL="0" indent="0">
              <a:buNone/>
            </a:pPr>
            <a:endParaRPr lang="en-US" sz="1400" dirty="0">
              <a:solidFill>
                <a:schemeClr val="accent1">
                  <a:lumMod val="75000"/>
                </a:schemeClr>
              </a:solidFill>
            </a:endParaRPr>
          </a:p>
          <a:p>
            <a:endParaRPr lang="en-US" sz="1400" dirty="0"/>
          </a:p>
        </p:txBody>
      </p:sp>
      <p:sp>
        <p:nvSpPr>
          <p:cNvPr id="11" name="Content Placeholder 10">
            <a:extLst>
              <a:ext uri="{FF2B5EF4-FFF2-40B4-BE49-F238E27FC236}">
                <a16:creationId xmlns:a16="http://schemas.microsoft.com/office/drawing/2014/main" id="{835E7FDC-EEE0-104A-9657-36E7EDDF509B}"/>
              </a:ext>
            </a:extLst>
          </p:cNvPr>
          <p:cNvSpPr>
            <a:spLocks noGrp="1"/>
          </p:cNvSpPr>
          <p:nvPr>
            <p:ph sz="half" idx="2"/>
          </p:nvPr>
        </p:nvSpPr>
        <p:spPr>
          <a:xfrm>
            <a:off x="6216824" y="2060848"/>
            <a:ext cx="5471864" cy="2558964"/>
          </a:xfrm>
        </p:spPr>
        <p:txBody>
          <a:bodyPr>
            <a:normAutofit fontScale="85000" lnSpcReduction="20000"/>
          </a:bodyPr>
          <a:lstStyle/>
          <a:p>
            <a:pPr algn="just"/>
            <a:r>
              <a:rPr lang="en-US" sz="2100" dirty="0"/>
              <a:t>Since the p-value of chi-square test is less than 0.05, we conclude that there is a significant association between age and heart disease. </a:t>
            </a:r>
          </a:p>
          <a:p>
            <a:pPr algn="just"/>
            <a:r>
              <a:rPr lang="en-IN" sz="2100" dirty="0"/>
              <a:t>From the percentages , we can safely conclude that as a person grows older the risk of heart disease increases and hence older people are more prone to the heart disease.</a:t>
            </a:r>
          </a:p>
          <a:p>
            <a:pPr marL="0" indent="0" algn="just">
              <a:buNone/>
            </a:pPr>
            <a:endParaRPr lang="en-US" dirty="0"/>
          </a:p>
        </p:txBody>
      </p:sp>
      <p:pic>
        <p:nvPicPr>
          <p:cNvPr id="5" name="Picture 4">
            <a:extLst>
              <a:ext uri="{FF2B5EF4-FFF2-40B4-BE49-F238E27FC236}">
                <a16:creationId xmlns:a16="http://schemas.microsoft.com/office/drawing/2014/main" id="{E353CB20-42D9-B570-32AF-C5EB989AA7EE}"/>
              </a:ext>
            </a:extLst>
          </p:cNvPr>
          <p:cNvPicPr>
            <a:picLocks noChangeAspect="1"/>
          </p:cNvPicPr>
          <p:nvPr/>
        </p:nvPicPr>
        <p:blipFill>
          <a:blip r:embed="rId2"/>
          <a:stretch>
            <a:fillRect/>
          </a:stretch>
        </p:blipFill>
        <p:spPr>
          <a:xfrm>
            <a:off x="551384" y="3284984"/>
            <a:ext cx="4621510" cy="1536939"/>
          </a:xfrm>
          <a:prstGeom prst="rect">
            <a:avLst/>
          </a:prstGeom>
        </p:spPr>
      </p:pic>
      <p:sp>
        <p:nvSpPr>
          <p:cNvPr id="6" name="Rectangle 1">
            <a:extLst>
              <a:ext uri="{FF2B5EF4-FFF2-40B4-BE49-F238E27FC236}">
                <a16:creationId xmlns:a16="http://schemas.microsoft.com/office/drawing/2014/main" id="{544DFD2D-1AD7-C9AB-8A8D-811E030E3296}"/>
              </a:ext>
            </a:extLst>
          </p:cNvPr>
          <p:cNvSpPr>
            <a:spLocks noChangeArrowheads="1"/>
          </p:cNvSpPr>
          <p:nvPr/>
        </p:nvSpPr>
        <p:spPr bwMode="auto">
          <a:xfrm>
            <a:off x="6720136" y="1275634"/>
            <a:ext cx="4248472" cy="646331"/>
          </a:xfrm>
          <a:prstGeom prst="rect">
            <a:avLst/>
          </a:prstGeom>
          <a:solidFill>
            <a:srgbClr val="FFFFFF"/>
          </a:solidFill>
          <a:ln w="19050">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rgbClr val="000000"/>
                </a:solidFill>
                <a:effectLst/>
                <a:latin typeface="Lucida Console" panose="020B0609040504020204" pitchFamily="49" charset="0"/>
              </a:rPr>
              <a:t>   Pearson's Chi-squared test data: </a:t>
            </a:r>
            <a:r>
              <a:rPr kumimoji="0" lang="en-US" altLang="en-US" sz="1050" b="1" i="0" u="none" strike="noStrike" cap="none" normalizeH="0" baseline="0" dirty="0" err="1">
                <a:ln>
                  <a:noFill/>
                </a:ln>
                <a:solidFill>
                  <a:srgbClr val="000000"/>
                </a:solidFill>
                <a:effectLst/>
                <a:latin typeface="Lucida Console" panose="020B0609040504020204" pitchFamily="49" charset="0"/>
              </a:rPr>
              <a:t>df</a:t>
            </a:r>
            <a:r>
              <a:rPr lang="en-US" altLang="en-US" sz="1050" b="1" dirty="0" err="1">
                <a:solidFill>
                  <a:srgbClr val="000000"/>
                </a:solidFill>
                <a:latin typeface="Lucida Console" panose="020B0609040504020204" pitchFamily="49" charset="0"/>
              </a:rPr>
              <a:t>_age</a:t>
            </a:r>
            <a:endParaRPr kumimoji="0" lang="en-US" altLang="en-US" sz="1050" b="1" i="0" u="none" strike="noStrike" cap="none" normalizeH="0" baseline="0" dirty="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b="1" dirty="0">
                <a:solidFill>
                  <a:srgbClr val="000000"/>
                </a:solidFill>
                <a:latin typeface="Lucida Console" panose="020B0609040504020204" pitchFamily="49" charset="0"/>
              </a:rPr>
              <a:t>       </a:t>
            </a:r>
            <a:r>
              <a:rPr kumimoji="0" lang="en-US" altLang="en-US" sz="1050" b="1" i="0" u="none" strike="noStrike" cap="none" normalizeH="0" baseline="0" dirty="0">
                <a:ln>
                  <a:noFill/>
                </a:ln>
                <a:solidFill>
                  <a:srgbClr val="000000"/>
                </a:solidFill>
                <a:effectLst/>
                <a:latin typeface="Lucida Console" panose="020B0609040504020204" pitchFamily="49" charset="0"/>
              </a:rPr>
              <a:t>X-squared = 15.207, </a:t>
            </a:r>
            <a:r>
              <a:rPr kumimoji="0" lang="en-US" altLang="en-US" sz="1050" b="1" i="0" u="none" strike="noStrike" cap="none" normalizeH="0" baseline="0" dirty="0" err="1">
                <a:ln>
                  <a:noFill/>
                </a:ln>
                <a:solidFill>
                  <a:srgbClr val="000000"/>
                </a:solidFill>
                <a:effectLst/>
                <a:latin typeface="Lucida Console" panose="020B0609040504020204" pitchFamily="49" charset="0"/>
              </a:rPr>
              <a:t>df</a:t>
            </a:r>
            <a:r>
              <a:rPr kumimoji="0" lang="en-US" altLang="en-US" sz="1050" b="1" i="0" u="none" strike="noStrike" cap="none" normalizeH="0" baseline="0" dirty="0">
                <a:ln>
                  <a:noFill/>
                </a:ln>
                <a:solidFill>
                  <a:srgbClr val="000000"/>
                </a:solidFill>
                <a:effectLst/>
                <a:latin typeface="Lucida Console" panose="020B0609040504020204" pitchFamily="49" charset="0"/>
              </a:rPr>
              <a:t>= 4,</a:t>
            </a:r>
            <a:r>
              <a:rPr lang="en-US" altLang="en-US" sz="1050" b="1" dirty="0">
                <a:solidFill>
                  <a:srgbClr val="000000"/>
                </a:solidFill>
                <a:latin typeface="Lucida Console" panose="020B0609040504020204" pitchFamily="49" charset="0"/>
              </a:rPr>
              <a:t> </a:t>
            </a:r>
            <a:r>
              <a:rPr kumimoji="0" lang="en-US" altLang="en-US" sz="1050" b="1" i="0" u="none" strike="noStrike" cap="none" normalizeH="0" baseline="0" dirty="0">
                <a:ln>
                  <a:noFill/>
                </a:ln>
                <a:solidFill>
                  <a:srgbClr val="000000"/>
                </a:solidFill>
                <a:effectLst/>
                <a:latin typeface="Lucida Console" panose="020B0609040504020204" pitchFamily="49" charset="0"/>
              </a:rPr>
              <a:t>p-value = 0.00429 </a:t>
            </a:r>
            <a:br>
              <a:rPr kumimoji="0" lang="en-US" altLang="en-US" sz="1050" b="0" i="0" u="none" strike="noStrike" cap="none" normalizeH="0" baseline="0" dirty="0">
                <a:ln>
                  <a:noFill/>
                </a:ln>
                <a:solidFill>
                  <a:schemeClr val="tx1"/>
                </a:solidFill>
                <a:effectLst/>
              </a:rPr>
            </a:br>
            <a:r>
              <a:rPr lang="en-US" altLang="en-US" sz="1050" b="1" dirty="0">
                <a:solidFill>
                  <a:srgbClr val="000000"/>
                </a:solidFill>
                <a:latin typeface="Lucida Console" panose="020B0609040504020204" pitchFamily="49"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4A28D1F7-7D2D-1A80-2660-30164F988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3690178"/>
            <a:ext cx="3946049" cy="321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7368" y="1988840"/>
            <a:ext cx="4800600" cy="4575175"/>
          </a:xfrm>
        </p:spPr>
        <p:txBody>
          <a:bodyPr>
            <a:normAutofit fontScale="85000" lnSpcReduction="20000"/>
          </a:bodyPr>
          <a:lstStyle/>
          <a:p>
            <a:r>
              <a:rPr lang="en-US" dirty="0">
                <a:solidFill>
                  <a:srgbClr val="C00000"/>
                </a:solidFill>
              </a:rPr>
              <a:t>For Heart Rate : </a:t>
            </a:r>
            <a:r>
              <a:rPr lang="en-US" sz="2100" dirty="0">
                <a:solidFill>
                  <a:schemeClr val="bg2">
                    <a:lumMod val="25000"/>
                  </a:schemeClr>
                </a:solidFill>
              </a:rPr>
              <a:t>We have grouped the ages and created a contingency table for the number of diseased and healthy patients in each age group</a:t>
            </a:r>
            <a:r>
              <a:rPr lang="en-US" sz="1400" dirty="0">
                <a:solidFill>
                  <a:schemeClr val="bg2">
                    <a:lumMod val="25000"/>
                  </a:schemeClr>
                </a:solidFill>
              </a:rPr>
              <a:t>.</a:t>
            </a:r>
          </a:p>
          <a:p>
            <a:endParaRPr lang="en-US" sz="1400" dirty="0">
              <a:solidFill>
                <a:schemeClr val="bg2">
                  <a:lumMod val="25000"/>
                </a:schemeClr>
              </a:solidFill>
            </a:endParaRPr>
          </a:p>
          <a:p>
            <a:endParaRPr lang="en-US" sz="1400" dirty="0">
              <a:solidFill>
                <a:schemeClr val="bg2">
                  <a:lumMod val="25000"/>
                </a:schemeClr>
              </a:solidFill>
            </a:endParaRPr>
          </a:p>
          <a:p>
            <a:endParaRPr lang="en-US" sz="1400" dirty="0">
              <a:solidFill>
                <a:schemeClr val="bg2">
                  <a:lumMod val="25000"/>
                </a:schemeClr>
              </a:solidFill>
            </a:endParaRPr>
          </a:p>
          <a:p>
            <a:endParaRPr lang="en-US" sz="1400" dirty="0">
              <a:solidFill>
                <a:schemeClr val="bg2">
                  <a:lumMod val="25000"/>
                </a:schemeClr>
              </a:solidFill>
            </a:endParaRPr>
          </a:p>
          <a:p>
            <a:endParaRPr lang="en-US" sz="1400" dirty="0">
              <a:solidFill>
                <a:schemeClr val="bg2">
                  <a:lumMod val="25000"/>
                </a:schemeClr>
              </a:solidFill>
            </a:endParaRPr>
          </a:p>
          <a:p>
            <a:endParaRPr lang="en-US" sz="1400" dirty="0">
              <a:solidFill>
                <a:schemeClr val="bg2">
                  <a:lumMod val="25000"/>
                </a:schemeClr>
              </a:solidFill>
            </a:endParaRPr>
          </a:p>
          <a:p>
            <a:endParaRPr lang="en-US" sz="1400" dirty="0">
              <a:solidFill>
                <a:schemeClr val="bg2">
                  <a:lumMod val="25000"/>
                </a:schemeClr>
              </a:solidFill>
            </a:endParaRPr>
          </a:p>
          <a:p>
            <a:r>
              <a:rPr lang="en-US" sz="2100" dirty="0">
                <a:solidFill>
                  <a:schemeClr val="accent1">
                    <a:lumMod val="75000"/>
                  </a:schemeClr>
                </a:solidFill>
              </a:rPr>
              <a:t>We observe that there are  85% patients with heart rate below 100 who have heart disease followed by 72% with heart rate between 130-160</a:t>
            </a:r>
            <a:r>
              <a:rPr lang="en-US" sz="1900" dirty="0">
                <a:solidFill>
                  <a:schemeClr val="accent1">
                    <a:lumMod val="75000"/>
                  </a:schemeClr>
                </a:solidFill>
              </a:rPr>
              <a:t>.</a:t>
            </a:r>
            <a:endParaRPr lang="en-US" sz="1900" dirty="0"/>
          </a:p>
        </p:txBody>
      </p:sp>
      <p:sp>
        <p:nvSpPr>
          <p:cNvPr id="5" name="Content Placeholder 4">
            <a:extLst>
              <a:ext uri="{FF2B5EF4-FFF2-40B4-BE49-F238E27FC236}">
                <a16:creationId xmlns:a16="http://schemas.microsoft.com/office/drawing/2014/main" id="{89CB897F-6B1C-151A-7E97-0CC5ACE64EDB}"/>
              </a:ext>
            </a:extLst>
          </p:cNvPr>
          <p:cNvSpPr>
            <a:spLocks noGrp="1"/>
          </p:cNvSpPr>
          <p:nvPr>
            <p:ph sz="half" idx="2"/>
          </p:nvPr>
        </p:nvSpPr>
        <p:spPr>
          <a:xfrm>
            <a:off x="6623992" y="1825353"/>
            <a:ext cx="4800600" cy="2755775"/>
          </a:xfrm>
        </p:spPr>
        <p:txBody>
          <a:bodyPr>
            <a:normAutofit fontScale="85000" lnSpcReduction="20000"/>
          </a:bodyPr>
          <a:lstStyle/>
          <a:p>
            <a:pPr algn="just"/>
            <a:r>
              <a:rPr lang="en-US" sz="1800" dirty="0"/>
              <a:t>Since the p-value of chi-square test is less than 0.05, we conclude that there is a significant association between heart rate and heart disease. </a:t>
            </a:r>
          </a:p>
          <a:p>
            <a:pPr algn="just"/>
            <a:r>
              <a:rPr lang="en-IN" sz="1800" dirty="0"/>
              <a:t>From the percentages , we can  conclude that a person with heart rate between 130 – 160 and under 130 are prone to heart disease. </a:t>
            </a:r>
          </a:p>
          <a:p>
            <a:pPr algn="just"/>
            <a:r>
              <a:rPr lang="en-IN" sz="1800" dirty="0"/>
              <a:t>*But according to our theoretical knowledge this outcome feels wrong. </a:t>
            </a:r>
          </a:p>
        </p:txBody>
      </p:sp>
      <p:pic>
        <p:nvPicPr>
          <p:cNvPr id="10" name="Picture 9">
            <a:extLst>
              <a:ext uri="{FF2B5EF4-FFF2-40B4-BE49-F238E27FC236}">
                <a16:creationId xmlns:a16="http://schemas.microsoft.com/office/drawing/2014/main" id="{EEDF484F-5DA2-6A71-E4DA-92D67F77BDC9}"/>
              </a:ext>
            </a:extLst>
          </p:cNvPr>
          <p:cNvPicPr>
            <a:picLocks noChangeAspect="1"/>
          </p:cNvPicPr>
          <p:nvPr/>
        </p:nvPicPr>
        <p:blipFill>
          <a:blip r:embed="rId2"/>
          <a:stretch>
            <a:fillRect/>
          </a:stretch>
        </p:blipFill>
        <p:spPr>
          <a:xfrm>
            <a:off x="767408" y="3068960"/>
            <a:ext cx="3707919" cy="1512168"/>
          </a:xfrm>
          <a:prstGeom prst="rect">
            <a:avLst/>
          </a:prstGeom>
        </p:spPr>
      </p:pic>
      <p:pic>
        <p:nvPicPr>
          <p:cNvPr id="12" name="Picture 11">
            <a:extLst>
              <a:ext uri="{FF2B5EF4-FFF2-40B4-BE49-F238E27FC236}">
                <a16:creationId xmlns:a16="http://schemas.microsoft.com/office/drawing/2014/main" id="{0DC65786-21DD-98C9-7DAB-3732755132E1}"/>
              </a:ext>
            </a:extLst>
          </p:cNvPr>
          <p:cNvPicPr>
            <a:picLocks noChangeAspect="1"/>
          </p:cNvPicPr>
          <p:nvPr/>
        </p:nvPicPr>
        <p:blipFill rotWithShape="1">
          <a:blip r:embed="rId3"/>
          <a:srcRect l="403" t="77950" r="76578" b="10101"/>
          <a:stretch/>
        </p:blipFill>
        <p:spPr>
          <a:xfrm>
            <a:off x="6960096" y="548680"/>
            <a:ext cx="4113544" cy="1201112"/>
          </a:xfrm>
          <a:prstGeom prst="rect">
            <a:avLst/>
          </a:prstGeom>
          <a:ln w="28575">
            <a:solidFill>
              <a:srgbClr val="C00000"/>
            </a:solidFill>
          </a:ln>
        </p:spPr>
      </p:pic>
      <p:pic>
        <p:nvPicPr>
          <p:cNvPr id="2050" name="Picture 2">
            <a:extLst>
              <a:ext uri="{FF2B5EF4-FFF2-40B4-BE49-F238E27FC236}">
                <a16:creationId xmlns:a16="http://schemas.microsoft.com/office/drawing/2014/main" id="{F5E6435D-8E6F-8084-59B1-D70D06FBE0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152" y="3751312"/>
            <a:ext cx="3811446" cy="310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79376" y="1988840"/>
            <a:ext cx="4800600" cy="4536504"/>
          </a:xfrm>
        </p:spPr>
        <p:txBody>
          <a:bodyPr>
            <a:normAutofit fontScale="85000" lnSpcReduction="20000"/>
          </a:bodyPr>
          <a:lstStyle/>
          <a:p>
            <a:pPr algn="just"/>
            <a:r>
              <a:rPr lang="en-US" sz="2100" dirty="0">
                <a:solidFill>
                  <a:schemeClr val="accent1">
                    <a:lumMod val="75000"/>
                  </a:schemeClr>
                </a:solidFill>
              </a:rPr>
              <a:t>For Serum Cholesterol: </a:t>
            </a:r>
            <a:r>
              <a:rPr lang="en-US" sz="1900" dirty="0">
                <a:solidFill>
                  <a:schemeClr val="bg2">
                    <a:lumMod val="25000"/>
                  </a:schemeClr>
                </a:solidFill>
              </a:rPr>
              <a:t>We have grouped the levels of serum cholesterol and created a contingency table for the number of diseased and healthy patients in each age group</a:t>
            </a:r>
            <a:r>
              <a:rPr lang="en-US" sz="1900" dirty="0">
                <a:solidFill>
                  <a:schemeClr val="accent1">
                    <a:lumMod val="75000"/>
                  </a:schemeClr>
                </a:solidFill>
              </a:rPr>
              <a:t>. </a:t>
            </a:r>
            <a:endParaRPr lang="en-US" sz="1600" dirty="0">
              <a:solidFill>
                <a:schemeClr val="accent1">
                  <a:lumMod val="75000"/>
                </a:schemeClr>
              </a:solidFill>
            </a:endParaRPr>
          </a:p>
          <a:p>
            <a:pPr algn="just"/>
            <a:endParaRPr lang="en-US" sz="1400" dirty="0">
              <a:solidFill>
                <a:schemeClr val="accent1">
                  <a:lumMod val="75000"/>
                </a:schemeClr>
              </a:solidFill>
            </a:endParaRPr>
          </a:p>
          <a:p>
            <a:pPr algn="just"/>
            <a:endParaRPr lang="en-US" sz="1400" dirty="0">
              <a:solidFill>
                <a:schemeClr val="accent1">
                  <a:lumMod val="75000"/>
                </a:schemeClr>
              </a:solidFill>
            </a:endParaRPr>
          </a:p>
          <a:p>
            <a:pPr marL="0" indent="0" algn="just">
              <a:buNone/>
            </a:pPr>
            <a:endParaRPr lang="en-US" sz="1400" dirty="0">
              <a:solidFill>
                <a:schemeClr val="accent1">
                  <a:lumMod val="75000"/>
                </a:schemeClr>
              </a:solidFill>
            </a:endParaRPr>
          </a:p>
          <a:p>
            <a:pPr marL="0" indent="0" algn="just">
              <a:buNone/>
            </a:pPr>
            <a:endParaRPr lang="en-US" sz="1400" dirty="0">
              <a:solidFill>
                <a:schemeClr val="accent1">
                  <a:lumMod val="75000"/>
                </a:schemeClr>
              </a:solidFill>
            </a:endParaRPr>
          </a:p>
          <a:p>
            <a:pPr marL="0" indent="0" algn="just">
              <a:buNone/>
            </a:pPr>
            <a:endParaRPr lang="en-US" sz="1400" dirty="0">
              <a:solidFill>
                <a:schemeClr val="accent1">
                  <a:lumMod val="75000"/>
                </a:schemeClr>
              </a:solidFill>
            </a:endParaRPr>
          </a:p>
          <a:p>
            <a:pPr marL="0" indent="0" algn="just">
              <a:buNone/>
            </a:pPr>
            <a:endParaRPr lang="en-US" sz="1400" dirty="0">
              <a:solidFill>
                <a:schemeClr val="accent1">
                  <a:lumMod val="75000"/>
                </a:schemeClr>
              </a:solidFill>
            </a:endParaRPr>
          </a:p>
          <a:p>
            <a:pPr marL="0" indent="0" algn="just">
              <a:buNone/>
            </a:pPr>
            <a:r>
              <a:rPr lang="en-US" dirty="0">
                <a:solidFill>
                  <a:schemeClr val="accent1">
                    <a:lumMod val="75000"/>
                  </a:schemeClr>
                </a:solidFill>
              </a:rPr>
              <a:t>We observe that there are  50% patients having heart disease with serum cholesterol levels greater than 400 followed by 45% patients with serum cholesterol levels from 200-400</a:t>
            </a:r>
            <a:r>
              <a:rPr lang="en-US" sz="1400" dirty="0">
                <a:solidFill>
                  <a:schemeClr val="accent1">
                    <a:lumMod val="75000"/>
                  </a:schemeClr>
                </a:solidFill>
              </a:rPr>
              <a:t>. </a:t>
            </a:r>
          </a:p>
          <a:p>
            <a:pPr marL="0" indent="0">
              <a:buNone/>
            </a:pPr>
            <a:endParaRPr lang="en-US" sz="1400" dirty="0">
              <a:solidFill>
                <a:schemeClr val="accent1">
                  <a:lumMod val="75000"/>
                </a:schemeClr>
              </a:solidFill>
            </a:endParaRPr>
          </a:p>
          <a:p>
            <a:endParaRPr lang="en-US" dirty="0"/>
          </a:p>
        </p:txBody>
      </p:sp>
      <p:sp>
        <p:nvSpPr>
          <p:cNvPr id="6" name="Content Placeholder 5"/>
          <p:cNvSpPr>
            <a:spLocks noGrp="1"/>
          </p:cNvSpPr>
          <p:nvPr>
            <p:ph sz="quarter" idx="4"/>
          </p:nvPr>
        </p:nvSpPr>
        <p:spPr>
          <a:xfrm>
            <a:off x="6893784" y="1916833"/>
            <a:ext cx="4152528" cy="3179060"/>
          </a:xfrm>
        </p:spPr>
        <p:txBody>
          <a:bodyPr>
            <a:normAutofit fontScale="85000" lnSpcReduction="20000"/>
          </a:bodyPr>
          <a:lstStyle/>
          <a:p>
            <a:r>
              <a:rPr lang="en-US" sz="1800" dirty="0"/>
              <a:t>By looking at the p value for chi-square test (&gt;0.05) we can accept the null hypothesis and conclude that there is no association between serum cholesterol levels and heart disease. </a:t>
            </a:r>
          </a:p>
          <a:p>
            <a:r>
              <a:rPr lang="en-US" sz="1800" dirty="0"/>
              <a:t>But from the proportions we can say that patients with higher serum cholesterol levels are prone towards having heart diseases. </a:t>
            </a:r>
          </a:p>
        </p:txBody>
      </p:sp>
      <p:pic>
        <p:nvPicPr>
          <p:cNvPr id="8" name="Picture 7">
            <a:extLst>
              <a:ext uri="{FF2B5EF4-FFF2-40B4-BE49-F238E27FC236}">
                <a16:creationId xmlns:a16="http://schemas.microsoft.com/office/drawing/2014/main" id="{C29D6E3C-FA59-AC12-AEA5-473E7166E078}"/>
              </a:ext>
            </a:extLst>
          </p:cNvPr>
          <p:cNvPicPr>
            <a:picLocks noChangeAspect="1"/>
          </p:cNvPicPr>
          <p:nvPr/>
        </p:nvPicPr>
        <p:blipFill rotWithShape="1">
          <a:blip r:embed="rId2"/>
          <a:srcRect l="388" t="79400" r="76578" b="10100"/>
          <a:stretch/>
        </p:blipFill>
        <p:spPr>
          <a:xfrm>
            <a:off x="7004230" y="753996"/>
            <a:ext cx="3931637" cy="1008112"/>
          </a:xfrm>
          <a:prstGeom prst="rect">
            <a:avLst/>
          </a:prstGeom>
          <a:ln w="28575">
            <a:solidFill>
              <a:srgbClr val="C00000"/>
            </a:solidFill>
          </a:ln>
        </p:spPr>
      </p:pic>
      <p:pic>
        <p:nvPicPr>
          <p:cNvPr id="10" name="Picture 9">
            <a:extLst>
              <a:ext uri="{FF2B5EF4-FFF2-40B4-BE49-F238E27FC236}">
                <a16:creationId xmlns:a16="http://schemas.microsoft.com/office/drawing/2014/main" id="{FCD630BE-DF25-9422-7BE1-4B59851AF98D}"/>
              </a:ext>
            </a:extLst>
          </p:cNvPr>
          <p:cNvPicPr>
            <a:picLocks noChangeAspect="1"/>
          </p:cNvPicPr>
          <p:nvPr/>
        </p:nvPicPr>
        <p:blipFill>
          <a:blip r:embed="rId3"/>
          <a:stretch>
            <a:fillRect/>
          </a:stretch>
        </p:blipFill>
        <p:spPr>
          <a:xfrm>
            <a:off x="911424" y="3104964"/>
            <a:ext cx="3683032" cy="1152128"/>
          </a:xfrm>
          <a:prstGeom prst="rect">
            <a:avLst/>
          </a:prstGeom>
        </p:spPr>
      </p:pic>
      <p:pic>
        <p:nvPicPr>
          <p:cNvPr id="2" name="Picture 1">
            <a:extLst>
              <a:ext uri="{FF2B5EF4-FFF2-40B4-BE49-F238E27FC236}">
                <a16:creationId xmlns:a16="http://schemas.microsoft.com/office/drawing/2014/main" id="{E8BA8627-CAF0-9CA2-B45F-C79F02ABA2E5}"/>
              </a:ext>
            </a:extLst>
          </p:cNvPr>
          <p:cNvPicPr>
            <a:picLocks noChangeAspect="1"/>
          </p:cNvPicPr>
          <p:nvPr/>
        </p:nvPicPr>
        <p:blipFill>
          <a:blip r:embed="rId4"/>
          <a:stretch>
            <a:fillRect/>
          </a:stretch>
        </p:blipFill>
        <p:spPr>
          <a:xfrm>
            <a:off x="6943103" y="3589129"/>
            <a:ext cx="3992894" cy="3200241"/>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Significant Proportions.</a:t>
            </a:r>
          </a:p>
        </p:txBody>
      </p:sp>
      <p:sp>
        <p:nvSpPr>
          <p:cNvPr id="4" name="TextBox 3">
            <a:extLst>
              <a:ext uri="{FF2B5EF4-FFF2-40B4-BE49-F238E27FC236}">
                <a16:creationId xmlns:a16="http://schemas.microsoft.com/office/drawing/2014/main" id="{87415777-754B-00A9-39F7-97C97F76B9BE}"/>
              </a:ext>
            </a:extLst>
          </p:cNvPr>
          <p:cNvSpPr txBox="1"/>
          <p:nvPr/>
        </p:nvSpPr>
        <p:spPr>
          <a:xfrm>
            <a:off x="413557" y="2060848"/>
            <a:ext cx="4248472" cy="3693319"/>
          </a:xfrm>
          <a:prstGeom prst="rect">
            <a:avLst/>
          </a:prstGeom>
          <a:noFill/>
        </p:spPr>
        <p:txBody>
          <a:bodyPr wrap="square" rtlCol="0">
            <a:spAutoFit/>
          </a:bodyPr>
          <a:lstStyle/>
          <a:p>
            <a:r>
              <a:rPr lang="en-US" dirty="0">
                <a:solidFill>
                  <a:srgbClr val="C00000"/>
                </a:solidFill>
              </a:rPr>
              <a:t>Gender Proportions:</a:t>
            </a:r>
          </a:p>
          <a:p>
            <a:r>
              <a:rPr lang="en-US" dirty="0"/>
              <a:t>   </a:t>
            </a:r>
            <a:r>
              <a:rPr lang="en-IN" dirty="0"/>
              <a:t>  </a:t>
            </a:r>
            <a:r>
              <a:rPr lang="en-IN" dirty="0">
                <a:solidFill>
                  <a:schemeClr val="bg2">
                    <a:lumMod val="25000"/>
                  </a:schemeClr>
                </a:solidFill>
              </a:rPr>
              <a:t>We tested for the difference of proportions of males and females having heart disease. The contingency table is given as :</a:t>
            </a:r>
          </a:p>
          <a:p>
            <a:endParaRPr lang="en-IN" dirty="0">
              <a:solidFill>
                <a:schemeClr val="bg2">
                  <a:lumMod val="25000"/>
                </a:schemeClr>
              </a:solidFill>
            </a:endParaRPr>
          </a:p>
          <a:p>
            <a:endParaRPr lang="en-IN" dirty="0">
              <a:solidFill>
                <a:schemeClr val="bg2">
                  <a:lumMod val="25000"/>
                </a:schemeClr>
              </a:solidFill>
            </a:endParaRPr>
          </a:p>
          <a:p>
            <a:endParaRPr lang="en-IN" dirty="0">
              <a:solidFill>
                <a:schemeClr val="bg2">
                  <a:lumMod val="25000"/>
                </a:schemeClr>
              </a:solidFill>
            </a:endParaRPr>
          </a:p>
          <a:p>
            <a:endParaRPr lang="en-IN" dirty="0">
              <a:solidFill>
                <a:schemeClr val="bg2">
                  <a:lumMod val="25000"/>
                </a:schemeClr>
              </a:solidFill>
            </a:endParaRPr>
          </a:p>
          <a:p>
            <a:endParaRPr lang="en-IN" dirty="0">
              <a:solidFill>
                <a:schemeClr val="bg2">
                  <a:lumMod val="25000"/>
                </a:schemeClr>
              </a:solidFill>
            </a:endParaRPr>
          </a:p>
          <a:p>
            <a:endParaRPr lang="en-IN" dirty="0">
              <a:solidFill>
                <a:schemeClr val="bg2">
                  <a:lumMod val="25000"/>
                </a:schemeClr>
              </a:solidFill>
            </a:endParaRPr>
          </a:p>
          <a:p>
            <a:endParaRPr lang="en-IN" dirty="0">
              <a:solidFill>
                <a:schemeClr val="bg2">
                  <a:lumMod val="25000"/>
                </a:schemeClr>
              </a:solidFill>
            </a:endParaRPr>
          </a:p>
          <a:p>
            <a:r>
              <a:rPr lang="en-IN" dirty="0">
                <a:solidFill>
                  <a:schemeClr val="bg2">
                    <a:lumMod val="25000"/>
                  </a:schemeClr>
                </a:solidFill>
              </a:rPr>
              <a:t> </a:t>
            </a:r>
            <a:endParaRPr lang="en-US" dirty="0">
              <a:solidFill>
                <a:schemeClr val="bg2">
                  <a:lumMod val="25000"/>
                </a:schemeClr>
              </a:solidFill>
            </a:endParaRPr>
          </a:p>
        </p:txBody>
      </p:sp>
      <p:pic>
        <p:nvPicPr>
          <p:cNvPr id="6" name="Picture 5">
            <a:extLst>
              <a:ext uri="{FF2B5EF4-FFF2-40B4-BE49-F238E27FC236}">
                <a16:creationId xmlns:a16="http://schemas.microsoft.com/office/drawing/2014/main" id="{C9BE30E6-0635-B0F6-FD51-957D8DB4B6E8}"/>
              </a:ext>
            </a:extLst>
          </p:cNvPr>
          <p:cNvPicPr>
            <a:picLocks noChangeAspect="1"/>
          </p:cNvPicPr>
          <p:nvPr/>
        </p:nvPicPr>
        <p:blipFill>
          <a:blip r:embed="rId2"/>
          <a:stretch>
            <a:fillRect/>
          </a:stretch>
        </p:blipFill>
        <p:spPr>
          <a:xfrm>
            <a:off x="407368" y="3862718"/>
            <a:ext cx="5132030" cy="648072"/>
          </a:xfrm>
          <a:prstGeom prst="rect">
            <a:avLst/>
          </a:prstGeom>
        </p:spPr>
      </p:pic>
      <p:pic>
        <p:nvPicPr>
          <p:cNvPr id="10" name="Picture 9">
            <a:extLst>
              <a:ext uri="{FF2B5EF4-FFF2-40B4-BE49-F238E27FC236}">
                <a16:creationId xmlns:a16="http://schemas.microsoft.com/office/drawing/2014/main" id="{9804C9CC-1843-23A9-869B-804D65D6C079}"/>
              </a:ext>
            </a:extLst>
          </p:cNvPr>
          <p:cNvPicPr>
            <a:picLocks noChangeAspect="1"/>
          </p:cNvPicPr>
          <p:nvPr/>
        </p:nvPicPr>
        <p:blipFill rotWithShape="1">
          <a:blip r:embed="rId3"/>
          <a:srcRect l="388" t="75225" r="73034" b="4851"/>
          <a:stretch/>
        </p:blipFill>
        <p:spPr>
          <a:xfrm>
            <a:off x="6960096" y="2204864"/>
            <a:ext cx="3756719" cy="1584176"/>
          </a:xfrm>
          <a:prstGeom prst="rect">
            <a:avLst/>
          </a:prstGeom>
          <a:ln w="28575">
            <a:solidFill>
              <a:srgbClr val="C00000"/>
            </a:solidFill>
          </a:ln>
        </p:spPr>
      </p:pic>
      <p:sp>
        <p:nvSpPr>
          <p:cNvPr id="11" name="TextBox 10">
            <a:extLst>
              <a:ext uri="{FF2B5EF4-FFF2-40B4-BE49-F238E27FC236}">
                <a16:creationId xmlns:a16="http://schemas.microsoft.com/office/drawing/2014/main" id="{94EBA360-D794-4C05-173A-23BFA233D5DD}"/>
              </a:ext>
            </a:extLst>
          </p:cNvPr>
          <p:cNvSpPr txBox="1"/>
          <p:nvPr/>
        </p:nvSpPr>
        <p:spPr>
          <a:xfrm>
            <a:off x="1919536" y="4915352"/>
            <a:ext cx="7776864" cy="95410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tx1"/>
            </a:solidFill>
          </a:ln>
        </p:spPr>
        <p:txBody>
          <a:bodyPr wrap="square" rtlCol="0">
            <a:spAutoFit/>
          </a:bodyPr>
          <a:lstStyle/>
          <a:p>
            <a:r>
              <a:rPr lang="en-US" sz="2000" dirty="0">
                <a:solidFill>
                  <a:srgbClr val="C00000"/>
                </a:solidFill>
              </a:rPr>
              <a:t>Interpretation: </a:t>
            </a:r>
            <a:r>
              <a:rPr lang="en-US" dirty="0"/>
              <a:t>from the 2 sample test for proportionality , p values is &lt; 0.05, hence we can imply that the proportions vary significantly and we can say that heart disease is more prone to males than females.</a:t>
            </a:r>
            <a:endParaRPr lang="en-IN"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26CEB-24CF-7530-38C2-6870E06680ED}"/>
              </a:ext>
            </a:extLst>
          </p:cNvPr>
          <p:cNvSpPr>
            <a:spLocks noGrp="1"/>
          </p:cNvSpPr>
          <p:nvPr>
            <p:ph sz="half" idx="1"/>
          </p:nvPr>
        </p:nvSpPr>
        <p:spPr>
          <a:xfrm>
            <a:off x="335360" y="1700808"/>
            <a:ext cx="4800600" cy="4575175"/>
          </a:xfrm>
        </p:spPr>
        <p:txBody>
          <a:bodyPr>
            <a:normAutofit/>
          </a:bodyPr>
          <a:lstStyle/>
          <a:p>
            <a:pPr marL="0" indent="0">
              <a:buNone/>
            </a:pPr>
            <a:r>
              <a:rPr lang="en-US" sz="1800" dirty="0">
                <a:solidFill>
                  <a:srgbClr val="C00000"/>
                </a:solidFill>
              </a:rPr>
              <a:t>Fasting Blood Sugar Proportions:</a:t>
            </a:r>
          </a:p>
          <a:p>
            <a:pPr marL="0" indent="0">
              <a:buNone/>
            </a:pPr>
            <a:r>
              <a:rPr lang="en-US" dirty="0"/>
              <a:t>   </a:t>
            </a:r>
            <a:r>
              <a:rPr lang="en-IN" dirty="0"/>
              <a:t>  </a:t>
            </a:r>
            <a:r>
              <a:rPr lang="en-IN" sz="1800" dirty="0">
                <a:solidFill>
                  <a:schemeClr val="bg2">
                    <a:lumMod val="25000"/>
                  </a:schemeClr>
                </a:solidFill>
              </a:rPr>
              <a:t>We tested for the difference of proportions for the patients having blood sugar level greater and less than 120 having heart disease. The contingency table is given as :</a:t>
            </a:r>
          </a:p>
          <a:p>
            <a:endParaRPr lang="en-IN" dirty="0"/>
          </a:p>
        </p:txBody>
      </p:sp>
      <p:sp>
        <p:nvSpPr>
          <p:cNvPr id="4" name="Content Placeholder 3">
            <a:extLst>
              <a:ext uri="{FF2B5EF4-FFF2-40B4-BE49-F238E27FC236}">
                <a16:creationId xmlns:a16="http://schemas.microsoft.com/office/drawing/2014/main" id="{E68A4E32-4C6B-E504-19EF-3DF364DCB7BD}"/>
              </a:ext>
            </a:extLst>
          </p:cNvPr>
          <p:cNvSpPr>
            <a:spLocks noGrp="1"/>
          </p:cNvSpPr>
          <p:nvPr>
            <p:ph sz="half" idx="2"/>
          </p:nvPr>
        </p:nvSpPr>
        <p:spPr>
          <a:xfrm>
            <a:off x="2135560" y="4980220"/>
            <a:ext cx="8040960" cy="1295763"/>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19050">
            <a:solidFill>
              <a:schemeClr val="accent1">
                <a:lumMod val="50000"/>
              </a:schemeClr>
            </a:solidFill>
          </a:ln>
        </p:spPr>
        <p:txBody>
          <a:bodyPr>
            <a:normAutofit/>
          </a:bodyPr>
          <a:lstStyle/>
          <a:p>
            <a:r>
              <a:rPr lang="en-US" sz="2800" dirty="0">
                <a:solidFill>
                  <a:srgbClr val="C00000"/>
                </a:solidFill>
              </a:rPr>
              <a:t>Interpretation: </a:t>
            </a:r>
            <a:r>
              <a:rPr lang="en-US" dirty="0"/>
              <a:t>from the 2 sample test for proportionality , p values is &gt; 0.05, hence we can imply that the proportions do not vary significantly. </a:t>
            </a:r>
          </a:p>
          <a:p>
            <a:endParaRPr lang="en-US" dirty="0"/>
          </a:p>
          <a:p>
            <a:pPr marL="0" indent="0">
              <a:buNone/>
            </a:pPr>
            <a:endParaRPr lang="en-US" dirty="0"/>
          </a:p>
        </p:txBody>
      </p:sp>
      <p:pic>
        <p:nvPicPr>
          <p:cNvPr id="6" name="Picture 5">
            <a:extLst>
              <a:ext uri="{FF2B5EF4-FFF2-40B4-BE49-F238E27FC236}">
                <a16:creationId xmlns:a16="http://schemas.microsoft.com/office/drawing/2014/main" id="{45308E8B-B53F-E456-E672-F018A8F638D5}"/>
              </a:ext>
            </a:extLst>
          </p:cNvPr>
          <p:cNvPicPr>
            <a:picLocks noChangeAspect="1"/>
          </p:cNvPicPr>
          <p:nvPr/>
        </p:nvPicPr>
        <p:blipFill rotWithShape="1">
          <a:blip r:embed="rId2"/>
          <a:srcRect l="389" t="75200" r="73034" b="3800"/>
          <a:stretch/>
        </p:blipFill>
        <p:spPr>
          <a:xfrm>
            <a:off x="7655387" y="2060848"/>
            <a:ext cx="3684376" cy="1637500"/>
          </a:xfrm>
          <a:prstGeom prst="rect">
            <a:avLst/>
          </a:prstGeom>
          <a:ln w="28575">
            <a:solidFill>
              <a:srgbClr val="C00000"/>
            </a:solidFill>
          </a:ln>
        </p:spPr>
      </p:pic>
      <p:pic>
        <p:nvPicPr>
          <p:cNvPr id="7" name="Picture 6">
            <a:extLst>
              <a:ext uri="{FF2B5EF4-FFF2-40B4-BE49-F238E27FC236}">
                <a16:creationId xmlns:a16="http://schemas.microsoft.com/office/drawing/2014/main" id="{E2703946-ADB2-7397-11B7-0AC24AAA5B68}"/>
              </a:ext>
            </a:extLst>
          </p:cNvPr>
          <p:cNvPicPr>
            <a:picLocks noChangeAspect="1"/>
          </p:cNvPicPr>
          <p:nvPr/>
        </p:nvPicPr>
        <p:blipFill>
          <a:blip r:embed="rId3"/>
          <a:stretch>
            <a:fillRect/>
          </a:stretch>
        </p:blipFill>
        <p:spPr>
          <a:xfrm>
            <a:off x="420256" y="3549330"/>
            <a:ext cx="5447145" cy="815773"/>
          </a:xfrm>
          <a:prstGeom prst="rect">
            <a:avLst/>
          </a:prstGeom>
        </p:spPr>
      </p:pic>
    </p:spTree>
    <p:extLst>
      <p:ext uri="{BB962C8B-B14F-4D97-AF65-F5344CB8AC3E}">
        <p14:creationId xmlns:p14="http://schemas.microsoft.com/office/powerpoint/2010/main" val="1046748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Health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31291B-7E16-4BF2-A964-81BB2411C9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3C2B29A-C1CD-4C3A-A037-902991BF1F59}">
  <ds:schemaRefs>
    <ds:schemaRef ds:uri="http://schemas.microsoft.com/sharepoint/v3/contenttype/forms"/>
  </ds:schemaRefs>
</ds:datastoreItem>
</file>

<file path=customXml/itemProps3.xml><?xml version="1.0" encoding="utf-8"?>
<ds:datastoreItem xmlns:ds="http://schemas.openxmlformats.org/officeDocument/2006/customXml" ds:itemID="{1BCBC288-0F4E-479D-8F69-11F8CF8D6F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Medical design presentation (widescreen)</Template>
  <TotalTime>0</TotalTime>
  <Words>882</Words>
  <Application>Microsoft Office PowerPoint</Application>
  <PresentationFormat>Widescreen</PresentationFormat>
  <Paragraphs>117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Medium</vt:lpstr>
      <vt:lpstr>Lucida Console</vt:lpstr>
      <vt:lpstr>Medical Health 16x9</vt:lpstr>
      <vt:lpstr>Heart Disease Data</vt:lpstr>
      <vt:lpstr>Our Data!</vt:lpstr>
      <vt:lpstr>Checking Distribution. </vt:lpstr>
      <vt:lpstr>PowerPoint Presentation</vt:lpstr>
      <vt:lpstr>Identifying the groups most prone to Heart Disease.</vt:lpstr>
      <vt:lpstr>PowerPoint Presentation</vt:lpstr>
      <vt:lpstr>PowerPoint Presentation</vt:lpstr>
      <vt:lpstr>Checking for Significant Proportions.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2023-07-17T15:37:09Z</dcterms:created>
  <dcterms:modified xsi:type="dcterms:W3CDTF">2024-07-18T18:12:25Z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