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3" r:id="rId6"/>
    <p:sldId id="266"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1/25/2021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1/25/2021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1/25/2021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1/25/2021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1/25/2021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2" y="2099049"/>
            <a:ext cx="4775075" cy="2605473"/>
          </a:xfrm>
        </p:spPr>
        <p:txBody>
          <a:bodyPr>
            <a:normAutofit/>
          </a:bodyPr>
          <a:lstStyle/>
          <a:p>
            <a:r>
              <a:rPr lang="en-US" sz="3200" b="1" dirty="0" err="1">
                <a:solidFill>
                  <a:schemeClr val="tx1"/>
                </a:solidFill>
              </a:rPr>
              <a:t>gomycodE</a:t>
            </a:r>
            <a:r>
              <a:rPr lang="en-US" sz="3200" b="1" dirty="0">
                <a:solidFill>
                  <a:schemeClr val="tx1"/>
                </a:solidFill>
              </a:rPr>
              <a:t> 1</a:t>
            </a:r>
            <a:r>
              <a:rPr lang="en-US" sz="3200" b="1" baseline="30000" dirty="0">
                <a:solidFill>
                  <a:schemeClr val="tx1"/>
                </a:solidFill>
              </a:rPr>
              <a:t>ST</a:t>
            </a:r>
            <a:br>
              <a:rPr lang="en-US" sz="3200" b="1" baseline="30000" dirty="0">
                <a:solidFill>
                  <a:schemeClr val="tx1"/>
                </a:solidFill>
              </a:rPr>
            </a:br>
            <a:br>
              <a:rPr lang="en-US" sz="3200" b="1" baseline="30000" dirty="0">
                <a:solidFill>
                  <a:schemeClr val="tx1"/>
                </a:solidFill>
              </a:rPr>
            </a:br>
            <a:r>
              <a:rPr lang="en-US" sz="3200" b="1" dirty="0">
                <a:solidFill>
                  <a:schemeClr val="tx1"/>
                </a:solidFill>
              </a:rPr>
              <a:t> Project</a:t>
            </a:r>
            <a:br>
              <a:rPr lang="en-US" sz="3600" dirty="0">
                <a:solidFill>
                  <a:schemeClr val="tx1"/>
                </a:solidFill>
              </a:rPr>
            </a:br>
            <a:br>
              <a:rPr lang="en-US" sz="3600" dirty="0">
                <a:solidFill>
                  <a:schemeClr val="tx1"/>
                </a:solidFill>
              </a:rPr>
            </a:br>
            <a:r>
              <a:rPr lang="en-US" sz="2800" dirty="0">
                <a:solidFill>
                  <a:schemeClr val="tx1"/>
                </a:solidFill>
              </a:rPr>
              <a:t>Karray ABDELJALIL</a:t>
            </a:r>
            <a:endParaRPr lang="en-US" sz="3600"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49980-8B2F-4CC8-AF8C-57F118F648C3}"/>
              </a:ext>
            </a:extLst>
          </p:cNvPr>
          <p:cNvSpPr>
            <a:spLocks noGrp="1"/>
          </p:cNvSpPr>
          <p:nvPr>
            <p:ph idx="1"/>
          </p:nvPr>
        </p:nvSpPr>
        <p:spPr>
          <a:xfrm>
            <a:off x="781879" y="1652545"/>
            <a:ext cx="10270434" cy="4589365"/>
          </a:xfrm>
        </p:spPr>
        <p:txBody>
          <a:bodyPr>
            <a:normAutofit/>
          </a:bodyPr>
          <a:lstStyle/>
          <a:p>
            <a:pPr marL="0" indent="0" algn="just">
              <a:lnSpc>
                <a:spcPct val="150000"/>
              </a:lnSpc>
              <a:buNone/>
            </a:pPr>
            <a:r>
              <a:rPr lang="en-US" sz="2200" b="0" dirty="0">
                <a:solidFill>
                  <a:srgbClr val="212121"/>
                </a:solidFill>
                <a:effectLst/>
                <a:latin typeface="Times New Roman" panose="02020603050405020304" pitchFamily="18" charset="0"/>
                <a:cs typeface="Times New Roman" panose="02020603050405020304" pitchFamily="18" charset="0"/>
              </a:rPr>
              <a:t>How the web works provides a simplified view of what happens when you view a webpage in a web browser on your computer or phone.</a:t>
            </a:r>
          </a:p>
          <a:p>
            <a:pPr marL="0" indent="0" algn="just">
              <a:lnSpc>
                <a:spcPct val="150000"/>
              </a:lnSpc>
              <a:buNone/>
            </a:pPr>
            <a:r>
              <a:rPr lang="en-US" sz="2200" b="0" dirty="0">
                <a:solidFill>
                  <a:srgbClr val="212121"/>
                </a:solidFill>
                <a:effectLst/>
                <a:latin typeface="Times New Roman" panose="02020603050405020304" pitchFamily="18" charset="0"/>
                <a:cs typeface="Times New Roman" panose="02020603050405020304" pitchFamily="18" charset="0"/>
              </a:rPr>
              <a:t>This theory is not essential to writing web code in the short term, but before long you'll really start to benefit from understanding what's happening in the background</a:t>
            </a:r>
            <a:r>
              <a:rPr lang="en-US" sz="2200" b="0" i="0" dirty="0">
                <a:solidFill>
                  <a:srgbClr val="212121"/>
                </a:solidFill>
                <a:effectLst/>
                <a:latin typeface="Times New Roman" panose="02020603050405020304" pitchFamily="18" charset="0"/>
                <a:cs typeface="Times New Roman" panose="02020603050405020304" pitchFamily="18" charset="0"/>
              </a:rPr>
              <a:t>.</a:t>
            </a:r>
          </a:p>
          <a:p>
            <a:pPr marL="0" indent="0" algn="just">
              <a:lnSpc>
                <a:spcPct val="150000"/>
              </a:lnSpc>
              <a:buNone/>
            </a:pPr>
            <a:r>
              <a:rPr lang="en-US" sz="2200" b="0" i="0" dirty="0">
                <a:solidFill>
                  <a:srgbClr val="000000"/>
                </a:solidFill>
                <a:effectLst/>
                <a:latin typeface="Times New Roman" panose="02020603050405020304" pitchFamily="18" charset="0"/>
                <a:cs typeface="Times New Roman" panose="02020603050405020304" pitchFamily="18" charset="0"/>
              </a:rPr>
              <a:t>For example, a user enters a URL into a browser like </a:t>
            </a:r>
            <a:r>
              <a:rPr lang="en-US" sz="2200" b="0" i="0" u="none" strike="noStrike" dirty="0">
                <a:solidFill>
                  <a:srgbClr val="313131"/>
                </a:solidFill>
                <a:effectLst/>
                <a:latin typeface="Times New Roman" panose="02020603050405020304" pitchFamily="18" charset="0"/>
                <a:cs typeface="Times New Roman" panose="02020603050405020304" pitchFamily="18" charset="0"/>
                <a:hlinkClick r:id="rId2"/>
              </a:rPr>
              <a:t>Google.com</a:t>
            </a:r>
            <a:r>
              <a:rPr lang="en-US" sz="2200" b="0" i="0" dirty="0">
                <a:solidFill>
                  <a:srgbClr val="000000"/>
                </a:solidFill>
                <a:effectLst/>
                <a:latin typeface="Times New Roman" panose="02020603050405020304" pitchFamily="18" charset="0"/>
                <a:cs typeface="Times New Roman" panose="02020603050405020304" pitchFamily="18" charset="0"/>
              </a:rPr>
              <a:t>. This request is passed to a domain name server.</a:t>
            </a:r>
          </a:p>
          <a:p>
            <a:pPr marL="0" indent="0" algn="just">
              <a:lnSpc>
                <a:spcPct val="150000"/>
              </a:lnSpc>
              <a:buNone/>
            </a:pPr>
            <a:r>
              <a:rPr lang="en-US" sz="2200" b="0" i="0" dirty="0">
                <a:solidFill>
                  <a:srgbClr val="000000"/>
                </a:solidFill>
                <a:effectLst/>
                <a:latin typeface="Times New Roman" panose="02020603050405020304" pitchFamily="18" charset="0"/>
                <a:cs typeface="Times New Roman" panose="02020603050405020304" pitchFamily="18" charset="0"/>
              </a:rPr>
              <a:t>The domain name server returns an IP address for the server that hosts the Website (for example, 68.178.157.132).</a:t>
            </a:r>
          </a:p>
          <a:p>
            <a:pPr algn="just">
              <a:lnSpc>
                <a:spcPct val="200000"/>
              </a:lnSpc>
            </a:pPr>
            <a:endParaRPr lang="en-US" sz="2200" b="0" i="0" dirty="0">
              <a:solidFill>
                <a:srgbClr val="212121"/>
              </a:solidFill>
              <a:effectLst/>
              <a:latin typeface="Times New Roman" panose="02020603050405020304" pitchFamily="18" charset="0"/>
              <a:cs typeface="Times New Roman" panose="02020603050405020304" pitchFamily="18" charset="0"/>
            </a:endParaRPr>
          </a:p>
          <a:p>
            <a:endParaRPr lang="fr-FR" dirty="0"/>
          </a:p>
        </p:txBody>
      </p:sp>
      <p:sp>
        <p:nvSpPr>
          <p:cNvPr id="4" name="Title 1">
            <a:extLst>
              <a:ext uri="{FF2B5EF4-FFF2-40B4-BE49-F238E27FC236}">
                <a16:creationId xmlns:a16="http://schemas.microsoft.com/office/drawing/2014/main" id="{67239743-EA66-4218-A6BE-9FADDFCC52DE}"/>
              </a:ext>
            </a:extLst>
          </p:cNvPr>
          <p:cNvSpPr>
            <a:spLocks noGrp="1"/>
          </p:cNvSpPr>
          <p:nvPr>
            <p:ph type="title"/>
          </p:nvPr>
        </p:nvSpPr>
        <p:spPr>
          <a:xfrm>
            <a:off x="781879" y="616089"/>
            <a:ext cx="10058400" cy="1371600"/>
          </a:xfrm>
        </p:spPr>
        <p:txBody>
          <a:bodyPr/>
          <a:lstStyle/>
          <a:p>
            <a:r>
              <a:rPr lang="fr-FR" b="1" dirty="0"/>
              <a:t>How </a:t>
            </a:r>
            <a:r>
              <a:rPr lang="fr-FR" b="1" dirty="0" err="1"/>
              <a:t>does</a:t>
            </a:r>
            <a:r>
              <a:rPr lang="fr-FR" b="1" dirty="0"/>
              <a:t> the web </a:t>
            </a:r>
            <a:r>
              <a:rPr lang="fr-FR" b="1" dirty="0" err="1"/>
              <a:t>works</a:t>
            </a:r>
            <a:r>
              <a:rPr lang="fr-FR" b="1" dirty="0"/>
              <a:t> ?</a:t>
            </a:r>
            <a:br>
              <a:rPr lang="fr-FR" b="1" dirty="0"/>
            </a:br>
            <a:endParaRPr lang="fr-FR" b="1" dirty="0"/>
          </a:p>
        </p:txBody>
      </p:sp>
    </p:spTree>
    <p:extLst>
      <p:ext uri="{BB962C8B-B14F-4D97-AF65-F5344CB8AC3E}">
        <p14:creationId xmlns:p14="http://schemas.microsoft.com/office/powerpoint/2010/main" val="247581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49980-8B2F-4CC8-AF8C-57F118F648C3}"/>
              </a:ext>
            </a:extLst>
          </p:cNvPr>
          <p:cNvSpPr>
            <a:spLocks noGrp="1"/>
          </p:cNvSpPr>
          <p:nvPr>
            <p:ph idx="1"/>
          </p:nvPr>
        </p:nvSpPr>
        <p:spPr>
          <a:xfrm>
            <a:off x="795131" y="632127"/>
            <a:ext cx="10270434" cy="5543385"/>
          </a:xfrm>
        </p:spPr>
        <p:txBody>
          <a:bodyPr>
            <a:normAutofit/>
          </a:bodyPr>
          <a:lstStyle/>
          <a:p>
            <a:pPr marL="0" indent="0" algn="just">
              <a:lnSpc>
                <a:spcPct val="150000"/>
              </a:lnSpc>
              <a:buNone/>
            </a:pPr>
            <a:r>
              <a:rPr lang="en-US" sz="2200" b="0" i="0" dirty="0">
                <a:solidFill>
                  <a:srgbClr val="000000"/>
                </a:solidFill>
                <a:effectLst/>
                <a:latin typeface="Times New Roman" panose="02020603050405020304" pitchFamily="18" charset="0"/>
                <a:cs typeface="Times New Roman" panose="02020603050405020304" pitchFamily="18" charset="0"/>
              </a:rPr>
              <a:t>The browser requests the page from the Web server using the IP address specified by the domain name server.</a:t>
            </a:r>
          </a:p>
          <a:p>
            <a:pPr marL="0" indent="0" algn="just">
              <a:lnSpc>
                <a:spcPct val="150000"/>
              </a:lnSpc>
              <a:buNone/>
            </a:pPr>
            <a:r>
              <a:rPr lang="en-US" sz="2200" b="0" i="0" dirty="0">
                <a:solidFill>
                  <a:srgbClr val="000000"/>
                </a:solidFill>
                <a:effectLst/>
                <a:latin typeface="Times New Roman" panose="02020603050405020304" pitchFamily="18" charset="0"/>
                <a:cs typeface="Times New Roman" panose="02020603050405020304" pitchFamily="18" charset="0"/>
              </a:rPr>
              <a:t>The Web server returns the page to the IP address specified by the browser requesting the page. The page may also contain links to other files on the same server, such as images, which the browser will also request.</a:t>
            </a:r>
          </a:p>
          <a:p>
            <a:pPr marL="0" indent="0" algn="just">
              <a:lnSpc>
                <a:spcPct val="150000"/>
              </a:lnSpc>
              <a:buNone/>
            </a:pPr>
            <a:r>
              <a:rPr lang="en-US" sz="2200" b="0" i="0" dirty="0">
                <a:solidFill>
                  <a:srgbClr val="000000"/>
                </a:solidFill>
                <a:effectLst/>
                <a:latin typeface="Times New Roman" panose="02020603050405020304" pitchFamily="18" charset="0"/>
                <a:cs typeface="Times New Roman" panose="02020603050405020304" pitchFamily="18" charset="0"/>
              </a:rPr>
              <a:t>The browser collects all the information and displays to your computer in the form of Web page.</a:t>
            </a:r>
          </a:p>
          <a:p>
            <a:pPr marL="0" indent="0">
              <a:buNone/>
            </a:pPr>
            <a:endParaRPr lang="fr-FR" sz="2200" dirty="0"/>
          </a:p>
        </p:txBody>
      </p:sp>
    </p:spTree>
    <p:extLst>
      <p:ext uri="{BB962C8B-B14F-4D97-AF65-F5344CB8AC3E}">
        <p14:creationId xmlns:p14="http://schemas.microsoft.com/office/powerpoint/2010/main" val="410594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49980-8B2F-4CC8-AF8C-57F118F648C3}"/>
              </a:ext>
            </a:extLst>
          </p:cNvPr>
          <p:cNvSpPr>
            <a:spLocks noGrp="1"/>
          </p:cNvSpPr>
          <p:nvPr>
            <p:ph idx="1"/>
          </p:nvPr>
        </p:nvSpPr>
        <p:spPr>
          <a:xfrm>
            <a:off x="781879" y="1652545"/>
            <a:ext cx="10270434" cy="4589365"/>
          </a:xfrm>
        </p:spPr>
        <p:txBody>
          <a:bodyPr>
            <a:normAutofit fontScale="92500"/>
          </a:bodyPr>
          <a:lstStyle/>
          <a:p>
            <a:pPr marL="0" indent="0">
              <a:buNone/>
            </a:pPr>
            <a:r>
              <a:rPr lang="fr-FR" sz="2400" dirty="0">
                <a:latin typeface="Times New Roman" panose="02020603050405020304" pitchFamily="18" charset="0"/>
                <a:cs typeface="Times New Roman" panose="02020603050405020304" pitchFamily="18" charset="0"/>
              </a:rPr>
              <a:t>There are </a:t>
            </a:r>
            <a:r>
              <a:rPr lang="fr-FR" sz="2400" dirty="0" err="1">
                <a:latin typeface="Times New Roman" panose="02020603050405020304" pitchFamily="18" charset="0"/>
                <a:cs typeface="Times New Roman" panose="02020603050405020304" pitchFamily="18" charset="0"/>
              </a:rPr>
              <a:t>some</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specific</a:t>
            </a:r>
            <a:r>
              <a:rPr lang="fr-FR" sz="2400" dirty="0">
                <a:latin typeface="Times New Roman" panose="02020603050405020304" pitchFamily="18" charset="0"/>
                <a:cs typeface="Times New Roman" panose="02020603050405020304" pitchFamily="18" charset="0"/>
              </a:rPr>
              <a:t> qualifications </a:t>
            </a:r>
            <a:r>
              <a:rPr lang="fr-FR" sz="2400" dirty="0" err="1">
                <a:latin typeface="Times New Roman" panose="02020603050405020304" pitchFamily="18" charset="0"/>
                <a:cs typeface="Times New Roman" panose="02020603050405020304" pitchFamily="18" charset="0"/>
              </a:rPr>
              <a:t>required</a:t>
            </a:r>
            <a:r>
              <a:rPr lang="fr-FR" sz="2400" dirty="0">
                <a:latin typeface="Times New Roman" panose="02020603050405020304" pitchFamily="18" charset="0"/>
                <a:cs typeface="Times New Roman" panose="02020603050405020304" pitchFamily="18" charset="0"/>
              </a:rPr>
              <a:t> to </a:t>
            </a:r>
            <a:r>
              <a:rPr lang="fr-FR" sz="2400" dirty="0" err="1">
                <a:latin typeface="Times New Roman" panose="02020603050405020304" pitchFamily="18" charset="0"/>
                <a:cs typeface="Times New Roman" panose="02020603050405020304" pitchFamily="18" charset="0"/>
              </a:rPr>
              <a:t>become</a:t>
            </a:r>
            <a:r>
              <a:rPr lang="fr-FR" sz="2400" dirty="0">
                <a:latin typeface="Times New Roman" panose="02020603050405020304" pitchFamily="18" charset="0"/>
                <a:cs typeface="Times New Roman" panose="02020603050405020304" pitchFamily="18" charset="0"/>
              </a:rPr>
              <a:t> a web </a:t>
            </a:r>
            <a:r>
              <a:rPr lang="fr-FR" sz="2400" dirty="0" err="1">
                <a:latin typeface="Times New Roman" panose="02020603050405020304" pitchFamily="18" charset="0"/>
                <a:cs typeface="Times New Roman" panose="02020603050405020304" pitchFamily="18" charset="0"/>
              </a:rPr>
              <a:t>developer</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such</a:t>
            </a:r>
            <a:r>
              <a:rPr lang="fr-FR" sz="2400" dirty="0">
                <a:latin typeface="Times New Roman" panose="02020603050405020304" pitchFamily="18" charset="0"/>
                <a:cs typeface="Times New Roman" panose="02020603050405020304" pitchFamily="18" charset="0"/>
              </a:rPr>
              <a:t> as;</a:t>
            </a:r>
          </a:p>
          <a:p>
            <a:pPr>
              <a:buFont typeface="Arial" panose="020B0604020202020204" pitchFamily="34" charset="0"/>
              <a:buChar char="•"/>
            </a:pPr>
            <a:r>
              <a:rPr lang="fr-FR" sz="2400" dirty="0" err="1">
                <a:latin typeface="Times New Roman" panose="02020603050405020304" pitchFamily="18" charset="0"/>
                <a:cs typeface="Times New Roman" panose="02020603050405020304" pitchFamily="18" charset="0"/>
              </a:rPr>
              <a:t>Numerate</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degree</a:t>
            </a:r>
            <a:r>
              <a:rPr lang="fr-FR" sz="2400" dirty="0">
                <a:latin typeface="Times New Roman" panose="02020603050405020304" pitchFamily="18" charset="0"/>
                <a:cs typeface="Times New Roman" panose="02020603050405020304" pitchFamily="18" charset="0"/>
              </a:rPr>
              <a:t> in a </a:t>
            </a:r>
            <a:r>
              <a:rPr lang="fr-FR" sz="2400" dirty="0" err="1">
                <a:latin typeface="Times New Roman" panose="02020603050405020304" pitchFamily="18" charset="0"/>
                <a:cs typeface="Times New Roman" panose="02020603050405020304" pitchFamily="18" charset="0"/>
              </a:rPr>
              <a:t>Scienses</a:t>
            </a:r>
            <a:endParaRPr lang="fr-FR"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User </a:t>
            </a:r>
            <a:r>
              <a:rPr lang="fr-FR" sz="2400" dirty="0" err="1">
                <a:latin typeface="Times New Roman" panose="02020603050405020304" pitchFamily="18" charset="0"/>
                <a:cs typeface="Times New Roman" panose="02020603050405020304" pitchFamily="18" charset="0"/>
              </a:rPr>
              <a:t>experience</a:t>
            </a:r>
            <a:r>
              <a:rPr lang="fr-FR" sz="24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User Interface and UX Design</a:t>
            </a:r>
          </a:p>
          <a:p>
            <a:pPr>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Coding </a:t>
            </a:r>
            <a:r>
              <a:rPr lang="fr-FR" sz="2400" dirty="0" err="1">
                <a:latin typeface="Times New Roman" panose="02020603050405020304" pitchFamily="18" charset="0"/>
                <a:cs typeface="Times New Roman" panose="02020603050405020304" pitchFamily="18" charset="0"/>
              </a:rPr>
              <a:t>languages</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such</a:t>
            </a:r>
            <a:r>
              <a:rPr lang="fr-FR" sz="2400" dirty="0">
                <a:latin typeface="Times New Roman" panose="02020603050405020304" pitchFamily="18" charset="0"/>
                <a:cs typeface="Times New Roman" panose="02020603050405020304" pitchFamily="18" charset="0"/>
              </a:rPr>
              <a:t> as HTML , CSS</a:t>
            </a:r>
          </a:p>
          <a:p>
            <a:pPr>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Frontend web </a:t>
            </a:r>
            <a:r>
              <a:rPr lang="fr-FR" sz="2400" dirty="0" err="1">
                <a:latin typeface="Times New Roman" panose="02020603050405020304" pitchFamily="18" charset="0"/>
                <a:cs typeface="Times New Roman" panose="02020603050405020304" pitchFamily="18" charset="0"/>
              </a:rPr>
              <a:t>language</a:t>
            </a:r>
            <a:r>
              <a:rPr lang="fr-FR" sz="2400" dirty="0">
                <a:latin typeface="Times New Roman" panose="02020603050405020304" pitchFamily="18" charset="0"/>
                <a:cs typeface="Times New Roman" panose="02020603050405020304" pitchFamily="18" charset="0"/>
              </a:rPr>
              <a:t> and </a:t>
            </a:r>
            <a:r>
              <a:rPr lang="fr-FR" sz="2400" dirty="0" err="1">
                <a:latin typeface="Times New Roman" panose="02020603050405020304" pitchFamily="18" charset="0"/>
                <a:cs typeface="Times New Roman" panose="02020603050405020304" pitchFamily="18" charset="0"/>
              </a:rPr>
              <a:t>Skills</a:t>
            </a:r>
            <a:r>
              <a:rPr lang="fr-FR" sz="2400" dirty="0">
                <a:latin typeface="Times New Roman" panose="02020603050405020304" pitchFamily="18" charset="0"/>
                <a:cs typeface="Times New Roman" panose="02020603050405020304" pitchFamily="18" charset="0"/>
              </a:rPr>
              <a:t> like in Javascript</a:t>
            </a:r>
          </a:p>
          <a:p>
            <a:pPr>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Backend </a:t>
            </a:r>
            <a:r>
              <a:rPr lang="fr-FR" sz="2400" dirty="0" err="1">
                <a:latin typeface="Times New Roman" panose="02020603050405020304" pitchFamily="18" charset="0"/>
                <a:cs typeface="Times New Roman" panose="02020603050405020304" pitchFamily="18" charset="0"/>
              </a:rPr>
              <a:t>languagues</a:t>
            </a:r>
            <a:r>
              <a:rPr lang="fr-FR" sz="2400" dirty="0">
                <a:latin typeface="Times New Roman" panose="02020603050405020304" pitchFamily="18" charset="0"/>
                <a:cs typeface="Times New Roman" panose="02020603050405020304" pitchFamily="18" charset="0"/>
              </a:rPr>
              <a:t> like in Java</a:t>
            </a:r>
          </a:p>
          <a:p>
            <a:pPr>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Design softwares like Photoshop</a:t>
            </a:r>
          </a:p>
          <a:p>
            <a:pPr>
              <a:buFont typeface="Arial" panose="020B0604020202020204" pitchFamily="34" charset="0"/>
              <a:buChar char="•"/>
            </a:pPr>
            <a:r>
              <a:rPr lang="fr-FR" sz="2400" dirty="0" err="1">
                <a:latin typeface="Times New Roman" panose="02020603050405020304" pitchFamily="18" charset="0"/>
                <a:cs typeface="Times New Roman" panose="02020603050405020304" pitchFamily="18" charset="0"/>
              </a:rPr>
              <a:t>Knowledge</a:t>
            </a:r>
            <a:r>
              <a:rPr lang="fr-FR" sz="2400" dirty="0">
                <a:latin typeface="Times New Roman" panose="02020603050405020304" pitchFamily="18" charset="0"/>
                <a:cs typeface="Times New Roman" panose="02020603050405020304" pitchFamily="18" charset="0"/>
              </a:rPr>
              <a:t> in web servers</a:t>
            </a:r>
          </a:p>
          <a:p>
            <a:pPr>
              <a:buFont typeface="Arial" panose="020B0604020202020204" pitchFamily="34" charset="0"/>
              <a:buChar char="•"/>
            </a:pPr>
            <a:endParaRPr lang="fr-FR" dirty="0"/>
          </a:p>
          <a:p>
            <a:pPr>
              <a:buFont typeface="Arial" panose="020B0604020202020204" pitchFamily="34" charset="0"/>
              <a:buChar char="•"/>
            </a:pPr>
            <a:endParaRPr lang="fr-FR" dirty="0"/>
          </a:p>
        </p:txBody>
      </p:sp>
      <p:sp>
        <p:nvSpPr>
          <p:cNvPr id="4" name="Title 1">
            <a:extLst>
              <a:ext uri="{FF2B5EF4-FFF2-40B4-BE49-F238E27FC236}">
                <a16:creationId xmlns:a16="http://schemas.microsoft.com/office/drawing/2014/main" id="{67239743-EA66-4218-A6BE-9FADDFCC52DE}"/>
              </a:ext>
            </a:extLst>
          </p:cNvPr>
          <p:cNvSpPr>
            <a:spLocks noGrp="1"/>
          </p:cNvSpPr>
          <p:nvPr>
            <p:ph type="title"/>
          </p:nvPr>
        </p:nvSpPr>
        <p:spPr>
          <a:xfrm>
            <a:off x="781879" y="616089"/>
            <a:ext cx="10058400" cy="1371600"/>
          </a:xfrm>
        </p:spPr>
        <p:txBody>
          <a:bodyPr>
            <a:normAutofit fontScale="90000"/>
          </a:bodyPr>
          <a:lstStyle/>
          <a:p>
            <a:r>
              <a:rPr lang="fr-FR" b="1" dirty="0" err="1"/>
              <a:t>What</a:t>
            </a:r>
            <a:r>
              <a:rPr lang="fr-FR" b="1" dirty="0"/>
              <a:t> do </a:t>
            </a:r>
            <a:r>
              <a:rPr lang="fr-FR" b="1" dirty="0" err="1"/>
              <a:t>you</a:t>
            </a:r>
            <a:r>
              <a:rPr lang="fr-FR" b="1" dirty="0"/>
              <a:t> </a:t>
            </a:r>
            <a:r>
              <a:rPr lang="fr-FR" b="1" dirty="0" err="1"/>
              <a:t>need</a:t>
            </a:r>
            <a:r>
              <a:rPr lang="fr-FR" b="1" dirty="0"/>
              <a:t> to </a:t>
            </a:r>
            <a:r>
              <a:rPr lang="fr-FR" b="1" dirty="0" err="1"/>
              <a:t>be</a:t>
            </a:r>
            <a:r>
              <a:rPr lang="fr-FR" b="1" dirty="0"/>
              <a:t> a web designer ?</a:t>
            </a:r>
            <a:br>
              <a:rPr lang="fr-FR" b="1" dirty="0"/>
            </a:br>
            <a:endParaRPr lang="fr-FR" b="1" dirty="0"/>
          </a:p>
        </p:txBody>
      </p:sp>
    </p:spTree>
    <p:extLst>
      <p:ext uri="{BB962C8B-B14F-4D97-AF65-F5344CB8AC3E}">
        <p14:creationId xmlns:p14="http://schemas.microsoft.com/office/powerpoint/2010/main" val="3129022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49980-8B2F-4CC8-AF8C-57F118F648C3}"/>
              </a:ext>
            </a:extLst>
          </p:cNvPr>
          <p:cNvSpPr>
            <a:spLocks noGrp="1"/>
          </p:cNvSpPr>
          <p:nvPr>
            <p:ph idx="1"/>
          </p:nvPr>
        </p:nvSpPr>
        <p:spPr>
          <a:xfrm>
            <a:off x="781879" y="1652545"/>
            <a:ext cx="10270434" cy="4589365"/>
          </a:xfrm>
        </p:spPr>
        <p:txBody>
          <a:bodyPr>
            <a:normAutofit/>
          </a:bodyPr>
          <a:lstStyle/>
          <a:p>
            <a:pPr marL="0" indent="0" algn="just">
              <a:lnSpc>
                <a:spcPct val="100000"/>
              </a:lnSpc>
              <a:buNone/>
            </a:pPr>
            <a:r>
              <a:rPr lang="fr-FR" sz="2400" dirty="0">
                <a:latin typeface="Times New Roman" panose="02020603050405020304" pitchFamily="18" charset="0"/>
                <a:cs typeface="Times New Roman" panose="02020603050405020304" pitchFamily="18" charset="0"/>
              </a:rPr>
              <a:t>A web </a:t>
            </a:r>
            <a:r>
              <a:rPr lang="fr-FR" sz="2400" dirty="0" err="1">
                <a:latin typeface="Times New Roman" panose="02020603050405020304" pitchFamily="18" charset="0"/>
                <a:cs typeface="Times New Roman" panose="02020603050405020304" pitchFamily="18" charset="0"/>
              </a:rPr>
              <a:t>developer</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is</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responsible</a:t>
            </a:r>
            <a:r>
              <a:rPr lang="fr-FR" sz="2400" dirty="0">
                <a:latin typeface="Times New Roman" panose="02020603050405020304" pitchFamily="18" charset="0"/>
                <a:cs typeface="Times New Roman" panose="02020603050405020304" pitchFamily="18" charset="0"/>
              </a:rPr>
              <a:t> for </a:t>
            </a:r>
            <a:r>
              <a:rPr lang="fr-FR" sz="2400" dirty="0" err="1">
                <a:latin typeface="Times New Roman" panose="02020603050405020304" pitchFamily="18" charset="0"/>
                <a:cs typeface="Times New Roman" panose="02020603050405020304" pitchFamily="18" charset="0"/>
              </a:rPr>
              <a:t>programming</a:t>
            </a:r>
            <a:r>
              <a:rPr lang="fr-FR" sz="2400" dirty="0">
                <a:latin typeface="Times New Roman" panose="02020603050405020304" pitchFamily="18" charset="0"/>
                <a:cs typeface="Times New Roman" panose="02020603050405020304" pitchFamily="18" charset="0"/>
              </a:rPr>
              <a:t> codes for </a:t>
            </a:r>
            <a:r>
              <a:rPr lang="fr-FR" sz="2400" dirty="0" err="1">
                <a:latin typeface="Times New Roman" panose="02020603050405020304" pitchFamily="18" charset="0"/>
                <a:cs typeface="Times New Roman" panose="02020603050405020304" pitchFamily="18" charset="0"/>
              </a:rPr>
              <a:t>websites</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from</a:t>
            </a:r>
            <a:r>
              <a:rPr lang="fr-FR" sz="2400" dirty="0">
                <a:latin typeface="Times New Roman" panose="02020603050405020304" pitchFamily="18" charset="0"/>
                <a:cs typeface="Times New Roman" panose="02020603050405020304" pitchFamily="18" charset="0"/>
              </a:rPr>
              <a:t> the </a:t>
            </a:r>
            <a:r>
              <a:rPr lang="fr-FR" sz="2400" dirty="0" err="1">
                <a:latin typeface="Times New Roman" panose="02020603050405020304" pitchFamily="18" charset="0"/>
                <a:cs typeface="Times New Roman" panose="02020603050405020304" pitchFamily="18" charset="0"/>
              </a:rPr>
              <a:t>bottom</a:t>
            </a:r>
            <a:r>
              <a:rPr lang="fr-FR" sz="2400" dirty="0">
                <a:latin typeface="Times New Roman" panose="02020603050405020304" pitchFamily="18" charset="0"/>
                <a:cs typeface="Times New Roman" panose="02020603050405020304" pitchFamily="18" charset="0"/>
              </a:rPr>
              <a:t> up.</a:t>
            </a:r>
          </a:p>
          <a:p>
            <a:pPr marL="0" indent="0" algn="just">
              <a:lnSpc>
                <a:spcPct val="100000"/>
              </a:lnSpc>
              <a:buNone/>
            </a:pPr>
            <a:r>
              <a:rPr lang="fr-FR" sz="2400" dirty="0">
                <a:latin typeface="Times New Roman" panose="02020603050405020304" pitchFamily="18" charset="0"/>
                <a:cs typeface="Times New Roman" panose="02020603050405020304" pitchFamily="18" charset="0"/>
              </a:rPr>
              <a:t>Web </a:t>
            </a:r>
            <a:r>
              <a:rPr lang="fr-FR" sz="2400" dirty="0" err="1">
                <a:latin typeface="Times New Roman" panose="02020603050405020304" pitchFamily="18" charset="0"/>
                <a:cs typeface="Times New Roman" panose="02020603050405020304" pitchFamily="18" charset="0"/>
              </a:rPr>
              <a:t>development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is</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devided</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into</a:t>
            </a:r>
            <a:r>
              <a:rPr lang="fr-FR" sz="2400" dirty="0">
                <a:latin typeface="Times New Roman" panose="02020603050405020304" pitchFamily="18" charset="0"/>
                <a:cs typeface="Times New Roman" panose="02020603050405020304" pitchFamily="18" charset="0"/>
              </a:rPr>
              <a:t> 3 parts:</a:t>
            </a:r>
          </a:p>
          <a:p>
            <a:pPr algn="just">
              <a:lnSpc>
                <a:spcPct val="100000"/>
              </a:lnSpc>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Code </a:t>
            </a:r>
            <a:r>
              <a:rPr lang="fr-FR" sz="2400" dirty="0" err="1">
                <a:latin typeface="Times New Roman" panose="02020603050405020304" pitchFamily="18" charset="0"/>
                <a:cs typeface="Times New Roman" panose="02020603050405020304" pitchFamily="18" charset="0"/>
              </a:rPr>
              <a:t>that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executes</a:t>
            </a:r>
            <a:r>
              <a:rPr lang="fr-FR" sz="2400" dirty="0">
                <a:latin typeface="Times New Roman" panose="02020603050405020304" pitchFamily="18" charset="0"/>
                <a:cs typeface="Times New Roman" panose="02020603050405020304" pitchFamily="18" charset="0"/>
              </a:rPr>
              <a:t> in a web browser and </a:t>
            </a:r>
            <a:r>
              <a:rPr lang="fr-FR" sz="2400" dirty="0" err="1">
                <a:latin typeface="Times New Roman" panose="02020603050405020304" pitchFamily="18" charset="0"/>
                <a:cs typeface="Times New Roman" panose="02020603050405020304" pitchFamily="18" charset="0"/>
              </a:rPr>
              <a:t>determines</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requests</a:t>
            </a:r>
            <a:r>
              <a:rPr lang="fr-FR" sz="2400" dirty="0">
                <a:latin typeface="Times New Roman" panose="02020603050405020304" pitchFamily="18" charset="0"/>
                <a:cs typeface="Times New Roman" panose="02020603050405020304" pitchFamily="18" charset="0"/>
              </a:rPr>
              <a:t> of clients and </a:t>
            </a:r>
            <a:r>
              <a:rPr lang="fr-FR" sz="2400" dirty="0" err="1">
                <a:latin typeface="Times New Roman" panose="02020603050405020304" pitchFamily="18" charset="0"/>
                <a:cs typeface="Times New Roman" panose="02020603050405020304" pitchFamily="18" charset="0"/>
              </a:rPr>
              <a:t>customers</a:t>
            </a:r>
            <a:r>
              <a:rPr lang="fr-FR" sz="2400" dirty="0">
                <a:latin typeface="Times New Roman" panose="02020603050405020304" pitchFamily="18" charset="0"/>
                <a:cs typeface="Times New Roman" panose="02020603050405020304" pitchFamily="18" charset="0"/>
              </a:rPr>
              <a:t> </a:t>
            </a:r>
          </a:p>
          <a:p>
            <a:pPr algn="just">
              <a:lnSpc>
                <a:spcPct val="100000"/>
              </a:lnSpc>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Code </a:t>
            </a:r>
            <a:r>
              <a:rPr lang="fr-FR" sz="2400" dirty="0" err="1">
                <a:latin typeface="Times New Roman" panose="02020603050405020304" pitchFamily="18" charset="0"/>
                <a:cs typeface="Times New Roman" panose="02020603050405020304" pitchFamily="18" charset="0"/>
              </a:rPr>
              <a:t>that</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executes</a:t>
            </a:r>
            <a:r>
              <a:rPr lang="fr-FR" sz="2400" dirty="0">
                <a:latin typeface="Times New Roman" panose="02020603050405020304" pitchFamily="18" charset="0"/>
                <a:cs typeface="Times New Roman" panose="02020603050405020304" pitchFamily="18" charset="0"/>
              </a:rPr>
              <a:t> on web server and do the </a:t>
            </a:r>
            <a:r>
              <a:rPr lang="fr-FR" sz="2400" dirty="0" err="1">
                <a:latin typeface="Times New Roman" panose="02020603050405020304" pitchFamily="18" charset="0"/>
                <a:cs typeface="Times New Roman" panose="02020603050405020304" pitchFamily="18" charset="0"/>
              </a:rPr>
              <a:t>behind</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scenes</a:t>
            </a:r>
            <a:r>
              <a:rPr lang="fr-FR" sz="2400" dirty="0">
                <a:latin typeface="Times New Roman" panose="02020603050405020304" pitchFamily="18" charset="0"/>
                <a:cs typeface="Times New Roman" panose="02020603050405020304" pitchFamily="18" charset="0"/>
              </a:rPr>
              <a:t> of how </a:t>
            </a:r>
            <a:r>
              <a:rPr lang="fr-FR" sz="2400" dirty="0" err="1">
                <a:latin typeface="Times New Roman" panose="02020603050405020304" pitchFamily="18" charset="0"/>
                <a:cs typeface="Times New Roman" panose="02020603050405020304" pitchFamily="18" charset="0"/>
              </a:rPr>
              <a:t>website</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works</a:t>
            </a:r>
            <a:endParaRPr lang="fr-FR" sz="2400"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fr-FR" sz="2400" dirty="0" err="1">
                <a:latin typeface="Times New Roman" panose="02020603050405020304" pitchFamily="18" charset="0"/>
                <a:cs typeface="Times New Roman" panose="02020603050405020304" pitchFamily="18" charset="0"/>
              </a:rPr>
              <a:t>Database</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technology</a:t>
            </a:r>
            <a:r>
              <a:rPr lang="fr-FR" sz="2400" dirty="0">
                <a:latin typeface="Times New Roman" panose="02020603050405020304" pitchFamily="18" charset="0"/>
                <a:cs typeface="Times New Roman" panose="02020603050405020304" pitchFamily="18" charset="0"/>
              </a:rPr>
              <a:t> for </a:t>
            </a:r>
            <a:r>
              <a:rPr lang="fr-FR" sz="2400" dirty="0" err="1">
                <a:latin typeface="Times New Roman" panose="02020603050405020304" pitchFamily="18" charset="0"/>
                <a:cs typeface="Times New Roman" panose="02020603050405020304" pitchFamily="18" charset="0"/>
              </a:rPr>
              <a:t>helping</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kepp</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website</a:t>
            </a:r>
            <a:r>
              <a:rPr lang="fr-FR" sz="2400" dirty="0">
                <a:latin typeface="Times New Roman" panose="02020603050405020304" pitchFamily="18" charset="0"/>
                <a:cs typeface="Times New Roman" panose="02020603050405020304" pitchFamily="18" charset="0"/>
              </a:rPr>
              <a:t> running </a:t>
            </a:r>
            <a:r>
              <a:rPr lang="fr-FR" sz="2400" dirty="0" err="1">
                <a:latin typeface="Times New Roman" panose="02020603050405020304" pitchFamily="18" charset="0"/>
                <a:cs typeface="Times New Roman" panose="02020603050405020304" pitchFamily="18" charset="0"/>
              </a:rPr>
              <a:t>smoothly</a:t>
            </a:r>
            <a:r>
              <a:rPr lang="fr-FR" sz="2400" dirty="0">
                <a:latin typeface="Times New Roman" panose="02020603050405020304" pitchFamily="18" charset="0"/>
                <a:cs typeface="Times New Roman" panose="02020603050405020304" pitchFamily="18" charset="0"/>
              </a:rPr>
              <a:t> and </a:t>
            </a:r>
            <a:r>
              <a:rPr lang="fr-FR" sz="2400" dirty="0" err="1">
                <a:latin typeface="Times New Roman" panose="02020603050405020304" pitchFamily="18" charset="0"/>
                <a:cs typeface="Times New Roman" panose="02020603050405020304" pitchFamily="18" charset="0"/>
              </a:rPr>
              <a:t>efficiently</a:t>
            </a:r>
            <a:endParaRPr lang="fr-FR"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fr-FR"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fr-FR" dirty="0"/>
          </a:p>
          <a:p>
            <a:pPr>
              <a:buFont typeface="Arial" panose="020B0604020202020204" pitchFamily="34" charset="0"/>
              <a:buChar char="•"/>
            </a:pPr>
            <a:endParaRPr lang="fr-FR" dirty="0"/>
          </a:p>
        </p:txBody>
      </p:sp>
      <p:sp>
        <p:nvSpPr>
          <p:cNvPr id="4" name="Title 1">
            <a:extLst>
              <a:ext uri="{FF2B5EF4-FFF2-40B4-BE49-F238E27FC236}">
                <a16:creationId xmlns:a16="http://schemas.microsoft.com/office/drawing/2014/main" id="{67239743-EA66-4218-A6BE-9FADDFCC52DE}"/>
              </a:ext>
            </a:extLst>
          </p:cNvPr>
          <p:cNvSpPr>
            <a:spLocks noGrp="1"/>
          </p:cNvSpPr>
          <p:nvPr>
            <p:ph type="title"/>
          </p:nvPr>
        </p:nvSpPr>
        <p:spPr>
          <a:xfrm>
            <a:off x="781879" y="616089"/>
            <a:ext cx="10058400" cy="1371600"/>
          </a:xfrm>
        </p:spPr>
        <p:txBody>
          <a:bodyPr>
            <a:normAutofit/>
          </a:bodyPr>
          <a:lstStyle/>
          <a:p>
            <a:r>
              <a:rPr lang="fr-FR" b="1" dirty="0" err="1"/>
              <a:t>What</a:t>
            </a:r>
            <a:r>
              <a:rPr lang="fr-FR" b="1" dirty="0"/>
              <a:t> </a:t>
            </a:r>
            <a:r>
              <a:rPr lang="fr-FR" b="1" dirty="0" err="1"/>
              <a:t>is</a:t>
            </a:r>
            <a:r>
              <a:rPr lang="fr-FR" b="1" dirty="0"/>
              <a:t> the </a:t>
            </a:r>
            <a:r>
              <a:rPr lang="fr-FR" b="1" dirty="0" err="1"/>
              <a:t>role</a:t>
            </a:r>
            <a:r>
              <a:rPr lang="fr-FR" b="1" dirty="0"/>
              <a:t> of web </a:t>
            </a:r>
            <a:r>
              <a:rPr lang="fr-FR" b="1" dirty="0" err="1"/>
              <a:t>developer</a:t>
            </a:r>
            <a:r>
              <a:rPr lang="fr-FR" b="1" dirty="0"/>
              <a:t> ?</a:t>
            </a:r>
            <a:br>
              <a:rPr lang="fr-FR" b="1" dirty="0"/>
            </a:br>
            <a:endParaRPr lang="fr-FR" b="1" dirty="0"/>
          </a:p>
        </p:txBody>
      </p:sp>
    </p:spTree>
    <p:extLst>
      <p:ext uri="{BB962C8B-B14F-4D97-AF65-F5344CB8AC3E}">
        <p14:creationId xmlns:p14="http://schemas.microsoft.com/office/powerpoint/2010/main" val="20881657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{B6A842DA-A8B3-4089-B1C2-F91810830C5D}tf78438558_win32</Template>
  <TotalTime>34</TotalTime>
  <Words>337</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Garamond</vt:lpstr>
      <vt:lpstr>Times New Roman</vt:lpstr>
      <vt:lpstr>SavonVTI</vt:lpstr>
      <vt:lpstr>gomycodE 1ST   Project  Karray ABDELJALIL</vt:lpstr>
      <vt:lpstr>How does the web works ? </vt:lpstr>
      <vt:lpstr>PowerPoint Presentation</vt:lpstr>
      <vt:lpstr>What do you need to be a web designer ? </vt:lpstr>
      <vt:lpstr>What is the role of web developer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gomycodE 1ST   Project  Karray ABDELJALIL</dc:title>
  <dc:creator>Abdeljalil</dc:creator>
  <cp:lastModifiedBy>Abdeljalil</cp:lastModifiedBy>
  <cp:revision>4</cp:revision>
  <dcterms:created xsi:type="dcterms:W3CDTF">2021-01-25T15:54:32Z</dcterms:created>
  <dcterms:modified xsi:type="dcterms:W3CDTF">2021-01-25T16:28:58Z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