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5783" r:id="rId2"/>
    <p:sldId id="5784" r:id="rId3"/>
    <p:sldId id="5785" r:id="rId4"/>
    <p:sldId id="5786" r:id="rId5"/>
    <p:sldId id="5787" r:id="rId6"/>
    <p:sldId id="5788" r:id="rId7"/>
    <p:sldId id="5789" r:id="rId8"/>
    <p:sldId id="5790" r:id="rId9"/>
    <p:sldId id="5791" r:id="rId10"/>
    <p:sldId id="5792" r:id="rId11"/>
    <p:sldId id="298" r:id="rId12"/>
  </p:sldIdLst>
  <p:sldSz cx="12192000" cy="6858000"/>
  <p:notesSz cx="7315200" cy="9601200"/>
  <p:defaultTextStyle>
    <a:defPPr>
      <a:defRPr lang="en-US"/>
    </a:defPPr>
    <a:lvl1pPr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 Pfeiffer" initials="SP" lastIdx="7" clrIdx="0">
    <p:extLst>
      <p:ext uri="{19B8F6BF-5375-455C-9EA6-DF929625EA0E}">
        <p15:presenceInfo xmlns:p15="http://schemas.microsoft.com/office/powerpoint/2012/main" userId="S::spfeiffer@tigerrisk.com::d5e8299e-d17a-46ef-8048-e6bbfa26bc24" providerId="AD"/>
      </p:ext>
    </p:extLst>
  </p:cmAuthor>
  <p:cmAuthor id="2" name="Jessica Groenewegen" initials="JG" lastIdx="5" clrIdx="1">
    <p:extLst>
      <p:ext uri="{19B8F6BF-5375-455C-9EA6-DF929625EA0E}">
        <p15:presenceInfo xmlns:p15="http://schemas.microsoft.com/office/powerpoint/2012/main" userId="S::jgroenewegen@tigerrisk.com::c19eb318-3b32-4ce4-9a7d-aba8f1686f7f" providerId="AD"/>
      </p:ext>
    </p:extLst>
  </p:cmAuthor>
  <p:cmAuthor id="3" name="Margaret Olesen" initials="MO" lastIdx="1" clrIdx="2">
    <p:extLst>
      <p:ext uri="{19B8F6BF-5375-455C-9EA6-DF929625EA0E}">
        <p15:presenceInfo xmlns:p15="http://schemas.microsoft.com/office/powerpoint/2012/main" userId="S::molesen@tigerrisk.com::62502845-5476-42a1-a558-f486809ff6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F7B041"/>
    <a:srgbClr val="171449"/>
    <a:srgbClr val="EEEEEE"/>
    <a:srgbClr val="F6A726"/>
    <a:srgbClr val="828282"/>
    <a:srgbClr val="00B050"/>
    <a:srgbClr val="E2E2E2"/>
    <a:srgbClr val="801C56"/>
    <a:srgbClr val="009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6196" autoAdjust="0"/>
  </p:normalViewPr>
  <p:slideViewPr>
    <p:cSldViewPr snapToGrid="0" showGuides="1">
      <p:cViewPr varScale="1">
        <p:scale>
          <a:sx n="114" d="100"/>
          <a:sy n="114" d="100"/>
        </p:scale>
        <p:origin x="111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B452840-6A6E-45DC-B57D-FD12A4B5081D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DC9B637-C023-41DE-8033-D12E63F3F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4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BCF949-6E89-48A5-8CC8-2F399239DA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94746"/>
          </a:xfrm>
          <a:prstGeom prst="rect">
            <a:avLst/>
          </a:prstGeom>
        </p:spPr>
      </p:pic>
      <p:sp>
        <p:nvSpPr>
          <p:cNvPr id="5137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6872660" y="2414590"/>
            <a:ext cx="5098481" cy="403278"/>
          </a:xfrm>
        </p:spPr>
        <p:txBody>
          <a:bodyPr>
            <a:normAutofit/>
          </a:bodyPr>
          <a:lstStyle>
            <a:lvl1pPr marL="0" indent="0" algn="ctr">
              <a:spcBef>
                <a:spcPct val="20000"/>
              </a:spcBef>
              <a:buFont typeface="Wingdings" pitchFamily="2" charset="2"/>
              <a:buNone/>
              <a:defRPr sz="2200" b="0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6874126" y="1836739"/>
            <a:ext cx="5098481" cy="492443"/>
          </a:xfrm>
        </p:spPr>
        <p:txBody>
          <a:bodyPr wrap="square">
            <a:spAutoFit/>
          </a:bodyPr>
          <a:lstStyle>
            <a:lvl1pPr algn="ctr">
              <a:defRPr sz="26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3234018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979795-F39B-48A8-8EC8-80F43110FA0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95300" y="1368425"/>
            <a:ext cx="6955368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032FD8-2574-4690-8DD3-FF8C6DEA0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6502" y="1368425"/>
            <a:ext cx="4014216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DDB3ACF-A075-4C4A-8EDB-120501DE7D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119077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4A9FCC-C290-4F7C-ABC5-F18EFAC4B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368425"/>
            <a:ext cx="4014216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5D707B-6C22-4A91-9EC1-617C186848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05351" y="1368425"/>
            <a:ext cx="6955368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4320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68425"/>
            <a:ext cx="4014216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46741-C232-4B1B-B3B8-57CDF1A7187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05351" y="1368425"/>
            <a:ext cx="6955368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106ED34-F5F4-45C3-9F00-59C0106F26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887668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8075"/>
            <a:ext cx="10363200" cy="1362075"/>
          </a:xfrm>
        </p:spPr>
        <p:txBody>
          <a:bodyPr anchor="ctr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455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8075"/>
            <a:ext cx="10363200" cy="1362075"/>
          </a:xfrm>
        </p:spPr>
        <p:txBody>
          <a:bodyPr anchor="ctr"/>
          <a:lstStyle>
            <a:lvl1pPr algn="ctr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91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972" y="244433"/>
            <a:ext cx="9832064" cy="4175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368425"/>
            <a:ext cx="11165417" cy="42560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152664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itle and Conten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368425"/>
            <a:ext cx="11183111" cy="425608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058974-F894-4296-B2A4-E33879DD61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36539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564907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16915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03821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ADCEF1-1661-4E83-93A0-F04F647B7D3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78551" y="1368425"/>
            <a:ext cx="5482167" cy="425608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68425"/>
            <a:ext cx="5480051" cy="425608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0664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Text Box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68425"/>
            <a:ext cx="5480051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A194D5-B674-459F-94A7-CD1A3B3169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28677A-9F64-4ADE-B567-60F0188536C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78551" y="1368425"/>
            <a:ext cx="5482167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2989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979795-F39B-48A8-8EC8-80F43110FA0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95300" y="1368425"/>
            <a:ext cx="6955368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032FD8-2574-4690-8DD3-FF8C6DEA0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6502" y="1368425"/>
            <a:ext cx="4014216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7450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52253" y="253486"/>
            <a:ext cx="9821784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1" y="1368425"/>
            <a:ext cx="11165417" cy="425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50" name="Text Box 26"/>
          <p:cNvSpPr txBox="1">
            <a:spLocks noChangeArrowheads="1"/>
          </p:cNvSpPr>
          <p:nvPr/>
        </p:nvSpPr>
        <p:spPr bwMode="auto">
          <a:xfrm>
            <a:off x="4498449" y="6546679"/>
            <a:ext cx="31951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B013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 b="1" dirty="0"/>
              <a:t>The information contained in this document is strictly proprietary and confidential.</a:t>
            </a:r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11542184" y="6506992"/>
            <a:ext cx="719667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fld id="{031D9183-D896-4265-8F24-3747F7348211}" type="slidenum">
              <a:rPr lang="en-US" altLang="en-US" sz="1000" b="1">
                <a:solidFill>
                  <a:srgbClr val="666666"/>
                </a:solidFill>
              </a:rPr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US" altLang="en-US" sz="1000" b="1" dirty="0">
              <a:solidFill>
                <a:srgbClr val="666666"/>
              </a:solidFill>
            </a:endParaRPr>
          </a:p>
        </p:txBody>
      </p:sp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524934" y="6548266"/>
            <a:ext cx="3293533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 b="1" dirty="0">
                <a:solidFill>
                  <a:srgbClr val="666666"/>
                </a:solidFill>
              </a:rPr>
              <a:t>NAME OF DIRECTORY-FILE LOCATION</a:t>
            </a:r>
          </a:p>
        </p:txBody>
      </p:sp>
      <p:pic>
        <p:nvPicPr>
          <p:cNvPr id="12" name="Picture 46" descr="TigerRisk_Full_Logo_ColorV5">
            <a:extLst>
              <a:ext uri="{FF2B5EF4-FFF2-40B4-BE49-F238E27FC236}">
                <a16:creationId xmlns:a16="http://schemas.microsoft.com/office/drawing/2014/main" id="{83301F9E-6DB7-4D0B-8B91-B83364BC174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77"/>
          <a:stretch/>
        </p:blipFill>
        <p:spPr bwMode="auto">
          <a:xfrm>
            <a:off x="10066867" y="6153051"/>
            <a:ext cx="1524000" cy="53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12DC229-88FD-4EDE-B934-A1E5F72B43BA}"/>
              </a:ext>
            </a:extLst>
          </p:cNvPr>
          <p:cNvSpPr/>
          <p:nvPr userDrawn="1"/>
        </p:nvSpPr>
        <p:spPr bwMode="auto">
          <a:xfrm>
            <a:off x="932688" y="725932"/>
            <a:ext cx="722376" cy="73152"/>
          </a:xfrm>
          <a:prstGeom prst="rect">
            <a:avLst/>
          </a:prstGeom>
          <a:solidFill>
            <a:srgbClr val="F7B041"/>
          </a:solidFill>
          <a:ln w="12700" cap="flat" cmpd="sng" algn="ctr">
            <a:solidFill>
              <a:srgbClr val="F7B04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38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6" r:id="rId4"/>
    <p:sldLayoutId id="2147483672" r:id="rId5"/>
    <p:sldLayoutId id="2147483667" r:id="rId6"/>
    <p:sldLayoutId id="2147483673" r:id="rId7"/>
    <p:sldLayoutId id="2147483674" r:id="rId8"/>
    <p:sldLayoutId id="2147483677" r:id="rId9"/>
    <p:sldLayoutId id="2147483678" r:id="rId10"/>
    <p:sldLayoutId id="2147483676" r:id="rId11"/>
    <p:sldLayoutId id="2147483675" r:id="rId12"/>
    <p:sldLayoutId id="2147483663" r:id="rId13"/>
    <p:sldLayoutId id="2147483671" r:id="rId14"/>
  </p:sldLayoutIdLst>
  <p:transition spd="med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85000"/>
        </a:spcBef>
        <a:spcAft>
          <a:spcPct val="0"/>
        </a:spcAft>
        <a:buClr>
          <a:srgbClr val="F7B041"/>
        </a:buClr>
        <a:buSzPct val="70000"/>
        <a:buFont typeface="Wingdings" pitchFamily="2" charset="2"/>
        <a:buChar char="n"/>
        <a:defRPr sz="1800" b="1">
          <a:solidFill>
            <a:srgbClr val="666666"/>
          </a:solidFill>
          <a:latin typeface="+mn-lt"/>
          <a:ea typeface="+mn-ea"/>
          <a:cs typeface="+mn-cs"/>
        </a:defRPr>
      </a:lvl1pPr>
      <a:lvl2pPr marL="792163" indent="-269875" algn="l" rtl="0" eaLnBrk="1" fontAlgn="base" hangingPunct="1">
        <a:spcBef>
          <a:spcPct val="1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>
          <a:solidFill>
            <a:srgbClr val="666666"/>
          </a:solidFill>
          <a:latin typeface="+mn-lt"/>
        </a:defRPr>
      </a:lvl2pPr>
      <a:lvl3pPr marL="1200150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SzPct val="85000"/>
        <a:buFont typeface="Symbol" pitchFamily="18" charset="2"/>
        <a:buChar char="·"/>
        <a:defRPr sz="1600" i="1">
          <a:solidFill>
            <a:srgbClr val="666666"/>
          </a:solidFill>
          <a:latin typeface="+mn-lt"/>
        </a:defRPr>
      </a:lvl3pPr>
      <a:lvl4pPr marL="1608138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4pPr>
      <a:lvl5pPr marL="20161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5pPr>
      <a:lvl6pPr marL="24733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6pPr>
      <a:lvl7pPr marL="29305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7pPr>
      <a:lvl8pPr marL="33877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8pPr>
      <a:lvl9pPr marL="38449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\\rdutrfs01.tigerrisk.local\R_Drive\01_REFERENCES\00_TIGER_MODELING_SERVERS.xls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\\rdutrfs01.tigerrisk.local\R_Drive\01_REFERENCES\Disclaimers.xlsx" TargetMode="External"/><Relationship Id="rId2" Type="http://schemas.openxmlformats.org/officeDocument/2006/relationships/hyperlink" Target="file:///\\rdutrfs01.tigerrisk.local\R_Drive\01_REFERENCES\00_TIGER_MODELING_SERVERS.xls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\\rdutrfs01.tigerrisk.local\R_Drive\01_REFERENCES\Documentation\RMS" TargetMode="External"/><Relationship Id="rId5" Type="http://schemas.openxmlformats.org/officeDocument/2006/relationships/hyperlink" Target="file:///\\rdutrfs01.tigerrisk.local\R_Drive\01_REFERENCES\Documentation\AIR" TargetMode="External"/><Relationship Id="rId4" Type="http://schemas.openxmlformats.org/officeDocument/2006/relationships/hyperlink" Target="file:///\\rdutrfs01.tigerrisk.local\R_Drive\01_REFERENCES\Documentation\FHC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3D4A9685-7243-4DF2-9FBF-F7D8350D3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966" y="2824944"/>
            <a:ext cx="5098481" cy="75713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Network and Naming Conventions</a:t>
            </a:r>
            <a:endParaRPr lang="en-US" sz="1900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AE611EF-E34A-40D6-8AB5-E139ECC42269}"/>
              </a:ext>
            </a:extLst>
          </p:cNvPr>
          <p:cNvSpPr txBox="1">
            <a:spLocks/>
          </p:cNvSpPr>
          <p:nvPr/>
        </p:nvSpPr>
        <p:spPr bwMode="auto">
          <a:xfrm>
            <a:off x="7212966" y="2532336"/>
            <a:ext cx="509848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</a:pPr>
            <a:r>
              <a:rPr lang="en-US" sz="1500" kern="0" dirty="0">
                <a:solidFill>
                  <a:srgbClr val="F7B041"/>
                </a:solidFill>
              </a:rPr>
              <a:t>TIGERRISK PARTNERS</a:t>
            </a:r>
          </a:p>
        </p:txBody>
      </p:sp>
    </p:spTree>
    <p:extLst>
      <p:ext uri="{BB962C8B-B14F-4D97-AF65-F5344CB8AC3E}">
        <p14:creationId xmlns:p14="http://schemas.microsoft.com/office/powerpoint/2010/main" val="2715627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66D682-F075-4CEC-95FF-343303FF40BD}"/>
              </a:ext>
            </a:extLst>
          </p:cNvPr>
          <p:cNvSpPr/>
          <p:nvPr/>
        </p:nvSpPr>
        <p:spPr bwMode="auto">
          <a:xfrm>
            <a:off x="9896475" y="6076950"/>
            <a:ext cx="1981200" cy="6953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D0A41-FC3C-4AE4-8B4E-095838AE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EDD13-97E2-42F3-A9ED-54A70D0F0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063625"/>
            <a:ext cx="6819899" cy="4256088"/>
          </a:xfrm>
        </p:spPr>
        <p:txBody>
          <a:bodyPr/>
          <a:lstStyle/>
          <a:p>
            <a:r>
              <a:rPr lang="en-US" dirty="0"/>
              <a:t>In general, a file names should follow a consistent naming pattern. </a:t>
            </a:r>
          </a:p>
          <a:p>
            <a:r>
              <a:rPr lang="en-US" dirty="0"/>
              <a:t>It can vary slightly by client but try to be consistent.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EP Summary: Palomar_20210630_SCS_EP_Summary</a:t>
            </a:r>
          </a:p>
          <a:p>
            <a:pPr lvl="1"/>
            <a:r>
              <a:rPr lang="en-US" dirty="0"/>
              <a:t>SQL Database: </a:t>
            </a:r>
          </a:p>
          <a:p>
            <a:pPr lvl="2"/>
            <a:r>
              <a:rPr lang="en-US" sz="1200" dirty="0"/>
              <a:t>LHPIC_20210630_RawData</a:t>
            </a:r>
          </a:p>
          <a:p>
            <a:pPr lvl="2"/>
            <a:r>
              <a:rPr lang="en-US" sz="1200" dirty="0"/>
              <a:t>LHPIC_20210630_EDMv181</a:t>
            </a:r>
          </a:p>
          <a:p>
            <a:pPr lvl="2"/>
            <a:r>
              <a:rPr lang="en-US" sz="1200" dirty="0"/>
              <a:t>LHPIC_20210731_CEDEv8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E6511F-8A35-4BB1-8264-AFAB726F28E9}"/>
              </a:ext>
            </a:extLst>
          </p:cNvPr>
          <p:cNvSpPr txBox="1"/>
          <p:nvPr/>
        </p:nvSpPr>
        <p:spPr>
          <a:xfrm>
            <a:off x="5593833" y="3347848"/>
            <a:ext cx="508020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Client_DataAsOf_OptionalDescription_FileTypeWithVersion</a:t>
            </a:r>
            <a:endParaRPr lang="en-US" sz="14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FEEAF96-9334-4C39-8EF8-F53611975E9C}"/>
              </a:ext>
            </a:extLst>
          </p:cNvPr>
          <p:cNvSpPr/>
          <p:nvPr/>
        </p:nvSpPr>
        <p:spPr bwMode="auto">
          <a:xfrm>
            <a:off x="3938155" y="3522518"/>
            <a:ext cx="1610590" cy="54472"/>
          </a:xfrm>
          <a:custGeom>
            <a:avLst/>
            <a:gdLst>
              <a:gd name="connsiteX0" fmla="*/ 0 w 1610590"/>
              <a:gd name="connsiteY0" fmla="*/ 41564 h 54472"/>
              <a:gd name="connsiteX1" fmla="*/ 748145 w 1610590"/>
              <a:gd name="connsiteY1" fmla="*/ 51955 h 54472"/>
              <a:gd name="connsiteX2" fmla="*/ 1610590 w 1610590"/>
              <a:gd name="connsiteY2" fmla="*/ 0 h 54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0590" h="54472">
                <a:moveTo>
                  <a:pt x="0" y="41564"/>
                </a:moveTo>
                <a:cubicBezTo>
                  <a:pt x="239856" y="50223"/>
                  <a:pt x="479713" y="58882"/>
                  <a:pt x="748145" y="51955"/>
                </a:cubicBezTo>
                <a:cubicBezTo>
                  <a:pt x="1016577" y="45028"/>
                  <a:pt x="1313583" y="22514"/>
                  <a:pt x="1610590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1633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828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40138165-5579-4269-B9D8-A73593405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" y="0"/>
            <a:ext cx="12186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2958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66D682-F075-4CEC-95FF-343303FF40BD}"/>
              </a:ext>
            </a:extLst>
          </p:cNvPr>
          <p:cNvSpPr/>
          <p:nvPr/>
        </p:nvSpPr>
        <p:spPr bwMode="auto">
          <a:xfrm>
            <a:off x="9896475" y="6076950"/>
            <a:ext cx="1981200" cy="6953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D0A41-FC3C-4AE4-8B4E-095838AE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Network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EDD13-97E2-42F3-A9ED-54A70D0F0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2" y="1063625"/>
            <a:ext cx="4581524" cy="4256088"/>
          </a:xfrm>
        </p:spPr>
        <p:txBody>
          <a:bodyPr/>
          <a:lstStyle/>
          <a:p>
            <a:r>
              <a:rPr lang="en-US" dirty="0"/>
              <a:t>Main Network Drives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Key Model Locations</a:t>
            </a:r>
            <a:br>
              <a:rPr lang="en-US" dirty="0"/>
            </a:br>
            <a:r>
              <a:rPr lang="da-DK" sz="1100" dirty="0">
                <a:hlinkClick r:id="rId2" action="ppaction://hlinkfile"/>
              </a:rPr>
              <a:t>R:\01_REFERENCES\00_TIGER_MODELING_SERVERS.xlsx</a:t>
            </a:r>
            <a:endParaRPr lang="da-DK" sz="1100" dirty="0"/>
          </a:p>
          <a:p>
            <a:pPr lvl="1"/>
            <a:r>
              <a:rPr lang="da-DK" dirty="0"/>
              <a:t>Contains references to current model environments and backup/archive locations</a:t>
            </a:r>
          </a:p>
          <a:p>
            <a:pPr lvl="1"/>
            <a:r>
              <a:rPr lang="da-DK" dirty="0"/>
              <a:t>Server Names, SQL Instance, SQL Version, etc.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AB2728-57AA-4720-95B4-8FD58C5F5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737435"/>
              </p:ext>
            </p:extLst>
          </p:nvPr>
        </p:nvGraphicFramePr>
        <p:xfrm>
          <a:off x="4282018" y="981842"/>
          <a:ext cx="5614457" cy="2348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069">
                  <a:extLst>
                    <a:ext uri="{9D8B030D-6E8A-4147-A177-3AD203B41FA5}">
                      <a16:colId xmlns:a16="http://schemas.microsoft.com/office/drawing/2014/main" val="3415618267"/>
                    </a:ext>
                  </a:extLst>
                </a:gridCol>
                <a:gridCol w="4932388">
                  <a:extLst>
                    <a:ext uri="{9D8B030D-6E8A-4147-A177-3AD203B41FA5}">
                      <a16:colId xmlns:a16="http://schemas.microsoft.com/office/drawing/2014/main" val="1963639399"/>
                    </a:ext>
                  </a:extLst>
                </a:gridCol>
              </a:tblGrid>
              <a:tr h="325569">
                <a:tc>
                  <a:txBody>
                    <a:bodyPr/>
                    <a:lstStyle/>
                    <a:p>
                      <a:r>
                        <a:rPr lang="en-US" sz="1200" dirty="0"/>
                        <a:t>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859983"/>
                  </a:ext>
                </a:extLst>
              </a:tr>
              <a:tr h="325569">
                <a:tc>
                  <a:txBody>
                    <a:bodyPr/>
                    <a:lstStyle/>
                    <a:p>
                      <a:r>
                        <a:rPr lang="en-US" sz="1200" dirty="0"/>
                        <a:t>P: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Personal Drive. Only you can access this drive.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958259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r>
                        <a:rPr lang="en-US" sz="1200" dirty="0"/>
                        <a:t>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Analytics Drive. Everyone can read from this drive; only analytics team members can save to this drive.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911942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r>
                        <a:rPr lang="en-US" sz="1200" dirty="0"/>
                        <a:t>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Brokers Drive. Client folders for brokers’ placement work etc. Also contains misc. items (e.g. PCS data).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714206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r>
                        <a:rPr lang="en-US" sz="1200" dirty="0"/>
                        <a:t>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General Drive. Contains misc. data. Contracts department, Human Capital,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44382"/>
                  </a:ext>
                </a:extLst>
              </a:tr>
              <a:tr h="325569">
                <a:tc>
                  <a:txBody>
                    <a:bodyPr/>
                    <a:lstStyle/>
                    <a:p>
                      <a:r>
                        <a:rPr lang="en-US" sz="1200" dirty="0"/>
                        <a:t>U:/V: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International Drive. Used by international teams.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0197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F3DD0A6-75A8-4D7C-9D1D-A60CA7B57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76" y="3527851"/>
            <a:ext cx="6410324" cy="2970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840818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0A41-FC3C-4AE4-8B4E-095838AE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Drive: </a:t>
            </a:r>
            <a:r>
              <a:rPr lang="en-US" dirty="0">
                <a:solidFill>
                  <a:srgbClr val="F7B041"/>
                </a:solidFill>
              </a:rPr>
              <a:t>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EDD13-97E2-42F3-A9ED-54A70D0F0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02" y="1063625"/>
            <a:ext cx="4581524" cy="425608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 NEW DIRECTORIES TO BE CREATED</a:t>
            </a:r>
          </a:p>
          <a:p>
            <a:r>
              <a:rPr lang="en-US" dirty="0">
                <a:solidFill>
                  <a:srgbClr val="FF0000"/>
                </a:solidFill>
              </a:rPr>
              <a:t>NO FILES SHOULD BE SAVED IN THE ROOT FOLDER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AB2728-57AA-4720-95B4-8FD58C5F5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314988"/>
              </p:ext>
            </p:extLst>
          </p:nvPr>
        </p:nvGraphicFramePr>
        <p:xfrm>
          <a:off x="652465" y="1063625"/>
          <a:ext cx="5614457" cy="3169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857">
                  <a:extLst>
                    <a:ext uri="{9D8B030D-6E8A-4147-A177-3AD203B41FA5}">
                      <a16:colId xmlns:a16="http://schemas.microsoft.com/office/drawing/2014/main" val="3415618267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1963639399"/>
                    </a:ext>
                  </a:extLst>
                </a:gridCol>
              </a:tblGrid>
              <a:tr h="325569">
                <a:tc>
                  <a:txBody>
                    <a:bodyPr/>
                    <a:lstStyle/>
                    <a:p>
                      <a:r>
                        <a:rPr lang="en-US" sz="1200" dirty="0"/>
                        <a:t>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859983"/>
                  </a:ext>
                </a:extLst>
              </a:tr>
              <a:tr h="325569">
                <a:tc>
                  <a:txBody>
                    <a:bodyPr/>
                    <a:lstStyle/>
                    <a:p>
                      <a:r>
                        <a:rPr lang="en-US" sz="1200" dirty="0"/>
                        <a:t>01_REFERENCES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Reference documents and commonly used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958259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r>
                        <a:rPr lang="en-US" sz="1200" dirty="0"/>
                        <a:t>02_CLIENTDATA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Client data and projects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911942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r>
                        <a:rPr lang="en-US" sz="1200" dirty="0"/>
                        <a:t>03_WORKING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Personal working directories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714206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r>
                        <a:rPr lang="en-US" sz="1200" dirty="0"/>
                        <a:t>04_TIGERALERT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Real-time event response reports and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44382"/>
                  </a:ext>
                </a:extLst>
              </a:tr>
              <a:tr h="325569">
                <a:tc>
                  <a:txBody>
                    <a:bodyPr/>
                    <a:lstStyle/>
                    <a:p>
                      <a:r>
                        <a:rPr lang="en-US" sz="1200" dirty="0"/>
                        <a:t>05_CONSULTING</a:t>
                      </a:r>
                    </a:p>
                    <a:p>
                      <a:r>
                        <a:rPr lang="en-US" sz="1200" dirty="0"/>
                        <a:t>06_TigerEye</a:t>
                      </a:r>
                    </a:p>
                    <a:p>
                      <a:r>
                        <a:rPr lang="en-US" sz="1200" dirty="0"/>
                        <a:t>07_GRM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OBSOLETE OR NOT FOR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01974"/>
                  </a:ext>
                </a:extLst>
              </a:tr>
              <a:tr h="325569">
                <a:tc>
                  <a:txBody>
                    <a:bodyPr/>
                    <a:lstStyle/>
                    <a:p>
                      <a:r>
                        <a:rPr lang="en-US" sz="1200" dirty="0"/>
                        <a:t>08_ArcGIS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General ArcGIS data (base maps,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462692"/>
                  </a:ext>
                </a:extLst>
              </a:tr>
              <a:tr h="325569">
                <a:tc>
                  <a:txBody>
                    <a:bodyPr/>
                    <a:lstStyle/>
                    <a:p>
                      <a:r>
                        <a:rPr lang="en-US" sz="1200" dirty="0"/>
                        <a:t>09_Development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R&amp;D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13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57536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0A41-FC3C-4AE4-8B4E-095838AE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Drive: </a:t>
            </a:r>
            <a:r>
              <a:rPr lang="en-US" dirty="0">
                <a:solidFill>
                  <a:srgbClr val="F7B041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EDD13-97E2-42F3-A9ED-54A70D0F0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7" y="1130300"/>
            <a:ext cx="4581524" cy="4256088"/>
          </a:xfrm>
        </p:spPr>
        <p:txBody>
          <a:bodyPr/>
          <a:lstStyle/>
          <a:p>
            <a:r>
              <a:rPr lang="en-US" dirty="0"/>
              <a:t>Root</a:t>
            </a:r>
          </a:p>
          <a:p>
            <a:pPr lvl="1"/>
            <a:r>
              <a:rPr lang="en-US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Server Reference</a:t>
            </a:r>
            <a:endParaRPr lang="en-US" dirty="0"/>
          </a:p>
          <a:p>
            <a:pPr lvl="1"/>
            <a:r>
              <a:rPr lang="en-US" dirty="0"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Disclaimers</a:t>
            </a:r>
            <a:endParaRPr lang="en-US" dirty="0"/>
          </a:p>
          <a:p>
            <a:pPr lvl="1"/>
            <a:r>
              <a:rPr lang="en-US" dirty="0"/>
              <a:t>Logos (</a:t>
            </a:r>
            <a:r>
              <a:rPr lang="en-US" dirty="0" err="1"/>
              <a:t>Howden</a:t>
            </a:r>
            <a:r>
              <a:rPr lang="en-US" dirty="0"/>
              <a:t> Tiger, RMS, AIR)</a:t>
            </a:r>
          </a:p>
          <a:p>
            <a:r>
              <a:rPr lang="en-US" dirty="0"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Reference documents from </a:t>
            </a:r>
            <a:r>
              <a:rPr lang="en-US" dirty="0"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</a:t>
            </a:r>
            <a:r>
              <a:rPr lang="en-US" dirty="0"/>
              <a:t>, </a:t>
            </a:r>
            <a:r>
              <a:rPr lang="en-US" dirty="0"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RMS</a:t>
            </a:r>
            <a:r>
              <a:rPr lang="en-US" dirty="0"/>
              <a:t>, FHCF, Model Testing, etc.</a:t>
            </a:r>
          </a:p>
          <a:p>
            <a:pPr marL="522288" lvl="1" indent="0">
              <a:buNone/>
            </a:pPr>
            <a:endParaRPr lang="en-US" dirty="0"/>
          </a:p>
          <a:p>
            <a:r>
              <a:rPr lang="en-US" dirty="0"/>
              <a:t>INDUSTRY_LOSSES</a:t>
            </a:r>
          </a:p>
          <a:p>
            <a:pPr lvl="1"/>
            <a:r>
              <a:rPr lang="en-US" dirty="0"/>
              <a:t>Industry level model output</a:t>
            </a:r>
          </a:p>
          <a:p>
            <a:pPr lvl="1"/>
            <a:r>
              <a:rPr lang="en-US" dirty="0"/>
              <a:t>Industry loss files that were loaded into </a:t>
            </a:r>
            <a:r>
              <a:rPr lang="en-US" dirty="0" err="1"/>
              <a:t>TigerEye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C6AC83-4129-41D1-9B8D-968FE2093EAB}"/>
              </a:ext>
            </a:extLst>
          </p:cNvPr>
          <p:cNvSpPr txBox="1">
            <a:spLocks/>
          </p:cNvSpPr>
          <p:nvPr/>
        </p:nvSpPr>
        <p:spPr bwMode="auto">
          <a:xfrm>
            <a:off x="6319839" y="1072934"/>
            <a:ext cx="4581524" cy="425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85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Char char="n"/>
              <a:defRPr sz="1800" b="1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92163" indent="-2698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>
                <a:solidFill>
                  <a:srgbClr val="666666"/>
                </a:solidFill>
                <a:latin typeface="+mn-lt"/>
              </a:defRPr>
            </a:lvl2pPr>
            <a:lvl3pPr marL="1200150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SzPct val="85000"/>
              <a:buFont typeface="Symbol" pitchFamily="18" charset="2"/>
              <a:buChar char="·"/>
              <a:defRPr sz="1600" i="1">
                <a:solidFill>
                  <a:srgbClr val="666666"/>
                </a:solidFill>
                <a:latin typeface="+mn-lt"/>
              </a:defRPr>
            </a:lvl3pPr>
            <a:lvl4pPr marL="1608138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4pPr>
            <a:lvl5pPr marL="20161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5pPr>
            <a:lvl6pPr marL="24733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6pPr>
            <a:lvl7pPr marL="29305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7pPr>
            <a:lvl8pPr marL="33877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8pPr>
            <a:lvl9pPr marL="38449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9pPr>
          </a:lstStyle>
          <a:p>
            <a:r>
              <a:rPr lang="en-US" kern="0" dirty="0" err="1"/>
              <a:t>TrainingMaterials</a:t>
            </a:r>
            <a:endParaRPr lang="en-US" kern="0" dirty="0"/>
          </a:p>
          <a:p>
            <a:pPr marL="0" indent="0">
              <a:buNone/>
            </a:pPr>
            <a:br>
              <a:rPr lang="en-US" kern="0" dirty="0"/>
            </a:br>
            <a:br>
              <a:rPr lang="en-US" kern="0" dirty="0"/>
            </a:br>
            <a:br>
              <a:rPr lang="en-US" kern="0" dirty="0"/>
            </a:br>
            <a:br>
              <a:rPr lang="en-US" kern="0" dirty="0"/>
            </a:br>
            <a:br>
              <a:rPr lang="en-US" kern="0" dirty="0"/>
            </a:br>
            <a:br>
              <a:rPr lang="en-US" kern="0" dirty="0"/>
            </a:br>
            <a:br>
              <a:rPr lang="en-US" kern="0" dirty="0"/>
            </a:br>
            <a:endParaRPr lang="en-US" kern="0" dirty="0"/>
          </a:p>
          <a:p>
            <a:endParaRPr lang="en-US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0E55D-FD5C-42A6-A188-C70B19AF84DD}"/>
              </a:ext>
            </a:extLst>
          </p:cNvPr>
          <p:cNvSpPr txBox="1"/>
          <p:nvPr/>
        </p:nvSpPr>
        <p:spPr>
          <a:xfrm>
            <a:off x="7506107" y="3653241"/>
            <a:ext cx="2515033" cy="8679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Methodology Documents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Reference Guides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Conference Materials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9DA4D497-C81B-4FE5-88F9-2DCF3EAD392E}"/>
              </a:ext>
            </a:extLst>
          </p:cNvPr>
          <p:cNvSpPr/>
          <p:nvPr/>
        </p:nvSpPr>
        <p:spPr bwMode="auto">
          <a:xfrm>
            <a:off x="3871480" y="2802081"/>
            <a:ext cx="1057275" cy="346364"/>
          </a:xfrm>
          <a:prstGeom prst="borderCallout2">
            <a:avLst>
              <a:gd name="adj1" fmla="val 27363"/>
              <a:gd name="adj2" fmla="val 102724"/>
              <a:gd name="adj3" fmla="val 27363"/>
              <a:gd name="adj4" fmla="val 110114"/>
              <a:gd name="adj5" fmla="val 332022"/>
              <a:gd name="adj6" fmla="val 336788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8A8746-6ED6-43EE-9D75-26BE336159C8}"/>
              </a:ext>
            </a:extLst>
          </p:cNvPr>
          <p:cNvSpPr txBox="1"/>
          <p:nvPr/>
        </p:nvSpPr>
        <p:spPr>
          <a:xfrm>
            <a:off x="7266684" y="2325027"/>
            <a:ext cx="2959270" cy="954107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Model disclaimers MUST be included in all reports / presentations that include that model vendors IP.</a:t>
            </a: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463B7AF5-3929-4E9E-A1F1-8E899F30F08F}"/>
              </a:ext>
            </a:extLst>
          </p:cNvPr>
          <p:cNvSpPr/>
          <p:nvPr/>
        </p:nvSpPr>
        <p:spPr bwMode="auto">
          <a:xfrm>
            <a:off x="2512405" y="1821069"/>
            <a:ext cx="4667714" cy="672749"/>
          </a:xfrm>
          <a:custGeom>
            <a:avLst/>
            <a:gdLst>
              <a:gd name="connsiteX0" fmla="*/ 0 w 1057275"/>
              <a:gd name="connsiteY0" fmla="*/ 0 h 346364"/>
              <a:gd name="connsiteX1" fmla="*/ 1057275 w 1057275"/>
              <a:gd name="connsiteY1" fmla="*/ 0 h 346364"/>
              <a:gd name="connsiteX2" fmla="*/ 1057275 w 1057275"/>
              <a:gd name="connsiteY2" fmla="*/ 346364 h 346364"/>
              <a:gd name="connsiteX3" fmla="*/ 0 w 1057275"/>
              <a:gd name="connsiteY3" fmla="*/ 346364 h 346364"/>
              <a:gd name="connsiteX4" fmla="*/ 0 w 1057275"/>
              <a:gd name="connsiteY4" fmla="*/ 0 h 346364"/>
              <a:gd name="connsiteX0" fmla="*/ 1086075 w 1057275"/>
              <a:gd name="connsiteY0" fmla="*/ 94776 h 346364"/>
              <a:gd name="connsiteX1" fmla="*/ 1164208 w 1057275"/>
              <a:gd name="connsiteY1" fmla="*/ 94776 h 346364"/>
              <a:gd name="connsiteX2" fmla="*/ 3560775 w 1057275"/>
              <a:gd name="connsiteY2" fmla="*/ 1150005 h 346364"/>
              <a:gd name="connsiteX0" fmla="*/ 0 w 3560775"/>
              <a:gd name="connsiteY0" fmla="*/ 0 h 1150005"/>
              <a:gd name="connsiteX1" fmla="*/ 1057275 w 3560775"/>
              <a:gd name="connsiteY1" fmla="*/ 0 h 1150005"/>
              <a:gd name="connsiteX2" fmla="*/ 1057275 w 3560775"/>
              <a:gd name="connsiteY2" fmla="*/ 346364 h 1150005"/>
              <a:gd name="connsiteX3" fmla="*/ 0 w 3560775"/>
              <a:gd name="connsiteY3" fmla="*/ 346364 h 1150005"/>
              <a:gd name="connsiteX4" fmla="*/ 0 w 3560775"/>
              <a:gd name="connsiteY4" fmla="*/ 0 h 1150005"/>
              <a:gd name="connsiteX0" fmla="*/ 1086075 w 3560775"/>
              <a:gd name="connsiteY0" fmla="*/ 94776 h 1150005"/>
              <a:gd name="connsiteX1" fmla="*/ 1164208 w 3560775"/>
              <a:gd name="connsiteY1" fmla="*/ 94776 h 1150005"/>
              <a:gd name="connsiteX2" fmla="*/ 3560775 w 3560775"/>
              <a:gd name="connsiteY2" fmla="*/ 1150005 h 1150005"/>
              <a:gd name="connsiteX0" fmla="*/ 0 w 3560775"/>
              <a:gd name="connsiteY0" fmla="*/ 346364 h 1150005"/>
              <a:gd name="connsiteX1" fmla="*/ 1057275 w 3560775"/>
              <a:gd name="connsiteY1" fmla="*/ 0 h 1150005"/>
              <a:gd name="connsiteX2" fmla="*/ 1057275 w 3560775"/>
              <a:gd name="connsiteY2" fmla="*/ 346364 h 1150005"/>
              <a:gd name="connsiteX3" fmla="*/ 0 w 3560775"/>
              <a:gd name="connsiteY3" fmla="*/ 346364 h 1150005"/>
              <a:gd name="connsiteX0" fmla="*/ 1086075 w 3560775"/>
              <a:gd name="connsiteY0" fmla="*/ 94776 h 1150005"/>
              <a:gd name="connsiteX1" fmla="*/ 1164208 w 3560775"/>
              <a:gd name="connsiteY1" fmla="*/ 94776 h 1150005"/>
              <a:gd name="connsiteX2" fmla="*/ 3560775 w 3560775"/>
              <a:gd name="connsiteY2" fmla="*/ 1150005 h 1150005"/>
              <a:gd name="connsiteX0" fmla="*/ 0 w 2503500"/>
              <a:gd name="connsiteY0" fmla="*/ 346364 h 1150005"/>
              <a:gd name="connsiteX1" fmla="*/ 0 w 2503500"/>
              <a:gd name="connsiteY1" fmla="*/ 0 h 1150005"/>
              <a:gd name="connsiteX2" fmla="*/ 0 w 2503500"/>
              <a:gd name="connsiteY2" fmla="*/ 346364 h 1150005"/>
              <a:gd name="connsiteX0" fmla="*/ 28800 w 2503500"/>
              <a:gd name="connsiteY0" fmla="*/ 94776 h 1150005"/>
              <a:gd name="connsiteX1" fmla="*/ 106933 w 2503500"/>
              <a:gd name="connsiteY1" fmla="*/ 94776 h 1150005"/>
              <a:gd name="connsiteX2" fmla="*/ 2503500 w 2503500"/>
              <a:gd name="connsiteY2" fmla="*/ 1150005 h 1150005"/>
              <a:gd name="connsiteX0" fmla="*/ 0 w 2503500"/>
              <a:gd name="connsiteY0" fmla="*/ 325582 h 1129223"/>
              <a:gd name="connsiteX1" fmla="*/ 0 w 2503500"/>
              <a:gd name="connsiteY1" fmla="*/ 0 h 1129223"/>
              <a:gd name="connsiteX2" fmla="*/ 0 w 2503500"/>
              <a:gd name="connsiteY2" fmla="*/ 325582 h 1129223"/>
              <a:gd name="connsiteX0" fmla="*/ 28800 w 2503500"/>
              <a:gd name="connsiteY0" fmla="*/ 73994 h 1129223"/>
              <a:gd name="connsiteX1" fmla="*/ 106933 w 2503500"/>
              <a:gd name="connsiteY1" fmla="*/ 73994 h 1129223"/>
              <a:gd name="connsiteX2" fmla="*/ 2503500 w 2503500"/>
              <a:gd name="connsiteY2" fmla="*/ 1129223 h 1129223"/>
              <a:gd name="connsiteX0" fmla="*/ 0 w 2503500"/>
              <a:gd name="connsiteY0" fmla="*/ 211282 h 1129223"/>
              <a:gd name="connsiteX1" fmla="*/ 0 w 2503500"/>
              <a:gd name="connsiteY1" fmla="*/ 0 h 1129223"/>
              <a:gd name="connsiteX2" fmla="*/ 0 w 2503500"/>
              <a:gd name="connsiteY2" fmla="*/ 211282 h 1129223"/>
              <a:gd name="connsiteX0" fmla="*/ 28800 w 2503500"/>
              <a:gd name="connsiteY0" fmla="*/ 73994 h 1129223"/>
              <a:gd name="connsiteX1" fmla="*/ 106933 w 2503500"/>
              <a:gd name="connsiteY1" fmla="*/ 73994 h 1129223"/>
              <a:gd name="connsiteX2" fmla="*/ 2503500 w 2503500"/>
              <a:gd name="connsiteY2" fmla="*/ 1129223 h 1129223"/>
              <a:gd name="connsiteX0" fmla="*/ 0 w 2503500"/>
              <a:gd name="connsiteY0" fmla="*/ 211282 h 1129223"/>
              <a:gd name="connsiteX1" fmla="*/ 0 w 2503500"/>
              <a:gd name="connsiteY1" fmla="*/ 0 h 1129223"/>
              <a:gd name="connsiteX2" fmla="*/ 0 w 2503500"/>
              <a:gd name="connsiteY2" fmla="*/ 211282 h 1129223"/>
              <a:gd name="connsiteX0" fmla="*/ 28800 w 2503500"/>
              <a:gd name="connsiteY0" fmla="*/ 73994 h 1129223"/>
              <a:gd name="connsiteX1" fmla="*/ 199951 w 2503500"/>
              <a:gd name="connsiteY1" fmla="*/ 73994 h 1129223"/>
              <a:gd name="connsiteX2" fmla="*/ 2503500 w 2503500"/>
              <a:gd name="connsiteY2" fmla="*/ 1129223 h 1129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3500" h="1129223" extrusionOk="0">
                <a:moveTo>
                  <a:pt x="0" y="211282"/>
                </a:moveTo>
                <a:lnTo>
                  <a:pt x="0" y="0"/>
                </a:lnTo>
                <a:lnTo>
                  <a:pt x="0" y="211282"/>
                </a:lnTo>
                <a:close/>
              </a:path>
              <a:path w="2503500" h="1129223" fill="none" extrusionOk="0">
                <a:moveTo>
                  <a:pt x="28800" y="73994"/>
                </a:moveTo>
                <a:lnTo>
                  <a:pt x="199951" y="73994"/>
                </a:lnTo>
                <a:lnTo>
                  <a:pt x="2503500" y="1129223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63732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0A41-FC3C-4AE4-8B4E-095838AE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53" y="253486"/>
            <a:ext cx="9821784" cy="417512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Analytics Drive: </a:t>
            </a:r>
            <a:r>
              <a:rPr lang="en-US" dirty="0">
                <a:solidFill>
                  <a:srgbClr val="F7B041"/>
                </a:solidFill>
              </a:rPr>
              <a:t>Client</a:t>
            </a:r>
            <a:r>
              <a:rPr lang="en-US" dirty="0"/>
              <a:t> </a:t>
            </a:r>
            <a:r>
              <a:rPr lang="en-US" dirty="0">
                <a:solidFill>
                  <a:srgbClr val="F7B041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EDD13-97E2-42F3-A9ED-54A70D0F089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95300" y="1368425"/>
            <a:ext cx="6955368" cy="4256088"/>
          </a:xfrm>
        </p:spPr>
        <p:txBody>
          <a:bodyPr wrap="square" anchor="t">
            <a:normAutofit/>
          </a:bodyPr>
          <a:lstStyle/>
          <a:p>
            <a:r>
              <a:rPr lang="fr-FR" dirty="0"/>
              <a:t>Folder Template:</a:t>
            </a:r>
          </a:p>
          <a:p>
            <a:pPr lvl="1"/>
            <a:r>
              <a:rPr lang="fr-FR" dirty="0"/>
              <a:t>R:\02_CLIENTDATA\00_Cat_LanStructure</a:t>
            </a:r>
            <a:endParaRPr lang="en-US" dirty="0"/>
          </a:p>
          <a:p>
            <a:pPr lvl="1"/>
            <a:r>
              <a:rPr lang="en-US" dirty="0"/>
              <a:t>Copy / Paste it as a new directory in client folder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04EFE5-5D55-446B-902D-FC88A8843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9937" y="751640"/>
            <a:ext cx="2921690" cy="5274959"/>
          </a:xfrm>
          <a:prstGeom prst="rect">
            <a:avLst/>
          </a:prstGeom>
          <a:noFill/>
          <a:ln>
            <a:solidFill>
              <a:srgbClr val="666666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EFE466-A7C9-4727-90CC-DD795EB1579F}"/>
              </a:ext>
            </a:extLst>
          </p:cNvPr>
          <p:cNvSpPr txBox="1"/>
          <p:nvPr/>
        </p:nvSpPr>
        <p:spPr>
          <a:xfrm>
            <a:off x="1769893" y="3187473"/>
            <a:ext cx="4693252" cy="1015663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ALL client work MUST be saved in the client’s directory! NOT your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230499096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0A41-FC3C-4AE4-8B4E-095838AE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53" y="253486"/>
            <a:ext cx="9821784" cy="417512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Analytics Drive: </a:t>
            </a:r>
            <a:r>
              <a:rPr lang="en-US" dirty="0">
                <a:solidFill>
                  <a:srgbClr val="F7B041"/>
                </a:solidFill>
              </a:rPr>
              <a:t>Client</a:t>
            </a:r>
            <a:r>
              <a:rPr lang="en-US" dirty="0"/>
              <a:t> </a:t>
            </a:r>
            <a:r>
              <a:rPr lang="en-US" dirty="0">
                <a:solidFill>
                  <a:srgbClr val="F7B041"/>
                </a:solidFill>
              </a:rPr>
              <a:t>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04EFE5-5D55-446B-902D-FC88A8843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804" y="1114509"/>
            <a:ext cx="2357358" cy="4256088"/>
          </a:xfrm>
          <a:prstGeom prst="rect">
            <a:avLst/>
          </a:prstGeom>
          <a:noFill/>
          <a:ln>
            <a:solidFill>
              <a:srgbClr val="666666"/>
            </a:solidFill>
          </a:ln>
        </p:spPr>
      </p:pic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F18CFBE7-B9D3-4482-88B4-D8C527116B7F}"/>
              </a:ext>
            </a:extLst>
          </p:cNvPr>
          <p:cNvSpPr/>
          <p:nvPr/>
        </p:nvSpPr>
        <p:spPr bwMode="auto">
          <a:xfrm>
            <a:off x="852253" y="2040701"/>
            <a:ext cx="1330035" cy="200892"/>
          </a:xfrm>
          <a:prstGeom prst="borderCallout2">
            <a:avLst>
              <a:gd name="adj1" fmla="val 27363"/>
              <a:gd name="adj2" fmla="val 102724"/>
              <a:gd name="adj3" fmla="val 27363"/>
              <a:gd name="adj4" fmla="val 110114"/>
              <a:gd name="adj5" fmla="val -299008"/>
              <a:gd name="adj6" fmla="val 30944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78E5D-FA67-4976-A131-262EE9851B25}"/>
              </a:ext>
            </a:extLst>
          </p:cNvPr>
          <p:cNvSpPr txBox="1"/>
          <p:nvPr/>
        </p:nvSpPr>
        <p:spPr>
          <a:xfrm>
            <a:off x="5025505" y="1230056"/>
            <a:ext cx="641834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Optional / Save client emails here that contain project specific information.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377238-48E1-4BFB-BF95-235AFABEECA8}"/>
              </a:ext>
            </a:extLst>
          </p:cNvPr>
          <p:cNvSpPr txBox="1"/>
          <p:nvPr/>
        </p:nvSpPr>
        <p:spPr>
          <a:xfrm>
            <a:off x="5025504" y="1758824"/>
            <a:ext cx="6418349" cy="3604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RAWORIG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Original data from client gets saved here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Pristine copy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400" b="1" dirty="0"/>
              <a:t>NO</a:t>
            </a:r>
            <a:r>
              <a:rPr lang="en-US" sz="1400" dirty="0"/>
              <a:t> alterations to these files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400" dirty="0"/>
              <a:t>Provides audit trail if there are questions of exactly what data was received from the 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RAWCOPY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Copy of original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Make any alterations needed to get the data into SQL (e.g. headers)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SQL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Save your SQL scripts here.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CLIENTDOCS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Assumptions documents that are shared with the client</a:t>
            </a:r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AF2FDC65-C517-4A34-9739-AD567626C3D3}"/>
              </a:ext>
            </a:extLst>
          </p:cNvPr>
          <p:cNvSpPr/>
          <p:nvPr/>
        </p:nvSpPr>
        <p:spPr bwMode="auto">
          <a:xfrm>
            <a:off x="852252" y="2241593"/>
            <a:ext cx="1330035" cy="1000960"/>
          </a:xfrm>
          <a:prstGeom prst="borderCallout2">
            <a:avLst>
              <a:gd name="adj1" fmla="val 27363"/>
              <a:gd name="adj2" fmla="val 102724"/>
              <a:gd name="adj3" fmla="val 27363"/>
              <a:gd name="adj4" fmla="val 110114"/>
              <a:gd name="adj5" fmla="val -30179"/>
              <a:gd name="adj6" fmla="val 306752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3088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0A41-FC3C-4AE4-8B4E-095838AE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53" y="253486"/>
            <a:ext cx="9821784" cy="417512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Analytics Drive: </a:t>
            </a:r>
            <a:r>
              <a:rPr lang="en-US" dirty="0">
                <a:solidFill>
                  <a:srgbClr val="F7B041"/>
                </a:solidFill>
              </a:rPr>
              <a:t>Client</a:t>
            </a:r>
            <a:r>
              <a:rPr lang="en-US" dirty="0"/>
              <a:t> </a:t>
            </a:r>
            <a:r>
              <a:rPr lang="en-US" dirty="0">
                <a:solidFill>
                  <a:srgbClr val="F7B041"/>
                </a:solidFill>
              </a:rPr>
              <a:t>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04EFE5-5D55-446B-902D-FC88A8843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804" y="1114509"/>
            <a:ext cx="2357358" cy="4256088"/>
          </a:xfrm>
          <a:prstGeom prst="rect">
            <a:avLst/>
          </a:prstGeom>
          <a:noFill/>
          <a:ln>
            <a:solidFill>
              <a:srgbClr val="666666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377238-48E1-4BFB-BF95-235AFABEECA8}"/>
              </a:ext>
            </a:extLst>
          </p:cNvPr>
          <p:cNvSpPr txBox="1"/>
          <p:nvPr/>
        </p:nvSpPr>
        <p:spPr>
          <a:xfrm>
            <a:off x="5025504" y="1758824"/>
            <a:ext cx="6418349" cy="1988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AIR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Import files for AIR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RMS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Import Files for 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SIMULATION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Infrequently used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Custom loss file work</a:t>
            </a:r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AF2FDC65-C517-4A34-9739-AD567626C3D3}"/>
              </a:ext>
            </a:extLst>
          </p:cNvPr>
          <p:cNvSpPr/>
          <p:nvPr/>
        </p:nvSpPr>
        <p:spPr bwMode="auto">
          <a:xfrm>
            <a:off x="852254" y="3180531"/>
            <a:ext cx="1267492" cy="846606"/>
          </a:xfrm>
          <a:prstGeom prst="borderCallout2">
            <a:avLst>
              <a:gd name="adj1" fmla="val 27363"/>
              <a:gd name="adj2" fmla="val 102724"/>
              <a:gd name="adj3" fmla="val 27363"/>
              <a:gd name="adj4" fmla="val 110114"/>
              <a:gd name="adj5" fmla="val -124124"/>
              <a:gd name="adj6" fmla="val 321981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72741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0A41-FC3C-4AE4-8B4E-095838AE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53" y="253486"/>
            <a:ext cx="9821784" cy="417512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Analytics Drive: </a:t>
            </a:r>
            <a:r>
              <a:rPr lang="en-US" dirty="0">
                <a:solidFill>
                  <a:srgbClr val="F7B041"/>
                </a:solidFill>
              </a:rPr>
              <a:t>Client</a:t>
            </a:r>
            <a:r>
              <a:rPr lang="en-US" dirty="0"/>
              <a:t> </a:t>
            </a:r>
            <a:r>
              <a:rPr lang="en-US" dirty="0">
                <a:solidFill>
                  <a:srgbClr val="F7B041"/>
                </a:solidFill>
              </a:rPr>
              <a:t>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04EFE5-5D55-446B-902D-FC88A8843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804" y="1114509"/>
            <a:ext cx="2357358" cy="4256088"/>
          </a:xfrm>
          <a:prstGeom prst="rect">
            <a:avLst/>
          </a:prstGeom>
          <a:noFill/>
          <a:ln>
            <a:solidFill>
              <a:srgbClr val="666666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377238-48E1-4BFB-BF95-235AFABEECA8}"/>
              </a:ext>
            </a:extLst>
          </p:cNvPr>
          <p:cNvSpPr txBox="1"/>
          <p:nvPr/>
        </p:nvSpPr>
        <p:spPr>
          <a:xfrm>
            <a:off x="5067068" y="1114509"/>
            <a:ext cx="6418349" cy="3043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 err="1"/>
              <a:t>TigerRiskModelingReport</a:t>
            </a:r>
            <a:endParaRPr lang="en-US" sz="14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Any exhibits or reports created for the client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EP summaries, TMRs,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Maps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Save ArcMap work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P2P/CCRM </a:t>
            </a:r>
            <a:r>
              <a:rPr lang="en-US" sz="1400" dirty="0"/>
              <a:t>– Not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 err="1"/>
              <a:t>SpecialRequests</a:t>
            </a:r>
            <a:endParaRPr lang="en-US" sz="14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Data requests from the client (e.g. “Can you send me distance to coast by location?”,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ELT </a:t>
            </a:r>
            <a:r>
              <a:rPr lang="en-US" sz="1400" b="1" dirty="0" err="1"/>
              <a:t>EPCurves</a:t>
            </a:r>
            <a:endParaRPr lang="en-US" sz="14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ELTs for import into </a:t>
            </a:r>
            <a:r>
              <a:rPr lang="en-US" sz="1400" dirty="0" err="1"/>
              <a:t>TigerEye</a:t>
            </a:r>
            <a:endParaRPr lang="en-US" sz="1400" dirty="0"/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AF2FDC65-C517-4A34-9739-AD567626C3D3}"/>
              </a:ext>
            </a:extLst>
          </p:cNvPr>
          <p:cNvSpPr/>
          <p:nvPr/>
        </p:nvSpPr>
        <p:spPr bwMode="auto">
          <a:xfrm>
            <a:off x="831471" y="3995963"/>
            <a:ext cx="1959518" cy="1293009"/>
          </a:xfrm>
          <a:prstGeom prst="borderCallout2">
            <a:avLst>
              <a:gd name="adj1" fmla="val 27363"/>
              <a:gd name="adj2" fmla="val 102724"/>
              <a:gd name="adj3" fmla="val 27363"/>
              <a:gd name="adj4" fmla="val 110114"/>
              <a:gd name="adj5" fmla="val -190824"/>
              <a:gd name="adj6" fmla="val 211683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85D40-C982-43DA-8B7F-A83919EC2843}"/>
              </a:ext>
            </a:extLst>
          </p:cNvPr>
          <p:cNvSpPr txBox="1"/>
          <p:nvPr/>
        </p:nvSpPr>
        <p:spPr>
          <a:xfrm>
            <a:off x="6703088" y="4601930"/>
            <a:ext cx="3469611" cy="116955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 directories for more complicated projects as needed. Also, if a placement is being worked on, create a directory for the data that goes to market (e.g. 07_toMarket).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2A9A854-F5DA-47E3-936C-90277A673A25}"/>
              </a:ext>
            </a:extLst>
          </p:cNvPr>
          <p:cNvSpPr/>
          <p:nvPr/>
        </p:nvSpPr>
        <p:spPr bwMode="auto">
          <a:xfrm>
            <a:off x="1745673" y="5143500"/>
            <a:ext cx="4852554" cy="905831"/>
          </a:xfrm>
          <a:custGeom>
            <a:avLst/>
            <a:gdLst>
              <a:gd name="connsiteX0" fmla="*/ 0 w 4852554"/>
              <a:gd name="connsiteY0" fmla="*/ 187036 h 905831"/>
              <a:gd name="connsiteX1" fmla="*/ 1475509 w 4852554"/>
              <a:gd name="connsiteY1" fmla="*/ 904009 h 905831"/>
              <a:gd name="connsiteX2" fmla="*/ 4852554 w 4852554"/>
              <a:gd name="connsiteY2" fmla="*/ 0 h 90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2554" h="905831">
                <a:moveTo>
                  <a:pt x="0" y="187036"/>
                </a:moveTo>
                <a:cubicBezTo>
                  <a:pt x="333375" y="561109"/>
                  <a:pt x="666750" y="935182"/>
                  <a:pt x="1475509" y="904009"/>
                </a:cubicBezTo>
                <a:cubicBezTo>
                  <a:pt x="2284268" y="872836"/>
                  <a:pt x="3568411" y="436418"/>
                  <a:pt x="4852554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5923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0A41-FC3C-4AE4-8B4E-095838AE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Drive: </a:t>
            </a:r>
            <a:r>
              <a:rPr lang="en-US" dirty="0">
                <a:solidFill>
                  <a:srgbClr val="F7B041"/>
                </a:solidFill>
              </a:rPr>
              <a:t>Working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C6AC83-4129-41D1-9B8D-968FE2093EAB}"/>
              </a:ext>
            </a:extLst>
          </p:cNvPr>
          <p:cNvSpPr txBox="1">
            <a:spLocks/>
          </p:cNvSpPr>
          <p:nvPr/>
        </p:nvSpPr>
        <p:spPr bwMode="auto">
          <a:xfrm>
            <a:off x="1088727" y="1546418"/>
            <a:ext cx="6989352" cy="425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85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Char char="n"/>
              <a:defRPr sz="1800" b="1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92163" indent="-2698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>
                <a:solidFill>
                  <a:srgbClr val="666666"/>
                </a:solidFill>
                <a:latin typeface="+mn-lt"/>
              </a:defRPr>
            </a:lvl2pPr>
            <a:lvl3pPr marL="1200150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SzPct val="85000"/>
              <a:buFont typeface="Symbol" pitchFamily="18" charset="2"/>
              <a:buChar char="·"/>
              <a:defRPr sz="1600" i="1">
                <a:solidFill>
                  <a:srgbClr val="666666"/>
                </a:solidFill>
                <a:latin typeface="+mn-lt"/>
              </a:defRPr>
            </a:lvl3pPr>
            <a:lvl4pPr marL="1608138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4pPr>
            <a:lvl5pPr marL="20161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5pPr>
            <a:lvl6pPr marL="24733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6pPr>
            <a:lvl7pPr marL="29305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7pPr>
            <a:lvl8pPr marL="33877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8pPr>
            <a:lvl9pPr marL="38449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9pPr>
          </a:lstStyle>
          <a:p>
            <a:r>
              <a:rPr lang="en-US" kern="0" dirty="0"/>
              <a:t>Personal directory to save anything besides client work</a:t>
            </a:r>
          </a:p>
          <a:p>
            <a:pPr lvl="1"/>
            <a:r>
              <a:rPr lang="en-US" kern="0" dirty="0"/>
              <a:t>Frequently used SQL scripts</a:t>
            </a:r>
          </a:p>
          <a:p>
            <a:pPr lvl="1"/>
            <a:r>
              <a:rPr lang="en-US" kern="0" dirty="0"/>
              <a:t>Reference materials</a:t>
            </a:r>
          </a:p>
          <a:p>
            <a:pPr lvl="1"/>
            <a:r>
              <a:rPr lang="en-US" kern="0" dirty="0"/>
              <a:t>Personal projects / learning</a:t>
            </a:r>
          </a:p>
          <a:p>
            <a:pPr lvl="1"/>
            <a:r>
              <a:rPr lang="en-US" kern="0" dirty="0"/>
              <a:t>Etc.</a:t>
            </a:r>
          </a:p>
          <a:p>
            <a:endParaRPr lang="en-US" kern="0" dirty="0"/>
          </a:p>
          <a:p>
            <a:pPr marL="0" indent="0">
              <a:buNone/>
            </a:pPr>
            <a:br>
              <a:rPr lang="en-US" kern="0" dirty="0"/>
            </a:br>
            <a:br>
              <a:rPr lang="en-US" kern="0" dirty="0"/>
            </a:br>
            <a:br>
              <a:rPr lang="en-US" kern="0" dirty="0"/>
            </a:br>
            <a:br>
              <a:rPr lang="en-US" kern="0" dirty="0"/>
            </a:br>
            <a:br>
              <a:rPr lang="en-US" kern="0" dirty="0"/>
            </a:br>
            <a:br>
              <a:rPr lang="en-US" kern="0" dirty="0"/>
            </a:br>
            <a:br>
              <a:rPr lang="en-US" kern="0" dirty="0"/>
            </a:br>
            <a:endParaRPr lang="en-US" kern="0" dirty="0"/>
          </a:p>
          <a:p>
            <a:endParaRPr lang="en-US" kern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9BEE90-712B-40B1-9B1A-7DDB871C90CD}"/>
              </a:ext>
            </a:extLst>
          </p:cNvPr>
          <p:cNvSpPr txBox="1"/>
          <p:nvPr/>
        </p:nvSpPr>
        <p:spPr>
          <a:xfrm>
            <a:off x="1839166" y="3902960"/>
            <a:ext cx="4693252" cy="1015663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ALL client work MUST be saved in the client’s directory! NOT your working directory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A46E9D-604C-4251-A2B0-F992F4DF9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938" y="661945"/>
            <a:ext cx="2869371" cy="53241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5695304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igerTemplate">
  <a:themeElements>
    <a:clrScheme name="TigerColors9-10-2014">
      <a:dk1>
        <a:sysClr val="windowText" lastClr="000000"/>
      </a:dk1>
      <a:lt1>
        <a:sysClr val="window" lastClr="FFFFFF"/>
      </a:lt1>
      <a:dk2>
        <a:srgbClr val="969696"/>
      </a:dk2>
      <a:lt2>
        <a:srgbClr val="E5DEDB"/>
      </a:lt2>
      <a:accent1>
        <a:srgbClr val="F7B041"/>
      </a:accent1>
      <a:accent2>
        <a:srgbClr val="663300"/>
      </a:accent2>
      <a:accent3>
        <a:srgbClr val="808000"/>
      </a:accent3>
      <a:accent4>
        <a:srgbClr val="E64823"/>
      </a:accent4>
      <a:accent5>
        <a:srgbClr val="FFCA08"/>
      </a:accent5>
      <a:accent6>
        <a:srgbClr val="336600"/>
      </a:accent6>
      <a:hlink>
        <a:srgbClr val="0000FF"/>
      </a:hlink>
      <a:folHlink>
        <a:srgbClr val="FF00FF"/>
      </a:folHlink>
    </a:clrScheme>
    <a:fontScheme name="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F7B041"/>
          </a:buClr>
          <a:buSzPct val="70000"/>
          <a:buFont typeface="Wingdings" pitchFamily="2" charset="2"/>
          <a:buNone/>
          <a:tabLst/>
          <a:defRPr kumimoji="0" lang="en-US" alt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F7B041"/>
          </a:buClr>
          <a:buSzPct val="70000"/>
          <a:buFont typeface="Wingdings" pitchFamily="2" charset="2"/>
          <a:buNone/>
          <a:tabLst/>
          <a:defRPr kumimoji="0" lang="en-US" alt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lide Master 1">
        <a:dk1>
          <a:srgbClr val="000000"/>
        </a:dk1>
        <a:lt1>
          <a:srgbClr val="FFFFFF"/>
        </a:lt1>
        <a:dk2>
          <a:srgbClr val="1F145D"/>
        </a:dk2>
        <a:lt2>
          <a:srgbClr val="0039A6"/>
        </a:lt2>
        <a:accent1>
          <a:srgbClr val="8E9194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C6C7C8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2">
        <a:dk1>
          <a:srgbClr val="000000"/>
        </a:dk1>
        <a:lt1>
          <a:srgbClr val="FFFFFF"/>
        </a:lt1>
        <a:dk2>
          <a:srgbClr val="000000"/>
        </a:dk2>
        <a:lt2>
          <a:srgbClr val="0039A6"/>
        </a:lt2>
        <a:accent1>
          <a:srgbClr val="8E9194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C6C7C8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8E9194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C6C7C8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0000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6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B96"/>
        </a:accent6>
        <a:hlink>
          <a:srgbClr val="000000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B96"/>
        </a:accent6>
        <a:hlink>
          <a:srgbClr val="616365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B96"/>
        </a:accent6>
        <a:hlink>
          <a:srgbClr val="66FF33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C1E2E5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AFCDCF"/>
        </a:accent6>
        <a:hlink>
          <a:srgbClr val="009AA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gerTemplate.potm" id="{CEE39305-B8A2-413F-A7C2-E8CDA2877C52}" vid="{07032B72-60EA-4A98-BD8E-430C6FD932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708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Wingdings</vt:lpstr>
      <vt:lpstr>TigerTemplate</vt:lpstr>
      <vt:lpstr>Network and Naming Conventions</vt:lpstr>
      <vt:lpstr>Key Network Locations</vt:lpstr>
      <vt:lpstr>Analytics Drive: Root</vt:lpstr>
      <vt:lpstr>Analytics Drive: Reference</vt:lpstr>
      <vt:lpstr>Analytics Drive: Client Data</vt:lpstr>
      <vt:lpstr>Analytics Drive: Client Data</vt:lpstr>
      <vt:lpstr>Analytics Drive: Client Data</vt:lpstr>
      <vt:lpstr>Analytics Drive: Client Data</vt:lpstr>
      <vt:lpstr>Analytics Drive: Working</vt:lpstr>
      <vt:lpstr>Naming Conventions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and Naming Conventions</dc:title>
  <dc:creator>Eric Hennen</dc:creator>
  <cp:lastModifiedBy>Bryan Ullsperger</cp:lastModifiedBy>
  <cp:revision>12</cp:revision>
  <dcterms:created xsi:type="dcterms:W3CDTF">2021-09-10T12:48:00Z</dcterms:created>
  <dcterms:modified xsi:type="dcterms:W3CDTF">2023-11-29T03:34:46Z</dcterms:modified>
</cp:coreProperties>
</file>