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783" r:id="rId2"/>
    <p:sldId id="5795" r:id="rId3"/>
    <p:sldId id="5787" r:id="rId4"/>
    <p:sldId id="5800" r:id="rId5"/>
    <p:sldId id="5804" r:id="rId6"/>
    <p:sldId id="5796" r:id="rId7"/>
    <p:sldId id="5802" r:id="rId8"/>
    <p:sldId id="298" r:id="rId9"/>
    <p:sldId id="5797" r:id="rId10"/>
    <p:sldId id="5798" r:id="rId11"/>
    <p:sldId id="5803" r:id="rId12"/>
    <p:sldId id="5791" r:id="rId13"/>
    <p:sldId id="5799" r:id="rId14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  <p:cmAuthor id="3" name="Jessica Senou" initials="JS" lastIdx="2" clrIdx="2">
    <p:extLst>
      <p:ext uri="{19B8F6BF-5375-455C-9EA6-DF929625EA0E}">
        <p15:presenceInfo xmlns:p15="http://schemas.microsoft.com/office/powerpoint/2012/main" userId="S::jsenou@tigerrisk.com::cf777dde-ddec-42ab-a37e-20e8ffc708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726"/>
    <a:srgbClr val="F7B041"/>
    <a:srgbClr val="666666"/>
    <a:srgbClr val="171449"/>
    <a:srgbClr val="EEEEEE"/>
    <a:srgbClr val="828282"/>
    <a:srgbClr val="00B050"/>
    <a:srgbClr val="E2E2E2"/>
    <a:srgbClr val="801C56"/>
    <a:srgbClr val="00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196" autoAdjust="0"/>
  </p:normalViewPr>
  <p:slideViewPr>
    <p:cSldViewPr snapToGrid="0" showGuides="1">
      <p:cViewPr varScale="1">
        <p:scale>
          <a:sx n="87" d="100"/>
          <a:sy n="87" d="100"/>
        </p:scale>
        <p:origin x="9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SQL Training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F32B7215-CA6E-4FD7-85E0-86BE4C45B64B}"/>
              </a:ext>
            </a:extLst>
          </p:cNvPr>
          <p:cNvSpPr txBox="1">
            <a:spLocks/>
          </p:cNvSpPr>
          <p:nvPr/>
        </p:nvSpPr>
        <p:spPr bwMode="auto">
          <a:xfrm>
            <a:off x="7212966" y="3616917"/>
            <a:ext cx="5098481" cy="40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defRPr sz="2200" b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7B04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701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SQL Training Session #1</a:t>
            </a:r>
            <a:br>
              <a:rPr lang="en-US" sz="2400" dirty="0"/>
            </a:b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15969-4D19-4081-AA8B-971353BB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19" y="1469517"/>
            <a:ext cx="777773" cy="7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</a:t>
            </a:r>
            <a:r>
              <a:rPr lang="en-US" dirty="0">
                <a:solidFill>
                  <a:srgbClr val="F7B041"/>
                </a:solidFill>
              </a:rPr>
              <a:t>SQL Session #2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2" y="1283516"/>
            <a:ext cx="5200418" cy="44697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/>
              <a:t>Joins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Editing queries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Select into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Create table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Insert into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Alter 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Update 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Delete/Drop</a:t>
            </a:r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906463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4F657A8-2D20-4D6D-BA4E-BF886B5796D9}"/>
              </a:ext>
            </a:extLst>
          </p:cNvPr>
          <p:cNvSpPr txBox="1">
            <a:spLocks/>
          </p:cNvSpPr>
          <p:nvPr/>
        </p:nvSpPr>
        <p:spPr bwMode="auto">
          <a:xfrm>
            <a:off x="6792746" y="1283516"/>
            <a:ext cx="5200418" cy="446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lphaUcPeriod" startAt="3"/>
            </a:pPr>
            <a:r>
              <a:rPr lang="en-US" sz="2000" kern="0" dirty="0"/>
              <a:t>Miscellaneous</a:t>
            </a:r>
          </a:p>
          <a:p>
            <a:pPr marL="906463" lvl="1" indent="-457200">
              <a:buSzTx/>
              <a:buFont typeface="+mj-lt"/>
              <a:buAutoNum type="alphaUcPeriod"/>
            </a:pPr>
            <a:r>
              <a:rPr lang="en-US" sz="1800" kern="0" dirty="0"/>
              <a:t>Functions</a:t>
            </a:r>
          </a:p>
          <a:p>
            <a:pPr marL="1314450" lvl="2" indent="-457200">
              <a:buSzTx/>
              <a:buFont typeface="+mj-lt"/>
              <a:buAutoNum type="alphaUcPeriod"/>
            </a:pPr>
            <a:r>
              <a:rPr lang="en-US" sz="1800" kern="0" dirty="0"/>
              <a:t>Len()</a:t>
            </a:r>
          </a:p>
          <a:p>
            <a:pPr marL="1314450" lvl="2" indent="-457200">
              <a:buSzTx/>
              <a:buFont typeface="+mj-lt"/>
              <a:buAutoNum type="alphaUcPeriod"/>
            </a:pPr>
            <a:r>
              <a:rPr lang="en-US" sz="1800" kern="0" dirty="0"/>
              <a:t>Right() &amp; Left() &amp; substring()</a:t>
            </a:r>
          </a:p>
          <a:p>
            <a:pPr marL="1314450" lvl="2" indent="-457200">
              <a:buSzTx/>
              <a:buFont typeface="+mj-lt"/>
              <a:buAutoNum type="alphaUcPeriod"/>
            </a:pPr>
            <a:r>
              <a:rPr lang="en-US" sz="1800" kern="0" dirty="0"/>
              <a:t>Replace()</a:t>
            </a:r>
          </a:p>
          <a:p>
            <a:pPr marL="1314450" lvl="2" indent="-457200">
              <a:buSzTx/>
              <a:buFont typeface="+mj-lt"/>
              <a:buAutoNum type="alphaUcPeriod"/>
            </a:pPr>
            <a:r>
              <a:rPr lang="en-US" sz="1800" kern="0" dirty="0"/>
              <a:t>Convert()</a:t>
            </a:r>
          </a:p>
          <a:p>
            <a:pPr marL="1314450" lvl="2" indent="-457200">
              <a:buSzTx/>
              <a:buFont typeface="+mj-lt"/>
              <a:buAutoNum type="alphaUcPeriod"/>
            </a:pPr>
            <a:r>
              <a:rPr lang="en-US" sz="1800" kern="0" dirty="0" err="1"/>
              <a:t>Concat</a:t>
            </a:r>
            <a:r>
              <a:rPr lang="en-US" sz="1800" kern="0" dirty="0"/>
              <a:t>()</a:t>
            </a:r>
          </a:p>
          <a:p>
            <a:pPr marL="906463" lvl="1" indent="-457200">
              <a:buSzTx/>
              <a:buFont typeface="+mj-lt"/>
              <a:buAutoNum type="alphaUcPeriod"/>
            </a:pPr>
            <a:r>
              <a:rPr lang="en-US" sz="1800" kern="0" dirty="0"/>
              <a:t>Data Types</a:t>
            </a:r>
          </a:p>
          <a:p>
            <a:pPr marL="906463" lvl="1" indent="-457200">
              <a:buSzTx/>
              <a:buFont typeface="+mj-lt"/>
              <a:buAutoNum type="alphaUcPeriod"/>
            </a:pPr>
            <a:r>
              <a:rPr lang="en-US" sz="1800" kern="0" dirty="0"/>
              <a:t>Int Identity (1,1)</a:t>
            </a:r>
          </a:p>
          <a:p>
            <a:pPr marL="906463" lvl="1" indent="-457200">
              <a:buSzTx/>
              <a:buFont typeface="+mj-lt"/>
              <a:buAutoNum type="alphaUcPeriod"/>
            </a:pPr>
            <a:r>
              <a:rPr lang="en-US" sz="1800" kern="0" dirty="0" err="1"/>
              <a:t>Row_Number</a:t>
            </a:r>
            <a:r>
              <a:rPr lang="en-US" sz="1800" kern="0" dirty="0"/>
              <a:t>() Over() </a:t>
            </a:r>
          </a:p>
          <a:p>
            <a:pPr marL="906463" lvl="1" indent="-457200">
              <a:buSzTx/>
              <a:buFont typeface="+mj-lt"/>
              <a:buAutoNum type="alphaUcPeriod"/>
            </a:pPr>
            <a:r>
              <a:rPr lang="en-US" sz="1800" kern="0" dirty="0"/>
              <a:t>Renaming columns</a:t>
            </a:r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  <a:p>
            <a:pPr marL="457200" indent="-457200">
              <a:buFont typeface="+mj-lt"/>
              <a:buAutoNum type="alphaUcPeriod" startAt="3"/>
            </a:pPr>
            <a:endParaRPr lang="en-US" sz="2000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96242-B0B9-4A6E-AE55-8693327EB2A5}"/>
              </a:ext>
            </a:extLst>
          </p:cNvPr>
          <p:cNvSpPr txBox="1"/>
          <p:nvPr/>
        </p:nvSpPr>
        <p:spPr>
          <a:xfrm>
            <a:off x="3367141" y="3359165"/>
            <a:ext cx="2390863" cy="1158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caution execution </a:t>
            </a:r>
            <a:r>
              <a:rPr lang="en-US" b="1" dirty="0"/>
              <a:t>CANNOT BE UNDONE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typing a select query </a:t>
            </a:r>
            <a:r>
              <a:rPr lang="en-US" dirty="0"/>
              <a:t>to emulate what you want to do for your update/delete/drop statements</a:t>
            </a:r>
            <a:endParaRPr lang="en-US" b="1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AC8B5E4-A3B0-4241-82D2-640F4524679B}"/>
              </a:ext>
            </a:extLst>
          </p:cNvPr>
          <p:cNvSpPr/>
          <p:nvPr/>
        </p:nvSpPr>
        <p:spPr bwMode="auto">
          <a:xfrm>
            <a:off x="2373679" y="3429000"/>
            <a:ext cx="931178" cy="799051"/>
          </a:xfrm>
          <a:prstGeom prst="rightBrac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1059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E5BDC-4E0E-480F-BB7A-7B1879CE5A2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Other people’s client and working folders</a:t>
            </a:r>
          </a:p>
          <a:p>
            <a:r>
              <a:rPr lang="en-US" dirty="0"/>
              <a:t>R:\01_REFERENCES\SQLSCRIPT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4BBA1A-5258-4619-9E10-91E33D4E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4231-CF8F-4759-AC77-138410AF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premade script for SQL session 2 and save your own copy to work along with</a:t>
            </a:r>
          </a:p>
          <a:p>
            <a:r>
              <a:rPr lang="en-US" dirty="0"/>
              <a:t>Section 2.1 – Joins</a:t>
            </a:r>
          </a:p>
          <a:p>
            <a:pPr lvl="1"/>
            <a:r>
              <a:rPr lang="en-US" dirty="0"/>
              <a:t>Common errors include</a:t>
            </a:r>
          </a:p>
          <a:p>
            <a:pPr lvl="2"/>
            <a:r>
              <a:rPr lang="en-US" dirty="0"/>
              <a:t>Obtain too many records (usually duplicates) </a:t>
            </a:r>
          </a:p>
          <a:p>
            <a:pPr lvl="3"/>
            <a:r>
              <a:rPr lang="en-US" dirty="0"/>
              <a:t>This is where control totals will come in handy (session on common data errors edits and assumptions docs)</a:t>
            </a:r>
          </a:p>
          <a:p>
            <a:pPr lvl="2"/>
            <a:r>
              <a:rPr lang="en-US" dirty="0"/>
              <a:t>Not joining on the right columns or not enough of the columns</a:t>
            </a:r>
          </a:p>
          <a:p>
            <a:pPr lvl="2"/>
            <a:r>
              <a:rPr lang="en-US" dirty="0"/>
              <a:t>Join misses some records because of slight differences in the column values</a:t>
            </a:r>
          </a:p>
          <a:p>
            <a:pPr lvl="2"/>
            <a:endParaRPr lang="en-US" dirty="0"/>
          </a:p>
          <a:p>
            <a:r>
              <a:rPr lang="en-US" dirty="0"/>
              <a:t>Section 2.2 – Editing </a:t>
            </a:r>
          </a:p>
          <a:p>
            <a:pPr lvl="1"/>
            <a:r>
              <a:rPr lang="en-US" dirty="0"/>
              <a:t>Caution when deleting or dropping anything.  </a:t>
            </a:r>
          </a:p>
          <a:p>
            <a:r>
              <a:rPr lang="en-US" dirty="0"/>
              <a:t>Section 2.3 – Miscellaneous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3711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BDF43-D62C-4742-885D-E05FBBB0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55" y="661945"/>
            <a:ext cx="9209070" cy="58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8372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7624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</a:t>
            </a:r>
            <a:r>
              <a:rPr lang="en-US" dirty="0">
                <a:solidFill>
                  <a:srgbClr val="F7B041"/>
                </a:solidFill>
              </a:rPr>
              <a:t>SQL Session #1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83516"/>
            <a:ext cx="5531873" cy="44697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/>
              <a:t>What is SQL?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How to use SQL?</a:t>
            </a:r>
            <a:endParaRPr lang="en-US" sz="18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Getting data into SQL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Queries &amp; Subqueries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Requesting information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Filtering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Stacking tables/views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Case statements</a:t>
            </a:r>
          </a:p>
          <a:p>
            <a:pPr marL="906463" lvl="1" indent="-457200">
              <a:buFont typeface="+mj-lt"/>
              <a:buAutoNum type="alphaUcPeriod"/>
            </a:pPr>
            <a:r>
              <a:rPr lang="en-US" sz="1800" dirty="0"/>
              <a:t>Aggregating </a:t>
            </a:r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  <a:p>
            <a:pPr marL="906463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98296AA-0747-4C98-8216-4D8CD5B46C8A}"/>
              </a:ext>
            </a:extLst>
          </p:cNvPr>
          <p:cNvSpPr txBox="1">
            <a:spLocks/>
          </p:cNvSpPr>
          <p:nvPr/>
        </p:nvSpPr>
        <p:spPr bwMode="auto">
          <a:xfrm>
            <a:off x="6345495" y="1283516"/>
            <a:ext cx="5531873" cy="496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/>
              <a:t>This is a crash course in SQL, so utilize the internet to look up </a:t>
            </a:r>
          </a:p>
          <a:p>
            <a:r>
              <a:rPr lang="en-US" sz="2000" kern="0" dirty="0"/>
              <a:t>Syntax</a:t>
            </a:r>
          </a:p>
          <a:p>
            <a:r>
              <a:rPr lang="en-US" sz="2000" kern="0" dirty="0"/>
              <a:t>New ways &amp; different ways to query </a:t>
            </a:r>
          </a:p>
          <a:p>
            <a:r>
              <a:rPr lang="en-US" sz="2000" kern="0" dirty="0"/>
              <a:t>Sample queries for more complicated requests/edits (e.g., loops)</a:t>
            </a:r>
          </a:p>
          <a:p>
            <a:pPr marL="0" indent="0">
              <a:buNone/>
            </a:pPr>
            <a:r>
              <a:rPr lang="en-US" sz="2000" kern="0" dirty="0"/>
              <a:t>When using pre-made scripts</a:t>
            </a:r>
          </a:p>
          <a:p>
            <a:r>
              <a:rPr lang="en-US" sz="2000" kern="0" dirty="0"/>
              <a:t>Do not blindly execute scripts</a:t>
            </a:r>
          </a:p>
          <a:p>
            <a:r>
              <a:rPr lang="en-US" sz="2000" kern="0" dirty="0"/>
              <a:t>Know that there might be mistakes </a:t>
            </a:r>
          </a:p>
          <a:p>
            <a:r>
              <a:rPr lang="en-US" sz="2000" kern="0" dirty="0"/>
              <a:t>There might be a better way </a:t>
            </a:r>
            <a:endParaRPr lang="en-US" sz="1800" kern="0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2619865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2" y="1283515"/>
            <a:ext cx="5934996" cy="5125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SQL?</a:t>
            </a:r>
          </a:p>
          <a:p>
            <a:r>
              <a:rPr lang="en-US" sz="2000" dirty="0"/>
              <a:t>SQL – Structured queried language</a:t>
            </a:r>
          </a:p>
          <a:p>
            <a:r>
              <a:rPr lang="en-US" sz="2000" dirty="0"/>
              <a:t>SSMS – SQL Server Management Studio</a:t>
            </a:r>
          </a:p>
          <a:p>
            <a:pPr lvl="1"/>
            <a:r>
              <a:rPr lang="en-US" dirty="0"/>
              <a:t>Made up of databases </a:t>
            </a:r>
          </a:p>
          <a:p>
            <a:pPr lvl="1"/>
            <a:r>
              <a:rPr lang="en-US" dirty="0"/>
              <a:t>Databases are made up of Tables</a:t>
            </a:r>
          </a:p>
          <a:p>
            <a:pPr lvl="1"/>
            <a:r>
              <a:rPr lang="en-US" dirty="0"/>
              <a:t>Tables are made up of columns/rows of information</a:t>
            </a:r>
          </a:p>
          <a:p>
            <a:r>
              <a:rPr lang="en-US" dirty="0"/>
              <a:t>Query -  a question or request for information</a:t>
            </a:r>
          </a:p>
          <a:p>
            <a:pPr lvl="1"/>
            <a:r>
              <a:rPr lang="en-US" dirty="0"/>
              <a:t>Action query:  Performs additional operations on data such as insertion, updating, deleting, etc.</a:t>
            </a:r>
          </a:p>
          <a:p>
            <a:pPr lvl="1"/>
            <a:r>
              <a:rPr lang="en-US" dirty="0"/>
              <a:t>Select query:  Retrieves data</a:t>
            </a:r>
          </a:p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482360F-2976-4063-AD2D-F4D0F9DC59A4}"/>
              </a:ext>
            </a:extLst>
          </p:cNvPr>
          <p:cNvSpPr txBox="1">
            <a:spLocks/>
          </p:cNvSpPr>
          <p:nvPr/>
        </p:nvSpPr>
        <p:spPr bwMode="auto">
          <a:xfrm>
            <a:off x="7162799" y="1283514"/>
            <a:ext cx="5029201" cy="48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Basic Language Rules</a:t>
            </a:r>
            <a:endParaRPr lang="en-US" sz="2800" kern="0" dirty="0"/>
          </a:p>
          <a:p>
            <a:r>
              <a:rPr lang="en-US" u="sng" kern="0" dirty="0"/>
              <a:t>Not</a:t>
            </a:r>
            <a:r>
              <a:rPr lang="en-US" kern="0" dirty="0"/>
              <a:t> case sensitive </a:t>
            </a:r>
          </a:p>
          <a:p>
            <a:r>
              <a:rPr lang="en-US" kern="0" dirty="0"/>
              <a:t>Brackets on Columns with spaces in name</a:t>
            </a:r>
          </a:p>
          <a:p>
            <a:pPr lvl="1"/>
            <a:r>
              <a:rPr lang="en-US" kern="0" dirty="0"/>
              <a:t>[Policy ID] vs </a:t>
            </a:r>
            <a:r>
              <a:rPr lang="en-US" kern="0" dirty="0" err="1"/>
              <a:t>Policy_ID</a:t>
            </a:r>
            <a:r>
              <a:rPr lang="en-US" kern="0" dirty="0"/>
              <a:t> or </a:t>
            </a:r>
            <a:r>
              <a:rPr lang="en-US" kern="0" dirty="0" err="1"/>
              <a:t>PolicyID</a:t>
            </a:r>
            <a:endParaRPr lang="en-US" kern="0" dirty="0"/>
          </a:p>
          <a:p>
            <a:r>
              <a:rPr lang="en-US" kern="0" dirty="0"/>
              <a:t>Columns have data types</a:t>
            </a:r>
          </a:p>
          <a:p>
            <a:pPr lvl="1"/>
            <a:r>
              <a:rPr lang="en-US" kern="0" dirty="0"/>
              <a:t>Int</a:t>
            </a:r>
          </a:p>
          <a:p>
            <a:pPr lvl="1"/>
            <a:r>
              <a:rPr lang="en-US" kern="0" dirty="0"/>
              <a:t>Float</a:t>
            </a:r>
          </a:p>
          <a:p>
            <a:pPr lvl="1"/>
            <a:r>
              <a:rPr lang="en-US" kern="0" dirty="0"/>
              <a:t>varchar</a:t>
            </a:r>
          </a:p>
          <a:p>
            <a:r>
              <a:rPr lang="en-US" kern="0" dirty="0"/>
              <a:t>Alias – is a new name for a column or table.  These are usually required when executing sub-queries/nested queries</a:t>
            </a:r>
          </a:p>
          <a:p>
            <a:endParaRPr lang="en-US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5AF00-940C-497A-846A-859F661B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652" y="189440"/>
            <a:ext cx="777773" cy="7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5091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SQL? </a:t>
            </a:r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482360F-2976-4063-AD2D-F4D0F9DC59A4}"/>
              </a:ext>
            </a:extLst>
          </p:cNvPr>
          <p:cNvSpPr txBox="1">
            <a:spLocks/>
          </p:cNvSpPr>
          <p:nvPr/>
        </p:nvSpPr>
        <p:spPr bwMode="auto">
          <a:xfrm>
            <a:off x="722022" y="1219288"/>
            <a:ext cx="5029201" cy="48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How to use SQL?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600" dirty="0"/>
              <a:t>Open</a:t>
            </a:r>
          </a:p>
          <a:p>
            <a:r>
              <a:rPr lang="en-US" sz="1600" dirty="0"/>
              <a:t>Connect</a:t>
            </a:r>
          </a:p>
          <a:p>
            <a:r>
              <a:rPr lang="en-US" sz="1600" dirty="0"/>
              <a:t>New Query</a:t>
            </a:r>
          </a:p>
          <a:p>
            <a:pPr marL="0" indent="0">
              <a:buNone/>
            </a:pPr>
            <a:r>
              <a:rPr lang="en-US" dirty="0"/>
              <a:t>Anatomy of SSMS</a:t>
            </a:r>
          </a:p>
          <a:p>
            <a:r>
              <a:rPr lang="en-US" dirty="0"/>
              <a:t>Object explorer</a:t>
            </a:r>
          </a:p>
          <a:p>
            <a:r>
              <a:rPr lang="en-US" dirty="0"/>
              <a:t>Query/script</a:t>
            </a:r>
          </a:p>
          <a:p>
            <a:r>
              <a:rPr lang="en-US" dirty="0"/>
              <a:t>Info </a:t>
            </a:r>
          </a:p>
          <a:p>
            <a:pPr marL="0" indent="0">
              <a:buNone/>
            </a:pPr>
            <a:endParaRPr lang="en-US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5AF00-940C-497A-846A-859F661B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41" y="178021"/>
            <a:ext cx="777773" cy="783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CD3F4B-5ABA-4206-A8EE-39BE0B45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69" y="1789470"/>
            <a:ext cx="8033245" cy="30300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5ADA7E-E106-4E1A-AAFA-7E5663943C8B}"/>
              </a:ext>
            </a:extLst>
          </p:cNvPr>
          <p:cNvCxnSpPr/>
          <p:nvPr/>
        </p:nvCxnSpPr>
        <p:spPr bwMode="auto">
          <a:xfrm flipV="1">
            <a:off x="2910348" y="3429000"/>
            <a:ext cx="963562" cy="35642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E17FFF-900C-4F1E-836B-9A2C4F5FB4D8}"/>
              </a:ext>
            </a:extLst>
          </p:cNvPr>
          <p:cNvCxnSpPr/>
          <p:nvPr/>
        </p:nvCxnSpPr>
        <p:spPr bwMode="auto">
          <a:xfrm flipV="1">
            <a:off x="2566219" y="3785420"/>
            <a:ext cx="4788310" cy="47194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FF8BF4-4A43-4E3E-94BF-6D2A7F3C9AB2}"/>
              </a:ext>
            </a:extLst>
          </p:cNvPr>
          <p:cNvCxnSpPr/>
          <p:nvPr/>
        </p:nvCxnSpPr>
        <p:spPr bwMode="auto">
          <a:xfrm flipV="1">
            <a:off x="2344447" y="2281084"/>
            <a:ext cx="2615927" cy="54077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026EA-A490-4D09-8FFC-10FFAB7B1CB3}"/>
              </a:ext>
            </a:extLst>
          </p:cNvPr>
          <p:cNvCxnSpPr/>
          <p:nvPr/>
        </p:nvCxnSpPr>
        <p:spPr bwMode="auto">
          <a:xfrm>
            <a:off x="2101782" y="2389239"/>
            <a:ext cx="1772128" cy="3637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B911F3-974D-447C-A462-93C99D31029A}"/>
              </a:ext>
            </a:extLst>
          </p:cNvPr>
          <p:cNvSpPr/>
          <p:nvPr/>
        </p:nvSpPr>
        <p:spPr bwMode="auto">
          <a:xfrm>
            <a:off x="8072284" y="4168877"/>
            <a:ext cx="3519948" cy="235975"/>
          </a:xfrm>
          <a:prstGeom prst="roundRect">
            <a:avLst/>
          </a:prstGeom>
          <a:noFill/>
          <a:ln w="38100" cap="flat" cmpd="sng" algn="ctr">
            <a:solidFill>
              <a:srgbClr val="F7B04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5B3921-0E27-43D7-B14E-90C67EDE11FB}"/>
              </a:ext>
            </a:extLst>
          </p:cNvPr>
          <p:cNvCxnSpPr/>
          <p:nvPr/>
        </p:nvCxnSpPr>
        <p:spPr bwMode="auto">
          <a:xfrm flipV="1">
            <a:off x="1652469" y="4404852"/>
            <a:ext cx="6419815" cy="35387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06965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SQL? </a:t>
            </a:r>
            <a:r>
              <a:rPr lang="en-US" dirty="0">
                <a:solidFill>
                  <a:schemeClr val="accent1"/>
                </a:solidFill>
              </a:rPr>
              <a:t>Demo of Section 1.0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482360F-2976-4063-AD2D-F4D0F9DC59A4}"/>
              </a:ext>
            </a:extLst>
          </p:cNvPr>
          <p:cNvSpPr txBox="1">
            <a:spLocks/>
          </p:cNvSpPr>
          <p:nvPr/>
        </p:nvSpPr>
        <p:spPr bwMode="auto">
          <a:xfrm>
            <a:off x="740191" y="1199624"/>
            <a:ext cx="5029201" cy="48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Creating a new database (on scratch servers)</a:t>
            </a:r>
          </a:p>
          <a:p>
            <a:pPr>
              <a:buFont typeface="+mj-lt"/>
              <a:buAutoNum type="arabicPeriod"/>
            </a:pPr>
            <a:r>
              <a:rPr lang="en-US" dirty="0"/>
              <a:t>Right click on Database and select New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 the database appropriately and click ok</a:t>
            </a:r>
          </a:p>
          <a:p>
            <a:pPr>
              <a:buFont typeface="+mj-lt"/>
              <a:buAutoNum type="arabicPeriod"/>
            </a:pPr>
            <a:r>
              <a:rPr lang="en-US" dirty="0"/>
              <a:t>Right click on Database and select Refresh</a:t>
            </a:r>
          </a:p>
          <a:p>
            <a:pPr>
              <a:buFont typeface="+mj-lt"/>
              <a:buAutoNum type="arabicPeriod"/>
            </a:pPr>
            <a:r>
              <a:rPr lang="en-US" dirty="0"/>
              <a:t>Expand Database and navigate to the database; it will be in alphabetical order</a:t>
            </a:r>
          </a:p>
          <a:p>
            <a:endParaRPr lang="en-US" dirty="0"/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5AF00-940C-497A-846A-859F661B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41" y="178021"/>
            <a:ext cx="777773" cy="783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1A74D-D210-4AEE-9634-0894199F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04" y="569666"/>
            <a:ext cx="3760498" cy="3321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8B85B-311C-4AA7-B45E-B102F9C67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53" y="2868453"/>
            <a:ext cx="4306532" cy="32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8692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FAF691-7C87-4E26-BB54-E19207E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</a:t>
            </a:r>
            <a:r>
              <a:rPr lang="en-US" dirty="0">
                <a:solidFill>
                  <a:srgbClr val="F6A726"/>
                </a:solidFill>
              </a:rPr>
              <a:t>Demo</a:t>
            </a:r>
            <a:r>
              <a:rPr lang="en-US" dirty="0">
                <a:solidFill>
                  <a:schemeClr val="accent1"/>
                </a:solidFill>
              </a:rPr>
              <a:t> of Section 1.0</a:t>
            </a:r>
            <a:endParaRPr lang="en-US" dirty="0">
              <a:solidFill>
                <a:srgbClr val="F6A726"/>
              </a:solidFill>
            </a:endParaRPr>
          </a:p>
        </p:txBody>
      </p: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6AE29744-440E-4130-9C05-AB450BA9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2" y="1283515"/>
            <a:ext cx="4902964" cy="5007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Flat File Outside of SQL Databases</a:t>
            </a:r>
          </a:p>
          <a:p>
            <a:pPr>
              <a:buFont typeface="+mj-lt"/>
              <a:buAutoNum type="arabicPeriod"/>
            </a:pPr>
            <a:r>
              <a:rPr lang="en-US" sz="1800" u="sng" dirty="0"/>
              <a:t>Right Click DB </a:t>
            </a:r>
            <a:r>
              <a:rPr lang="en-US" sz="1800" dirty="0"/>
              <a:t>where data is to be imported and</a:t>
            </a:r>
            <a:r>
              <a:rPr lang="en-US" dirty="0"/>
              <a:t>, under </a:t>
            </a:r>
            <a:r>
              <a:rPr lang="en-US" u="sng" dirty="0"/>
              <a:t>Tasks</a:t>
            </a:r>
            <a:r>
              <a:rPr lang="en-US" dirty="0"/>
              <a:t> select </a:t>
            </a:r>
            <a:r>
              <a:rPr lang="en-US" u="sng" dirty="0"/>
              <a:t>Import</a:t>
            </a:r>
          </a:p>
          <a:p>
            <a:pPr>
              <a:buFont typeface="+mj-lt"/>
              <a:buAutoNum type="arabicPeriod"/>
            </a:pPr>
            <a:r>
              <a:rPr lang="en-US" dirty="0"/>
              <a:t>Choose </a:t>
            </a:r>
            <a:r>
              <a:rPr lang="en-US" u="sng" dirty="0"/>
              <a:t>Flat File </a:t>
            </a:r>
            <a:r>
              <a:rPr lang="en-US" dirty="0"/>
              <a:t>and browse to location of file and select it</a:t>
            </a:r>
          </a:p>
          <a:p>
            <a:pPr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u="sng" dirty="0"/>
              <a:t>advanced</a:t>
            </a:r>
            <a:r>
              <a:rPr lang="en-US" dirty="0"/>
              <a:t> you can change data type or rename columns if needed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Click next once wil</a:t>
            </a:r>
            <a:r>
              <a:rPr lang="en-US" dirty="0"/>
              <a:t>l send you to the </a:t>
            </a:r>
            <a:r>
              <a:rPr lang="en-US" u="sng" dirty="0"/>
              <a:t>destination page </a:t>
            </a:r>
            <a:r>
              <a:rPr lang="en-US" dirty="0"/>
              <a:t>where you can check or change the DB where the data is imported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Clicking Next again identifies the </a:t>
            </a:r>
            <a:r>
              <a:rPr lang="en-US" u="sng" dirty="0"/>
              <a:t>source and imported table name</a:t>
            </a:r>
            <a:r>
              <a:rPr lang="en-US" dirty="0"/>
              <a:t> (change the name as you please here, but leave the [</a:t>
            </a:r>
            <a:r>
              <a:rPr lang="en-US" dirty="0" err="1"/>
              <a:t>dbo</a:t>
            </a:r>
            <a:r>
              <a:rPr lang="en-US" dirty="0"/>
              <a:t>] scheme )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Finish</a:t>
            </a:r>
          </a:p>
          <a:p>
            <a:pPr marL="906463" lvl="1" indent="-457200">
              <a:buFont typeface="+mj-lt"/>
              <a:buAutoNum type="alphaUcPeriod"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30D64-22A9-43BB-A617-C15AD5918069}"/>
              </a:ext>
            </a:extLst>
          </p:cNvPr>
          <p:cNvSpPr txBox="1">
            <a:spLocks/>
          </p:cNvSpPr>
          <p:nvPr/>
        </p:nvSpPr>
        <p:spPr bwMode="auto">
          <a:xfrm>
            <a:off x="6357072" y="1283514"/>
            <a:ext cx="5479793" cy="523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From Table/View from another SQL Databases</a:t>
            </a:r>
          </a:p>
          <a:p>
            <a:pPr>
              <a:buFont typeface="+mj-lt"/>
              <a:buAutoNum type="arabicPeriod"/>
            </a:pPr>
            <a:r>
              <a:rPr lang="en-US" u="sng" kern="0" dirty="0"/>
              <a:t>Right Click DB </a:t>
            </a:r>
            <a:r>
              <a:rPr lang="en-US" kern="0" dirty="0"/>
              <a:t>where data is to be imported and, under </a:t>
            </a:r>
            <a:r>
              <a:rPr lang="en-US" u="sng" kern="0" dirty="0"/>
              <a:t>Tasks</a:t>
            </a:r>
            <a:r>
              <a:rPr lang="en-US" kern="0" dirty="0"/>
              <a:t> select </a:t>
            </a:r>
            <a:r>
              <a:rPr lang="en-US" u="sng" kern="0" dirty="0"/>
              <a:t>Import</a:t>
            </a:r>
          </a:p>
          <a:p>
            <a:pPr>
              <a:buFont typeface="+mj-lt"/>
              <a:buAutoNum type="arabicPeriod"/>
            </a:pPr>
            <a:r>
              <a:rPr lang="en-US" kern="0" dirty="0"/>
              <a:t>Choose </a:t>
            </a:r>
            <a:r>
              <a:rPr lang="en-US" u="sng" kern="0" dirty="0"/>
              <a:t>SQL Server Native Client 11.0</a:t>
            </a:r>
            <a:r>
              <a:rPr lang="en-US" kern="0" dirty="0"/>
              <a:t> then choose the server name and the database within that server where the data is</a:t>
            </a:r>
          </a:p>
          <a:p>
            <a:pPr>
              <a:buFont typeface="+mj-lt"/>
              <a:buAutoNum type="arabicPeriod"/>
            </a:pPr>
            <a:r>
              <a:rPr lang="en-US" kern="0" dirty="0"/>
              <a:t>Click next once will send you to the </a:t>
            </a:r>
            <a:r>
              <a:rPr lang="en-US" u="sng" kern="0" dirty="0"/>
              <a:t>destination page </a:t>
            </a:r>
            <a:r>
              <a:rPr lang="en-US" kern="0" dirty="0"/>
              <a:t>where you can check or change the DB where the data is imported</a:t>
            </a:r>
          </a:p>
          <a:p>
            <a:pPr>
              <a:buFont typeface="+mj-lt"/>
              <a:buAutoNum type="arabicPeriod"/>
            </a:pPr>
            <a:r>
              <a:rPr lang="en-US" kern="0" dirty="0"/>
              <a:t>Clicking Next again asks if you want to copy 1 or more tables/view or write a query (I always use the first option)</a:t>
            </a:r>
          </a:p>
          <a:p>
            <a:pPr>
              <a:buFont typeface="+mj-lt"/>
              <a:buAutoNum type="arabicPeriod"/>
            </a:pPr>
            <a:r>
              <a:rPr lang="en-US" kern="0" dirty="0"/>
              <a:t> Clicking next will take you to a list of all the tables/views in the source DB and just click (and rename if you like) the ones you want </a:t>
            </a:r>
          </a:p>
          <a:p>
            <a:pPr>
              <a:buFont typeface="+mj-lt"/>
              <a:buAutoNum type="arabicPeriod"/>
            </a:pPr>
            <a:r>
              <a:rPr lang="en-US" kern="0" dirty="0"/>
              <a:t>Finish</a:t>
            </a:r>
          </a:p>
          <a:p>
            <a:pPr marL="906463" lvl="1" indent="-457200">
              <a:buSzTx/>
              <a:buFont typeface="+mj-lt"/>
              <a:buAutoNum type="alphaUcPeriod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39365422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BA90F5-7044-41DF-86FD-6DD13E101E3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4"/>
            <a:ext cx="5482167" cy="47865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premade script for SQL session 1 and save your own copy to work along with</a:t>
            </a:r>
          </a:p>
          <a:p>
            <a:r>
              <a:rPr lang="en-US" dirty="0"/>
              <a:t>Section 1.0</a:t>
            </a:r>
          </a:p>
          <a:p>
            <a:pPr lvl="1"/>
            <a:r>
              <a:rPr lang="en-US" dirty="0"/>
              <a:t>Create a new database</a:t>
            </a:r>
          </a:p>
          <a:p>
            <a:pPr lvl="1"/>
            <a:r>
              <a:rPr lang="en-US" dirty="0"/>
              <a:t>Importing data into a database</a:t>
            </a:r>
          </a:p>
          <a:p>
            <a:pPr lvl="1"/>
            <a:r>
              <a:rPr lang="en-US" dirty="0"/>
              <a:t>Deleting tables (CAUTION cannot be undone)</a:t>
            </a:r>
          </a:p>
          <a:p>
            <a:r>
              <a:rPr lang="en-US" dirty="0"/>
              <a:t>Section 1.1</a:t>
            </a:r>
          </a:p>
          <a:p>
            <a:pPr lvl="1"/>
            <a:r>
              <a:rPr lang="en-US" dirty="0"/>
              <a:t>Use [</a:t>
            </a:r>
            <a:r>
              <a:rPr lang="en-US" i="1" dirty="0"/>
              <a:t>Database Name] – point to where your working</a:t>
            </a:r>
          </a:p>
          <a:p>
            <a:pPr lvl="1"/>
            <a:r>
              <a:rPr lang="en-US" dirty="0"/>
              <a:t>Comments – use them they will save yourself and others headaches and time</a:t>
            </a:r>
          </a:p>
          <a:p>
            <a:pPr lvl="1"/>
            <a:r>
              <a:rPr lang="en-US" dirty="0"/>
              <a:t>Make scripts easy to read via indenting, white space, comments, etc.</a:t>
            </a:r>
          </a:p>
          <a:p>
            <a:r>
              <a:rPr lang="en-US" dirty="0"/>
              <a:t>Section 1.2</a:t>
            </a:r>
          </a:p>
          <a:p>
            <a:pPr lvl="1"/>
            <a:r>
              <a:rPr lang="en-US" dirty="0"/>
              <a:t>Displaying, filtering, ordering </a:t>
            </a:r>
          </a:p>
          <a:p>
            <a:pPr lvl="1"/>
            <a:r>
              <a:rPr lang="en-US" dirty="0"/>
              <a:t>Aggregating data</a:t>
            </a:r>
          </a:p>
          <a:p>
            <a:r>
              <a:rPr lang="en-US" dirty="0"/>
              <a:t>Section 1.3</a:t>
            </a:r>
          </a:p>
          <a:p>
            <a:pPr lvl="1"/>
            <a:r>
              <a:rPr lang="en-US" dirty="0"/>
              <a:t>Nested query / sub-query</a:t>
            </a:r>
          </a:p>
          <a:p>
            <a:pPr lvl="1"/>
            <a:r>
              <a:rPr lang="en-US" dirty="0"/>
              <a:t>Stacking data</a:t>
            </a:r>
          </a:p>
          <a:p>
            <a:pPr lvl="1"/>
            <a:r>
              <a:rPr lang="en-US" dirty="0"/>
              <a:t>Case statements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8005B8-5498-4112-9B8B-086B5134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 </a:t>
            </a:r>
            <a:r>
              <a:rPr lang="en-US" dirty="0">
                <a:solidFill>
                  <a:srgbClr val="F6A726"/>
                </a:solidFill>
              </a:rPr>
              <a:t>Demo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DA09-8C8C-4D37-B20B-BDAC05FA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4"/>
            <a:ext cx="5480051" cy="4786569"/>
          </a:xfrm>
        </p:spPr>
        <p:txBody>
          <a:bodyPr/>
          <a:lstStyle/>
          <a:p>
            <a:r>
              <a:rPr lang="en-US" dirty="0"/>
              <a:t>Quick look at data by right clicking table and choose to “select top 1000 rows”</a:t>
            </a:r>
          </a:p>
          <a:p>
            <a:r>
              <a:rPr lang="en-US" dirty="0"/>
              <a:t>Execute query by highlighting it and pressing F5 or click on the execute button </a:t>
            </a:r>
          </a:p>
          <a:p>
            <a:r>
              <a:rPr lang="en-US" dirty="0"/>
              <a:t>Expand columns for a table to see &amp; grab column names &amp; type 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2F5F3-BA39-4F67-846B-D21DC7D78E7A}"/>
              </a:ext>
            </a:extLst>
          </p:cNvPr>
          <p:cNvGrpSpPr/>
          <p:nvPr/>
        </p:nvGrpSpPr>
        <p:grpSpPr>
          <a:xfrm>
            <a:off x="1325240" y="3429000"/>
            <a:ext cx="3974405" cy="2629666"/>
            <a:chOff x="1214284" y="3682643"/>
            <a:chExt cx="3974405" cy="26296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2E744D-6AF4-477B-BB67-EB27596FC7DB}"/>
                </a:ext>
              </a:extLst>
            </p:cNvPr>
            <p:cNvGrpSpPr/>
            <p:nvPr/>
          </p:nvGrpSpPr>
          <p:grpSpPr>
            <a:xfrm>
              <a:off x="1214284" y="3682643"/>
              <a:ext cx="3974405" cy="2629666"/>
              <a:chOff x="1253613" y="3525327"/>
              <a:chExt cx="3974405" cy="262966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AEFD61-A3E1-44D5-8EAE-694579C1E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29150" y="3525327"/>
                <a:ext cx="2698868" cy="2629666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F50537D-87F1-4928-A48A-FF725349D4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613" y="4449097"/>
                <a:ext cx="1635702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18FD01-275B-4D2A-8B65-0E914756C9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284" y="4434348"/>
              <a:ext cx="1493134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2340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958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F32B7215-CA6E-4FD7-85E0-86BE4C45B64B}"/>
              </a:ext>
            </a:extLst>
          </p:cNvPr>
          <p:cNvSpPr txBox="1">
            <a:spLocks/>
          </p:cNvSpPr>
          <p:nvPr/>
        </p:nvSpPr>
        <p:spPr bwMode="auto">
          <a:xfrm>
            <a:off x="7212966" y="3616917"/>
            <a:ext cx="5098481" cy="40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defRPr sz="2200" b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endParaRPr lang="en-US" sz="1600" kern="0" dirty="0">
              <a:solidFill>
                <a:srgbClr val="F7B04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701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SQL Training Session #2</a:t>
            </a:r>
            <a:br>
              <a:rPr lang="en-US" sz="2400" dirty="0"/>
            </a:b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AB20-3ADA-4787-8A08-7CE50362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19" y="1469517"/>
            <a:ext cx="777773" cy="7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70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TigerTemplate</Template>
  <TotalTime>7300</TotalTime>
  <Words>867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TigerTemplate</vt:lpstr>
      <vt:lpstr>SQL Training Session #1 </vt:lpstr>
      <vt:lpstr>Agenda – SQL Session #1</vt:lpstr>
      <vt:lpstr>What is SQL?</vt:lpstr>
      <vt:lpstr>How to use SQL? Demo</vt:lpstr>
      <vt:lpstr>How to use SQL? Demo of Section 1.0</vt:lpstr>
      <vt:lpstr>Importing Data Demo of Section 1.0</vt:lpstr>
      <vt:lpstr>Using SQL Demo </vt:lpstr>
      <vt:lpstr>PowerPoint Presentation</vt:lpstr>
      <vt:lpstr>SQL Training Session #2 </vt:lpstr>
      <vt:lpstr>Agenda – SQL Session #2</vt:lpstr>
      <vt:lpstr>Demo</vt:lpstr>
      <vt:lpstr>Joins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Ruppel</dc:creator>
  <cp:lastModifiedBy>Jessica Senou</cp:lastModifiedBy>
  <cp:revision>361</cp:revision>
  <cp:lastPrinted>2021-09-14T15:26:23Z</cp:lastPrinted>
  <dcterms:created xsi:type="dcterms:W3CDTF">2018-01-30T16:53:25Z</dcterms:created>
  <dcterms:modified xsi:type="dcterms:W3CDTF">2022-01-10T03:12:17Z</dcterms:modified>
</cp:coreProperties>
</file>