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5795" r:id="rId2"/>
    <p:sldId id="5796" r:id="rId3"/>
    <p:sldId id="5797" r:id="rId4"/>
    <p:sldId id="5824" r:id="rId5"/>
    <p:sldId id="5823" r:id="rId6"/>
    <p:sldId id="5826" r:id="rId7"/>
    <p:sldId id="5825" r:id="rId8"/>
    <p:sldId id="5820" r:id="rId9"/>
  </p:sldIdLst>
  <p:sldSz cx="12192000" cy="6858000"/>
  <p:notesSz cx="7315200" cy="9601200"/>
  <p:defaultTextStyle>
    <a:defPPr>
      <a:defRPr lang="en-US"/>
    </a:defPPr>
    <a:lvl1pPr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Pfeiffer" initials="SP" lastIdx="7" clrIdx="0">
    <p:extLst>
      <p:ext uri="{19B8F6BF-5375-455C-9EA6-DF929625EA0E}">
        <p15:presenceInfo xmlns:p15="http://schemas.microsoft.com/office/powerpoint/2012/main" userId="S::spfeiffer@tigerrisk.com::d5e8299e-d17a-46ef-8048-e6bbfa26bc24" providerId="AD"/>
      </p:ext>
    </p:extLst>
  </p:cmAuthor>
  <p:cmAuthor id="2" name="Jessica Groenewegen" initials="JG" lastIdx="5" clrIdx="1">
    <p:extLst>
      <p:ext uri="{19B8F6BF-5375-455C-9EA6-DF929625EA0E}">
        <p15:presenceInfo xmlns:p15="http://schemas.microsoft.com/office/powerpoint/2012/main" userId="S::jgroenewegen@tigerrisk.com::c19eb318-3b32-4ce4-9a7d-aba8f1686f7f" providerId="AD"/>
      </p:ext>
    </p:extLst>
  </p:cmAuthor>
  <p:cmAuthor id="3" name="Jessica Senou" initials="JS" lastIdx="2" clrIdx="2">
    <p:extLst>
      <p:ext uri="{19B8F6BF-5375-455C-9EA6-DF929625EA0E}">
        <p15:presenceInfo xmlns:p15="http://schemas.microsoft.com/office/powerpoint/2012/main" userId="S::jsenou@tigerrisk.com::cf777dde-ddec-42ab-a37e-20e8ffc708ad" providerId="AD"/>
      </p:ext>
    </p:extLst>
  </p:cmAuthor>
  <p:cmAuthor id="4" name="Karre Srinu (Karre Srinu) [C]" initials="KS(S[" lastIdx="1" clrIdx="3">
    <p:extLst>
      <p:ext uri="{19B8F6BF-5375-455C-9EA6-DF929625EA0E}">
        <p15:presenceInfo xmlns:p15="http://schemas.microsoft.com/office/powerpoint/2012/main" userId="S-1-5-21-224927047-1656424944-825688854-1195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666666"/>
    <a:srgbClr val="F7B041"/>
    <a:srgbClr val="171449"/>
    <a:srgbClr val="F6A726"/>
    <a:srgbClr val="828282"/>
    <a:srgbClr val="00B050"/>
    <a:srgbClr val="E2E2E2"/>
    <a:srgbClr val="801C56"/>
    <a:srgbClr val="00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0" autoAdjust="0"/>
    <p:restoredTop sz="84037" autoAdjust="0"/>
  </p:normalViewPr>
  <p:slideViewPr>
    <p:cSldViewPr snapToGrid="0" showGuides="1">
      <p:cViewPr varScale="1">
        <p:scale>
          <a:sx n="73" d="100"/>
          <a:sy n="73" d="100"/>
        </p:scale>
        <p:origin x="7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B452840-6A6E-45DC-B57D-FD12A4B5081D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DC9B637-C023-41DE-8033-D12E63F3F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In this session we are going to discuss in detail </a:t>
            </a:r>
            <a:r>
              <a:rPr lang="en-GB" dirty="0" smtClean="0"/>
              <a:t>overview of insurance concepts, including definitions, types of insurance, policy terms, coverages, and risk characteristics</a:t>
            </a:r>
            <a:br>
              <a:rPr lang="en-GB" dirty="0" smtClean="0"/>
            </a:br>
            <a:r>
              <a:rPr lang="en-US" sz="1200" dirty="0" smtClean="0"/>
              <a:t>If you are unclear Ask lots of follow-up questions, challenge each other, and arrive at the best possible idea.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9B637-C023-41DE-8033-D12E63F3F4E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1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Insurance is a contract where an individual (policyholder) pays a premium to an insurance company in exchange for financial protection against specified risks.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9B637-C023-41DE-8033-D12E63F3F4E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1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9B637-C023-41DE-8033-D12E63F3F4E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54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BCF949-6E89-48A5-8CC8-2F399239DA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94746"/>
          </a:xfrm>
          <a:prstGeom prst="rect">
            <a:avLst/>
          </a:prstGeom>
        </p:spPr>
      </p:pic>
      <p:sp>
        <p:nvSpPr>
          <p:cNvPr id="5137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6872660" y="2414590"/>
            <a:ext cx="5098481" cy="403278"/>
          </a:xfrm>
        </p:spPr>
        <p:txBody>
          <a:bodyPr>
            <a:normAutofit/>
          </a:bodyPr>
          <a:lstStyle>
            <a:lvl1pPr marL="0" indent="0" algn="ctr">
              <a:spcBef>
                <a:spcPct val="20000"/>
              </a:spcBef>
              <a:buFont typeface="Wingdings" pitchFamily="2" charset="2"/>
              <a:buNone/>
              <a:defRPr sz="2200" b="0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74126" y="1836739"/>
            <a:ext cx="5098481" cy="492443"/>
          </a:xfrm>
        </p:spPr>
        <p:txBody>
          <a:bodyPr wrap="square">
            <a:spAutoFit/>
          </a:bodyPr>
          <a:lstStyle>
            <a:lvl1pPr algn="ctr">
              <a:defRPr sz="26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323401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979795-F39B-48A8-8EC8-80F43110FA0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95300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032FD8-2574-4690-8DD3-FF8C6DEA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502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DDB3ACF-A075-4C4A-8EDB-120501DE7D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119077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4A9FCC-C290-4F7C-ABC5-F18EFAC4B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D707B-6C22-4A91-9EC1-617C186848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05351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4320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46741-C232-4B1B-B3B8-57CDF1A7187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05351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106ED34-F5F4-45C3-9F00-59C0106F26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87668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8075"/>
            <a:ext cx="10363200" cy="1362075"/>
          </a:xfrm>
        </p:spPr>
        <p:txBody>
          <a:bodyPr anchor="ctr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455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8075"/>
            <a:ext cx="10363200" cy="1362075"/>
          </a:xfrm>
        </p:spPr>
        <p:txBody>
          <a:bodyPr anchor="ctr"/>
          <a:lstStyle>
            <a:lvl1pPr algn="ctr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91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972" y="244433"/>
            <a:ext cx="9832064" cy="4175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368425"/>
            <a:ext cx="11165417" cy="42560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7319799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. Title and Conten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368425"/>
            <a:ext cx="11183111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058974-F894-4296-B2A4-E33879DD6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84474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ual Text Box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5480051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A194D5-B674-459F-94A7-CD1A3B3169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28677A-9F64-4ADE-B567-60F0188536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8551" y="1368425"/>
            <a:ext cx="5482167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5771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972" y="244433"/>
            <a:ext cx="9832064" cy="4175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368425"/>
            <a:ext cx="11165417" cy="42560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279807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. Title and Conten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368425"/>
            <a:ext cx="11183111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058974-F894-4296-B2A4-E33879DD6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489690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972" y="244433"/>
            <a:ext cx="9832064" cy="4175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368425"/>
            <a:ext cx="11165417" cy="42560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1526646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ual Text Box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5480051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A194D5-B674-459F-94A7-CD1A3B3169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28677A-9F64-4ADE-B567-60F0188536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8551" y="1368425"/>
            <a:ext cx="5482167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6235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972" y="244433"/>
            <a:ext cx="9832064" cy="4175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368425"/>
            <a:ext cx="11165417" cy="42560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2540465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1. Title and Conten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368425"/>
            <a:ext cx="11183111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058974-F894-4296-B2A4-E33879DD6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9432397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ual Text Box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5480051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A194D5-B674-459F-94A7-CD1A3B3169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28677A-9F64-4ADE-B567-60F0188536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8551" y="1368425"/>
            <a:ext cx="5482167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0209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and Conten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368425"/>
            <a:ext cx="11183111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058974-F894-4296-B2A4-E33879DD6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3653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564907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1691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03821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DCEF1-1661-4E83-93A0-F04F647B7D3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78551" y="1368425"/>
            <a:ext cx="5482167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5480051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066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Text Box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5480051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A194D5-B674-459F-94A7-CD1A3B3169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28677A-9F64-4ADE-B567-60F0188536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8551" y="1368425"/>
            <a:ext cx="5482167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2989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979795-F39B-48A8-8EC8-80F43110FA0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95300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032FD8-2574-4690-8DD3-FF8C6DEA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502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7450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52253" y="253486"/>
            <a:ext cx="9821784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1" y="1368425"/>
            <a:ext cx="11165417" cy="425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4498449" y="6546679"/>
            <a:ext cx="31951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B013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 b="1" dirty="0"/>
              <a:t>The information contained in this document is strictly proprietary and confidential.</a:t>
            </a: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11542184" y="6506992"/>
            <a:ext cx="719667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031D9183-D896-4265-8F24-3747F7348211}" type="slidenum">
              <a:rPr lang="en-US" altLang="en-US" sz="1000" b="1">
                <a:solidFill>
                  <a:srgbClr val="666666"/>
                </a:solidFill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altLang="en-US" sz="1000" b="1" dirty="0">
              <a:solidFill>
                <a:srgbClr val="666666"/>
              </a:solidFill>
            </a:endParaRPr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524934" y="6548266"/>
            <a:ext cx="3293533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 b="1" dirty="0">
                <a:solidFill>
                  <a:srgbClr val="666666"/>
                </a:solidFill>
              </a:rPr>
              <a:t>TIGERRISK ANALYTICS MEETING 2021</a:t>
            </a:r>
          </a:p>
        </p:txBody>
      </p:sp>
      <p:pic>
        <p:nvPicPr>
          <p:cNvPr id="12" name="Picture 46" descr="TigerRisk_Full_Logo_ColorV5">
            <a:extLst>
              <a:ext uri="{FF2B5EF4-FFF2-40B4-BE49-F238E27FC236}">
                <a16:creationId xmlns:a16="http://schemas.microsoft.com/office/drawing/2014/main" id="{83301F9E-6DB7-4D0B-8B91-B83364BC174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77"/>
          <a:stretch/>
        </p:blipFill>
        <p:spPr bwMode="auto">
          <a:xfrm>
            <a:off x="10066867" y="6153051"/>
            <a:ext cx="1524000" cy="5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2DC229-88FD-4EDE-B934-A1E5F72B43BA}"/>
              </a:ext>
            </a:extLst>
          </p:cNvPr>
          <p:cNvSpPr/>
          <p:nvPr userDrawn="1"/>
        </p:nvSpPr>
        <p:spPr bwMode="auto">
          <a:xfrm>
            <a:off x="932688" y="725932"/>
            <a:ext cx="722376" cy="73152"/>
          </a:xfrm>
          <a:prstGeom prst="rect">
            <a:avLst/>
          </a:prstGeom>
          <a:solidFill>
            <a:srgbClr val="F7B041"/>
          </a:solidFill>
          <a:ln w="12700" cap="flat" cmpd="sng" algn="ctr">
            <a:solidFill>
              <a:srgbClr val="F7B04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38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6" r:id="rId4"/>
    <p:sldLayoutId id="2147483672" r:id="rId5"/>
    <p:sldLayoutId id="2147483667" r:id="rId6"/>
    <p:sldLayoutId id="2147483673" r:id="rId7"/>
    <p:sldLayoutId id="2147483674" r:id="rId8"/>
    <p:sldLayoutId id="2147483677" r:id="rId9"/>
    <p:sldLayoutId id="2147483678" r:id="rId10"/>
    <p:sldLayoutId id="2147483676" r:id="rId11"/>
    <p:sldLayoutId id="2147483675" r:id="rId12"/>
    <p:sldLayoutId id="2147483663" r:id="rId13"/>
    <p:sldLayoutId id="2147483671" r:id="rId14"/>
    <p:sldLayoutId id="2147483691" r:id="rId15"/>
    <p:sldLayoutId id="2147483692" r:id="rId16"/>
    <p:sldLayoutId id="2147483693" r:id="rId17"/>
    <p:sldLayoutId id="2147483726" r:id="rId18"/>
    <p:sldLayoutId id="2147483727" r:id="rId19"/>
    <p:sldLayoutId id="2147483728" r:id="rId20"/>
    <p:sldLayoutId id="2147483741" r:id="rId21"/>
    <p:sldLayoutId id="2147483742" r:id="rId22"/>
    <p:sldLayoutId id="2147483743" r:id="rId23"/>
  </p:sldLayoutIdLst>
  <p:transition spd="med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85000"/>
        </a:spcBef>
        <a:spcAft>
          <a:spcPct val="0"/>
        </a:spcAft>
        <a:buClr>
          <a:srgbClr val="F7B041"/>
        </a:buClr>
        <a:buSzPct val="70000"/>
        <a:buFont typeface="Wingdings" pitchFamily="2" charset="2"/>
        <a:buChar char="n"/>
        <a:defRPr sz="1800" b="1">
          <a:solidFill>
            <a:srgbClr val="666666"/>
          </a:solidFill>
          <a:latin typeface="+mn-lt"/>
          <a:ea typeface="+mn-ea"/>
          <a:cs typeface="+mn-cs"/>
        </a:defRPr>
      </a:lvl1pPr>
      <a:lvl2pPr marL="792163" indent="-269875" algn="l" rtl="0" eaLnBrk="1" fontAlgn="base" hangingPunct="1">
        <a:spcBef>
          <a:spcPct val="1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>
          <a:solidFill>
            <a:srgbClr val="666666"/>
          </a:solidFill>
          <a:latin typeface="+mn-lt"/>
        </a:defRPr>
      </a:lvl2pPr>
      <a:lvl3pPr marL="1200150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SzPct val="85000"/>
        <a:buFont typeface="Symbol" pitchFamily="18" charset="2"/>
        <a:buChar char="·"/>
        <a:defRPr sz="1600" i="1">
          <a:solidFill>
            <a:srgbClr val="666666"/>
          </a:solidFill>
          <a:latin typeface="+mn-lt"/>
        </a:defRPr>
      </a:lvl3pPr>
      <a:lvl4pPr marL="1608138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4pPr>
      <a:lvl5pPr marL="20161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5pPr>
      <a:lvl6pPr marL="24733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6pPr>
      <a:lvl7pPr marL="29305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7pPr>
      <a:lvl8pPr marL="33877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8pPr>
      <a:lvl9pPr marL="38449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797D-C583-4159-84DF-FC4922C0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3D5CE-AD22-412C-B8EF-58048F6C4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954741"/>
            <a:ext cx="11165417" cy="4669772"/>
          </a:xfrm>
        </p:spPr>
        <p:txBody>
          <a:bodyPr/>
          <a:lstStyle/>
          <a:p>
            <a:r>
              <a:rPr lang="en-US" dirty="0"/>
              <a:t>Defining Insurance – What is It and Why do People Get It?</a:t>
            </a:r>
          </a:p>
          <a:p>
            <a:r>
              <a:rPr lang="en-US" dirty="0"/>
              <a:t>Types of Insurance and Parties </a:t>
            </a:r>
            <a:r>
              <a:rPr lang="en-US" dirty="0" smtClean="0"/>
              <a:t>Involved</a:t>
            </a:r>
          </a:p>
          <a:p>
            <a:r>
              <a:rPr lang="en-US" dirty="0"/>
              <a:t>Lines of </a:t>
            </a:r>
            <a:r>
              <a:rPr lang="en-US" dirty="0" smtClean="0"/>
              <a:t>Businesses</a:t>
            </a:r>
            <a:endParaRPr lang="en-US" dirty="0"/>
          </a:p>
          <a:p>
            <a:r>
              <a:rPr lang="en-US" dirty="0"/>
              <a:t>Terms</a:t>
            </a:r>
          </a:p>
          <a:p>
            <a:r>
              <a:rPr lang="en-US" dirty="0"/>
              <a:t>Coverages</a:t>
            </a:r>
          </a:p>
          <a:p>
            <a:r>
              <a:rPr lang="en-US" dirty="0" smtClean="0"/>
              <a:t>Raw </a:t>
            </a:r>
            <a:r>
              <a:rPr lang="en-US" dirty="0"/>
              <a:t>Data – Different Shapes and Sizes</a:t>
            </a:r>
          </a:p>
          <a:p>
            <a:r>
              <a:rPr lang="en-US" dirty="0"/>
              <a:t>Basic Policy Info</a:t>
            </a:r>
          </a:p>
          <a:p>
            <a:r>
              <a:rPr lang="en-US" dirty="0"/>
              <a:t>Geographic Data</a:t>
            </a:r>
          </a:p>
          <a:p>
            <a:r>
              <a:rPr lang="en-US" dirty="0" smtClean="0"/>
              <a:t>Primary /</a:t>
            </a:r>
            <a:r>
              <a:rPr lang="en-US" dirty="0"/>
              <a:t> Secondary </a:t>
            </a:r>
            <a:r>
              <a:rPr lang="en-US" dirty="0" smtClean="0"/>
              <a:t>Risk Characteristics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243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47798B-292E-44C3-B533-88071ADE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68425"/>
            <a:ext cx="5487810" cy="4256088"/>
          </a:xfrm>
        </p:spPr>
        <p:txBody>
          <a:bodyPr/>
          <a:lstStyle/>
          <a:p>
            <a:r>
              <a:rPr lang="en-US" sz="1800" dirty="0"/>
              <a:t>“A practice or arrangement by which a company or government agency provides a guarantee of compensation for specified loss, damage, illness, or death in return for payment of a premium.”</a:t>
            </a:r>
          </a:p>
          <a:p>
            <a:r>
              <a:rPr lang="en-US" sz="1800" dirty="0"/>
              <a:t>Essentially insurance is a means for individuals to pool money together in order to reduce financial risk following an unexpected event.</a:t>
            </a:r>
          </a:p>
          <a:p>
            <a:r>
              <a:rPr lang="en-US" sz="1800" dirty="0"/>
              <a:t>The policyholder pays an insurance company a small amount – usually monthly – so that if the policyholder incurs a relevant claim, the insurance company is liable for a portion of the bill.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B94550-AAEA-468F-9EAD-328D8900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334AF-4F50-4091-93CC-DF04D277BE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/>
              <a:t>Insurance is a Contract used to Alleviate Financial Risk</a:t>
            </a:r>
            <a:endParaRPr lang="en-US" dirty="0"/>
          </a:p>
        </p:txBody>
      </p:sp>
      <p:pic>
        <p:nvPicPr>
          <p:cNvPr id="1026" name="Picture 2" descr="Risk and Insurance: Definition, Types (Explained)">
            <a:extLst>
              <a:ext uri="{FF2B5EF4-FFF2-40B4-BE49-F238E27FC236}">
                <a16:creationId xmlns:a16="http://schemas.microsoft.com/office/drawing/2014/main" id="{91FB6A33-35DC-468A-BAEF-859690A28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92" y="1553240"/>
            <a:ext cx="3393545" cy="444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8821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4EBF0D-6BA6-4CBE-886E-8D328688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 smtClean="0"/>
              <a:t>Terrorism</a:t>
            </a:r>
          </a:p>
          <a:p>
            <a:r>
              <a:rPr lang="en-GB" sz="1800" dirty="0"/>
              <a:t>Marine &amp; Cargo </a:t>
            </a:r>
            <a:r>
              <a:rPr lang="en-GB" sz="1800" dirty="0" smtClean="0"/>
              <a:t>Insurance</a:t>
            </a:r>
          </a:p>
          <a:p>
            <a:r>
              <a:rPr lang="en-IN" sz="1800" dirty="0" smtClean="0"/>
              <a:t>Energy</a:t>
            </a:r>
            <a:endParaRPr lang="en-GB" sz="1800" dirty="0" smtClean="0"/>
          </a:p>
          <a:p>
            <a:r>
              <a:rPr lang="en-GB" sz="1800" dirty="0"/>
              <a:t>Property </a:t>
            </a:r>
            <a:r>
              <a:rPr lang="en-GB" sz="1800" dirty="0" smtClean="0"/>
              <a:t>Insurance</a:t>
            </a:r>
          </a:p>
          <a:p>
            <a:r>
              <a:rPr lang="en-GB" sz="1800" dirty="0"/>
              <a:t>Casualty &amp; Liability </a:t>
            </a:r>
            <a:r>
              <a:rPr lang="en-GB" sz="1800" dirty="0" smtClean="0"/>
              <a:t>Insurance</a:t>
            </a:r>
          </a:p>
          <a:p>
            <a:r>
              <a:rPr lang="en-GB" sz="1800" dirty="0"/>
              <a:t>Cyber Insurance (Emerging Risk)</a:t>
            </a:r>
            <a:endParaRPr lang="en-GB" sz="1800" dirty="0" smtClean="0"/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39C6EB-DADB-47FF-8F7E-ADD1A925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of Businesses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438BF-BFB3-474A-8B6B-F01340C0D8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389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Terms – Property Insurance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979714"/>
            <a:ext cx="11165417" cy="4644799"/>
          </a:xfrm>
        </p:spPr>
        <p:txBody>
          <a:bodyPr/>
          <a:lstStyle/>
          <a:p>
            <a:r>
              <a:rPr lang="en-US" dirty="0"/>
              <a:t>Policy</a:t>
            </a:r>
          </a:p>
          <a:p>
            <a:pPr lvl="1"/>
            <a:r>
              <a:rPr lang="en-US" sz="1800" dirty="0"/>
              <a:t>The contract between the policyholder and insurance </a:t>
            </a:r>
            <a:r>
              <a:rPr lang="en-US" sz="1800" dirty="0" smtClean="0"/>
              <a:t>company</a:t>
            </a:r>
          </a:p>
          <a:p>
            <a:r>
              <a:rPr lang="en-US" dirty="0"/>
              <a:t>Coverage</a:t>
            </a:r>
          </a:p>
          <a:p>
            <a:pPr lvl="1"/>
            <a:r>
              <a:rPr lang="en-US" sz="1800" dirty="0"/>
              <a:t>Protection and benefits provided in an insurance </a:t>
            </a:r>
            <a:r>
              <a:rPr lang="en-US" sz="1800" dirty="0" smtClean="0"/>
              <a:t>contract</a:t>
            </a:r>
            <a:endParaRPr lang="en-US" sz="1800" dirty="0"/>
          </a:p>
          <a:p>
            <a:r>
              <a:rPr lang="en-US" dirty="0"/>
              <a:t>Inception Date</a:t>
            </a:r>
          </a:p>
          <a:p>
            <a:pPr lvl="1"/>
            <a:r>
              <a:rPr lang="en-US" sz="1800" dirty="0"/>
              <a:t>The date at which the insurance policy goes into effect</a:t>
            </a:r>
          </a:p>
          <a:p>
            <a:r>
              <a:rPr lang="en-US" dirty="0"/>
              <a:t>Expiration Date</a:t>
            </a:r>
          </a:p>
          <a:p>
            <a:pPr lvl="1"/>
            <a:r>
              <a:rPr lang="en-US" sz="1800" dirty="0"/>
              <a:t>The date that a policyholder’s insurance coverage ends</a:t>
            </a:r>
          </a:p>
          <a:p>
            <a:r>
              <a:rPr lang="en-US" dirty="0"/>
              <a:t>Location</a:t>
            </a:r>
          </a:p>
          <a:p>
            <a:pPr lvl="1"/>
            <a:r>
              <a:rPr lang="en-US" sz="1800" dirty="0"/>
              <a:t>The actual location(s) of the insured entity</a:t>
            </a:r>
          </a:p>
          <a:p>
            <a:r>
              <a:rPr lang="en-US" dirty="0"/>
              <a:t>Insured Limit</a:t>
            </a:r>
          </a:p>
          <a:p>
            <a:pPr lvl="1"/>
            <a:r>
              <a:rPr lang="en-US" sz="1800" dirty="0"/>
              <a:t>The maximum amount of money an insurer will pay toward a covered </a:t>
            </a:r>
            <a:r>
              <a:rPr lang="en-US" sz="1800" dirty="0" smtClean="0"/>
              <a:t>claim</a:t>
            </a:r>
          </a:p>
          <a:p>
            <a:r>
              <a:rPr lang="en-US" dirty="0" smtClean="0"/>
              <a:t>Coverage </a:t>
            </a:r>
            <a:r>
              <a:rPr lang="en-US" dirty="0"/>
              <a:t>Deductibles</a:t>
            </a:r>
          </a:p>
          <a:p>
            <a:pPr lvl="1"/>
            <a:r>
              <a:rPr lang="en-US" sz="1800" dirty="0"/>
              <a:t>Applies deductibles to certain coverages</a:t>
            </a:r>
          </a:p>
          <a:p>
            <a:pPr marL="522288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4432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Terms – Property Insurance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062318"/>
            <a:ext cx="11165417" cy="4562195"/>
          </a:xfrm>
        </p:spPr>
        <p:txBody>
          <a:bodyPr/>
          <a:lstStyle/>
          <a:p>
            <a:r>
              <a:rPr lang="en-US" dirty="0"/>
              <a:t>Blanket / Site Deductibles</a:t>
            </a:r>
          </a:p>
          <a:p>
            <a:pPr lvl="1"/>
            <a:r>
              <a:rPr lang="en-US" sz="1800" dirty="0"/>
              <a:t>Applies deductibles to a policy’s entire </a:t>
            </a:r>
            <a:r>
              <a:rPr lang="en-US" sz="1800" dirty="0" smtClean="0"/>
              <a:t>limit</a:t>
            </a:r>
          </a:p>
          <a:p>
            <a:r>
              <a:rPr lang="en-US" dirty="0"/>
              <a:t>AOP (All Other Perils)</a:t>
            </a:r>
          </a:p>
          <a:p>
            <a:pPr lvl="1"/>
            <a:r>
              <a:rPr lang="en-US" sz="1800" dirty="0"/>
              <a:t>Policies usually have separate deductibles for Hurricane coverage and All Other Peril </a:t>
            </a:r>
            <a:r>
              <a:rPr lang="en-US" sz="1800" dirty="0" smtClean="0"/>
              <a:t>coverages</a:t>
            </a:r>
            <a:endParaRPr lang="en-US" dirty="0" smtClean="0"/>
          </a:p>
          <a:p>
            <a:r>
              <a:rPr lang="en-US" dirty="0" smtClean="0"/>
              <a:t>Sublimit</a:t>
            </a:r>
            <a:endParaRPr lang="en-US" dirty="0"/>
          </a:p>
          <a:p>
            <a:pPr lvl="1"/>
            <a:r>
              <a:rPr lang="en-US" sz="1800" dirty="0"/>
              <a:t>Extra limitations in an insurance policy's coverage of certain losses</a:t>
            </a:r>
          </a:p>
          <a:p>
            <a:r>
              <a:rPr lang="en-US" dirty="0"/>
              <a:t>Total Insured Value (TIV)</a:t>
            </a:r>
          </a:p>
          <a:p>
            <a:pPr lvl="1"/>
            <a:r>
              <a:rPr lang="en-US" sz="1800" dirty="0"/>
              <a:t>Cost of replacing the entire insured property</a:t>
            </a:r>
          </a:p>
          <a:p>
            <a:r>
              <a:rPr lang="en-US" dirty="0"/>
              <a:t>Total Replacement Value (TRV)</a:t>
            </a:r>
          </a:p>
          <a:p>
            <a:pPr lvl="1"/>
            <a:r>
              <a:rPr lang="en-US" sz="1800" dirty="0"/>
              <a:t>Typically the same as TIV, although some clients may report like a </a:t>
            </a:r>
            <a:r>
              <a:rPr lang="en-US" sz="1800" dirty="0" smtClean="0"/>
              <a:t>PART OF</a:t>
            </a:r>
          </a:p>
          <a:p>
            <a:r>
              <a:rPr lang="en-US" dirty="0"/>
              <a:t>Premium</a:t>
            </a:r>
          </a:p>
          <a:p>
            <a:pPr lvl="1"/>
            <a:r>
              <a:rPr lang="en-US" sz="1800" dirty="0"/>
              <a:t>The price the policyholder pays in exchange for insurance coverage</a:t>
            </a:r>
          </a:p>
          <a:p>
            <a:pPr lvl="1"/>
            <a:endParaRPr lang="en-US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391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Line</a:t>
            </a:r>
          </a:p>
          <a:p>
            <a:pPr lvl="1"/>
            <a:r>
              <a:rPr lang="en-US" sz="1800" dirty="0" smtClean="0"/>
              <a:t>The</a:t>
            </a:r>
          </a:p>
          <a:p>
            <a:r>
              <a:rPr lang="en-GB" dirty="0" smtClean="0"/>
              <a:t> Territorial Exclusion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21528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Coverage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953589"/>
            <a:ext cx="11165417" cy="4670924"/>
          </a:xfrm>
        </p:spPr>
        <p:txBody>
          <a:bodyPr/>
          <a:lstStyle/>
          <a:p>
            <a:r>
              <a:rPr lang="en-US" dirty="0"/>
              <a:t>Coverage A – Building Coverage</a:t>
            </a:r>
          </a:p>
          <a:p>
            <a:pPr lvl="1"/>
            <a:r>
              <a:rPr lang="en-US" sz="1800" dirty="0"/>
              <a:t>Applies to structural components of your home: walls, floors, ceiling, etc.</a:t>
            </a:r>
          </a:p>
          <a:p>
            <a:pPr marL="522288" lvl="1" indent="0">
              <a:buNone/>
            </a:pPr>
            <a:endParaRPr lang="en-US" sz="1800" dirty="0"/>
          </a:p>
          <a:p>
            <a:r>
              <a:rPr lang="en-US" dirty="0"/>
              <a:t>Coverage B – Other Structures Coverage</a:t>
            </a:r>
          </a:p>
          <a:p>
            <a:pPr lvl="1"/>
            <a:r>
              <a:rPr lang="en-US" sz="1800" dirty="0"/>
              <a:t>Applies to structures independent of your home: fencing, detached garages, etc.</a:t>
            </a:r>
          </a:p>
          <a:p>
            <a:pPr marL="522288" lvl="1" indent="0">
              <a:buNone/>
            </a:pPr>
            <a:endParaRPr lang="en-US" sz="1800" dirty="0"/>
          </a:p>
          <a:p>
            <a:r>
              <a:rPr lang="en-US" dirty="0"/>
              <a:t>Coverage C – Contents Coverage</a:t>
            </a:r>
          </a:p>
          <a:p>
            <a:pPr lvl="1"/>
            <a:r>
              <a:rPr lang="en-US" sz="1800" dirty="0"/>
              <a:t>Applies to possessions inside the home: jewelry, artwork, furniture, etc.</a:t>
            </a:r>
          </a:p>
          <a:p>
            <a:pPr marL="522288" lvl="1" indent="0">
              <a:buNone/>
            </a:pPr>
            <a:endParaRPr lang="en-US" sz="1800" dirty="0"/>
          </a:p>
          <a:p>
            <a:r>
              <a:rPr lang="en-US" dirty="0"/>
              <a:t>Coverage D – Loss of Use Coverage</a:t>
            </a:r>
          </a:p>
          <a:p>
            <a:pPr lvl="1"/>
            <a:r>
              <a:rPr lang="en-US" sz="1800" dirty="0"/>
              <a:t>Applies when a home is unlivable after a claim: house expenses, food costs, </a:t>
            </a:r>
            <a:r>
              <a:rPr lang="en-US" sz="1800" dirty="0" err="1"/>
              <a:t>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2330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B94550-AAEA-468F-9EAD-328D8900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84886746-AE12-46B9-8851-F63EEB75BD3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59" y="1134337"/>
            <a:ext cx="7045803" cy="422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403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gerTemplate">
  <a:themeElements>
    <a:clrScheme name="TigerColors9-10-2014">
      <a:dk1>
        <a:sysClr val="windowText" lastClr="000000"/>
      </a:dk1>
      <a:lt1>
        <a:sysClr val="window" lastClr="FFFFFF"/>
      </a:lt1>
      <a:dk2>
        <a:srgbClr val="969696"/>
      </a:dk2>
      <a:lt2>
        <a:srgbClr val="E5DEDB"/>
      </a:lt2>
      <a:accent1>
        <a:srgbClr val="F7B041"/>
      </a:accent1>
      <a:accent2>
        <a:srgbClr val="663300"/>
      </a:accent2>
      <a:accent3>
        <a:srgbClr val="808000"/>
      </a:accent3>
      <a:accent4>
        <a:srgbClr val="E64823"/>
      </a:accent4>
      <a:accent5>
        <a:srgbClr val="FFCA08"/>
      </a:accent5>
      <a:accent6>
        <a:srgbClr val="336600"/>
      </a:accent6>
      <a:hlink>
        <a:srgbClr val="0000FF"/>
      </a:hlink>
      <a:folHlink>
        <a:srgbClr val="FF00FF"/>
      </a:folHlink>
    </a:clrScheme>
    <a:fontScheme name="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F7B041"/>
          </a:buClr>
          <a:buSzPct val="70000"/>
          <a:buFont typeface="Wingdings" pitchFamily="2" charset="2"/>
          <a:buNone/>
          <a:tabLst/>
          <a:defRPr kumimoji="0" lang="en-US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F7B041"/>
          </a:buClr>
          <a:buSzPct val="70000"/>
          <a:buFont typeface="Wingdings" pitchFamily="2" charset="2"/>
          <a:buNone/>
          <a:tabLst/>
          <a:defRPr kumimoji="0" lang="en-US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lide Master 1">
        <a:dk1>
          <a:srgbClr val="000000"/>
        </a:dk1>
        <a:lt1>
          <a:srgbClr val="FFFFFF"/>
        </a:lt1>
        <a:dk2>
          <a:srgbClr val="1F145D"/>
        </a:dk2>
        <a:lt2>
          <a:srgbClr val="0039A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2">
        <a:dk1>
          <a:srgbClr val="000000"/>
        </a:dk1>
        <a:lt1>
          <a:srgbClr val="FFFFFF"/>
        </a:lt1>
        <a:dk2>
          <a:srgbClr val="000000"/>
        </a:dk2>
        <a:lt2>
          <a:srgbClr val="0039A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0000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6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000000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616365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66FF33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C1E2E5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AFCDCF"/>
        </a:accent6>
        <a:hlink>
          <a:srgbClr val="009AA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gerTemplate.potm" id="{CEE39305-B8A2-413F-A7C2-E8CDA2877C52}" vid="{07032B72-60EA-4A98-BD8E-430C6FD932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6758</TotalTime>
  <Words>511</Words>
  <Application>Microsoft Office PowerPoint</Application>
  <PresentationFormat>Widescreen</PresentationFormat>
  <Paragraphs>74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TigerTemplate</vt:lpstr>
      <vt:lpstr>Agenda</vt:lpstr>
      <vt:lpstr>Definition</vt:lpstr>
      <vt:lpstr>Lines of Businesses</vt:lpstr>
      <vt:lpstr>Policy Terms – Property Insurance</vt:lpstr>
      <vt:lpstr>Policy Terms – Property Insurance</vt:lpstr>
      <vt:lpstr>PowerPoint Presentation</vt:lpstr>
      <vt:lpstr>Coverage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Ruppel</dc:creator>
  <cp:lastModifiedBy>Karre Srinu (Karre Srinu) [C]</cp:lastModifiedBy>
  <cp:revision>409</cp:revision>
  <cp:lastPrinted>2021-01-21T01:11:51Z</cp:lastPrinted>
  <dcterms:created xsi:type="dcterms:W3CDTF">2018-01-30T16:53:25Z</dcterms:created>
  <dcterms:modified xsi:type="dcterms:W3CDTF">2025-02-12T15:36:09Z</dcterms:modified>
</cp:coreProperties>
</file>