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9" r:id="rId2"/>
    <p:sldId id="5797" r:id="rId3"/>
    <p:sldId id="5798" r:id="rId4"/>
    <p:sldId id="5714" r:id="rId5"/>
    <p:sldId id="5787" r:id="rId6"/>
    <p:sldId id="5788" r:id="rId7"/>
    <p:sldId id="5791" r:id="rId8"/>
    <p:sldId id="5789" r:id="rId9"/>
    <p:sldId id="5792" r:id="rId10"/>
    <p:sldId id="5793" r:id="rId11"/>
    <p:sldId id="5796" r:id="rId12"/>
  </p:sldIdLst>
  <p:sldSz cx="12192000" cy="6858000"/>
  <p:notesSz cx="7315200" cy="9601200"/>
  <p:defaultTextStyle>
    <a:defPPr>
      <a:defRPr lang="en-US"/>
    </a:defPPr>
    <a:lvl1pPr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1pPr>
    <a:lvl2pPr marL="4572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2pPr>
    <a:lvl3pPr marL="9144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3pPr>
    <a:lvl4pPr marL="13716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4pPr>
    <a:lvl5pPr marL="18288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Pfeiffer" initials="SP" lastIdx="7" clrIdx="0">
    <p:extLst>
      <p:ext uri="{19B8F6BF-5375-455C-9EA6-DF929625EA0E}">
        <p15:presenceInfo xmlns:p15="http://schemas.microsoft.com/office/powerpoint/2012/main" userId="S::spfeiffer@tigerrisk.com::d5e8299e-d17a-46ef-8048-e6bbfa26bc24" providerId="AD"/>
      </p:ext>
    </p:extLst>
  </p:cmAuthor>
  <p:cmAuthor id="2" name="Jessica Groenewegen" initials="JG" lastIdx="5" clrIdx="1">
    <p:extLst>
      <p:ext uri="{19B8F6BF-5375-455C-9EA6-DF929625EA0E}">
        <p15:presenceInfo xmlns:p15="http://schemas.microsoft.com/office/powerpoint/2012/main" userId="S::jgroenewegen@tigerrisk.com::c19eb318-3b32-4ce4-9a7d-aba8f1686f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7B041"/>
    <a:srgbClr val="171449"/>
    <a:srgbClr val="EEEEEE"/>
    <a:srgbClr val="F6A726"/>
    <a:srgbClr val="828282"/>
    <a:srgbClr val="00B050"/>
    <a:srgbClr val="E2E2E2"/>
    <a:srgbClr val="801C56"/>
    <a:srgbClr val="009A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814" autoAdjust="0"/>
    <p:restoredTop sz="96196" autoAdjust="0"/>
  </p:normalViewPr>
  <p:slideViewPr>
    <p:cSldViewPr snapToGrid="0" showGuides="1">
      <p:cViewPr varScale="1">
        <p:scale>
          <a:sx n="73" d="100"/>
          <a:sy n="73" d="100"/>
        </p:scale>
        <p:origin x="1038" y="60"/>
      </p:cViewPr>
      <p:guideLst>
        <p:guide orient="horz" pos="2160"/>
        <p:guide pos="3840"/>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B452840-6A6E-45DC-B57D-FD12A4B5081D}" type="datetimeFigureOut">
              <a:rPr lang="en-US" smtClean="0"/>
              <a:t>2/11/2025</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DC9B637-C023-41DE-8033-D12E63F3F4E8}" type="slidenum">
              <a:rPr lang="en-US" smtClean="0"/>
              <a:t>‹#›</a:t>
            </a:fld>
            <a:endParaRPr lang="en-US" dirty="0"/>
          </a:p>
        </p:txBody>
      </p:sp>
    </p:spTree>
    <p:extLst>
      <p:ext uri="{BB962C8B-B14F-4D97-AF65-F5344CB8AC3E}">
        <p14:creationId xmlns:p14="http://schemas.microsoft.com/office/powerpoint/2010/main" val="334724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BCF949-6E89-48A5-8CC8-2F399239DAB9}"/>
              </a:ext>
            </a:extLst>
          </p:cNvPr>
          <p:cNvPicPr>
            <a:picLocks noChangeAspect="1"/>
          </p:cNvPicPr>
          <p:nvPr userDrawn="1"/>
        </p:nvPicPr>
        <p:blipFill>
          <a:blip r:embed="rId2"/>
          <a:stretch>
            <a:fillRect/>
          </a:stretch>
        </p:blipFill>
        <p:spPr>
          <a:xfrm>
            <a:off x="0" y="0"/>
            <a:ext cx="12192000" cy="7094746"/>
          </a:xfrm>
          <a:prstGeom prst="rect">
            <a:avLst/>
          </a:prstGeom>
        </p:spPr>
      </p:pic>
      <p:sp>
        <p:nvSpPr>
          <p:cNvPr id="5137" name="Rectangle 17"/>
          <p:cNvSpPr>
            <a:spLocks noGrp="1" noChangeArrowheads="1"/>
          </p:cNvSpPr>
          <p:nvPr>
            <p:ph type="subTitle" idx="1"/>
          </p:nvPr>
        </p:nvSpPr>
        <p:spPr>
          <a:xfrm>
            <a:off x="6872660" y="2414590"/>
            <a:ext cx="5098481" cy="403278"/>
          </a:xfrm>
        </p:spPr>
        <p:txBody>
          <a:bodyPr>
            <a:normAutofit/>
          </a:bodyPr>
          <a:lstStyle>
            <a:lvl1pPr marL="0" indent="0" algn="ctr">
              <a:spcBef>
                <a:spcPct val="20000"/>
              </a:spcBef>
              <a:buFont typeface="Wingdings" pitchFamily="2" charset="2"/>
              <a:buNone/>
              <a:defRPr sz="2200" b="0"/>
            </a:lvl1pPr>
          </a:lstStyle>
          <a:p>
            <a:pPr lvl="0"/>
            <a:r>
              <a:rPr lang="en-US" altLang="en-US" noProof="0" dirty="0"/>
              <a:t>Click to edit Master subtitle style</a:t>
            </a:r>
          </a:p>
        </p:txBody>
      </p:sp>
      <p:sp>
        <p:nvSpPr>
          <p:cNvPr id="5138" name="Rectangle 18"/>
          <p:cNvSpPr>
            <a:spLocks noGrp="1" noChangeArrowheads="1"/>
          </p:cNvSpPr>
          <p:nvPr>
            <p:ph type="ctrTitle"/>
          </p:nvPr>
        </p:nvSpPr>
        <p:spPr>
          <a:xfrm>
            <a:off x="6874126" y="1836739"/>
            <a:ext cx="5098481" cy="492443"/>
          </a:xfrm>
        </p:spPr>
        <p:txBody>
          <a:bodyPr wrap="square">
            <a:spAutoFit/>
          </a:bodyPr>
          <a:lstStyle>
            <a:lvl1pPr algn="ctr">
              <a:defRPr sz="2600">
                <a:solidFill>
                  <a:srgbClr val="666666"/>
                </a:solidFill>
              </a:defRPr>
            </a:lvl1pPr>
          </a:lstStyle>
          <a:p>
            <a:pPr lvl="0"/>
            <a:r>
              <a:rPr lang="en-US" altLang="en-US" noProof="0" dirty="0"/>
              <a:t>Click to edit Master title style</a:t>
            </a:r>
          </a:p>
        </p:txBody>
      </p:sp>
    </p:spTree>
    <p:extLst>
      <p:ext uri="{BB962C8B-B14F-4D97-AF65-F5344CB8AC3E}">
        <p14:creationId xmlns:p14="http://schemas.microsoft.com/office/powerpoint/2010/main" val="1783234018"/>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4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5">
            <a:extLst>
              <a:ext uri="{FF2B5EF4-FFF2-40B4-BE49-F238E27FC236}">
                <a16:creationId xmlns:a16="http://schemas.microsoft.com/office/drawing/2014/main" id="{9DDB3ACF-A075-4C4A-8EDB-120501DE7DB0}"/>
              </a:ext>
            </a:extLst>
          </p:cNvPr>
          <p:cNvSpPr>
            <a:spLocks noGrp="1"/>
          </p:cNvSpPr>
          <p:nvPr>
            <p:ph type="body" sz="quarter" idx="12"/>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359119077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614A9FCC-C290-4F7C-ABC5-F18EFAC4B7A5}"/>
              </a:ext>
            </a:extLst>
          </p:cNvPr>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8A5D707B-6C22-4A91-9EC1-617C186848AF}"/>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344320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52C46741-C232-4B1B-B3B8-57CDF1A7187B}"/>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a:extLst>
              <a:ext uri="{FF2B5EF4-FFF2-40B4-BE49-F238E27FC236}">
                <a16:creationId xmlns:a16="http://schemas.microsoft.com/office/drawing/2014/main" id="{9106ED34-F5F4-45C3-9F00-59C0106F261C}"/>
              </a:ext>
            </a:extLst>
          </p:cNvPr>
          <p:cNvSpPr>
            <a:spLocks noGrp="1"/>
          </p:cNvSpPr>
          <p:nvPr>
            <p:ph type="body" sz="quarter" idx="11"/>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124887668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75"/>
            <a:ext cx="10363200" cy="1362075"/>
          </a:xfrm>
        </p:spPr>
        <p:txBody>
          <a:bodyPr anchor="ctr"/>
          <a:lstStyle>
            <a:lvl1pPr algn="ctr">
              <a:defRPr sz="4000" b="1"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759455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75"/>
            <a:ext cx="10363200" cy="1362075"/>
          </a:xfrm>
        </p:spPr>
        <p:txBody>
          <a:bodyPr anchor="ctr"/>
          <a:lstStyle>
            <a:lvl1pPr algn="ctr">
              <a:defRPr sz="4000" b="1" cap="all">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134910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1972" y="244433"/>
            <a:ext cx="9832064" cy="417512"/>
          </a:xfrm>
        </p:spPr>
        <p:txBody>
          <a:bodyPr/>
          <a:lstStyle/>
          <a:p>
            <a:r>
              <a:rPr lang="en-US" dirty="0"/>
              <a:t>Click to edit Master title style</a:t>
            </a:r>
          </a:p>
        </p:txBody>
      </p:sp>
      <p:sp>
        <p:nvSpPr>
          <p:cNvPr id="3" name="Content Placeholder 2"/>
          <p:cNvSpPr>
            <a:spLocks noGrp="1"/>
          </p:cNvSpPr>
          <p:nvPr>
            <p:ph idx="1"/>
          </p:nvPr>
        </p:nvSpPr>
        <p:spPr>
          <a:xfrm>
            <a:off x="495301" y="1368425"/>
            <a:ext cx="11165417" cy="4256088"/>
          </a:xfrm>
        </p:spPr>
        <p:txBody>
          <a:bodyPr>
            <a:noAutofit/>
          </a:bodyPr>
          <a:lstStyle>
            <a:lvl1pPr>
              <a:defRPr sz="1800"/>
            </a:lvl1pPr>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15266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Title and Content w/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1" y="1368425"/>
            <a:ext cx="11183111" cy="4256088"/>
          </a:xfrm>
        </p:spPr>
        <p:txBody>
          <a:bodyPr>
            <a:no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6" name="Text Placeholder 5">
            <a:extLst>
              <a:ext uri="{FF2B5EF4-FFF2-40B4-BE49-F238E27FC236}">
                <a16:creationId xmlns:a16="http://schemas.microsoft.com/office/drawing/2014/main" id="{A3058974-F894-4296-B2A4-E33879DD6112}"/>
              </a:ext>
            </a:extLst>
          </p:cNvPr>
          <p:cNvSpPr>
            <a:spLocks noGrp="1"/>
          </p:cNvSpPr>
          <p:nvPr>
            <p:ph type="body" sz="quarter" idx="10"/>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6383653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64907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Only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1691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03821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ual Text Box">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CADCEF1-1661-4E83-93A0-F04F647B7D36}"/>
              </a:ext>
            </a:extLst>
          </p:cNvPr>
          <p:cNvSpPr>
            <a:spLocks noGrp="1"/>
          </p:cNvSpPr>
          <p:nvPr>
            <p:ph idx="11"/>
          </p:nvPr>
        </p:nvSpPr>
        <p:spPr>
          <a:xfrm>
            <a:off x="6178551" y="1368425"/>
            <a:ext cx="5482167" cy="4256088"/>
          </a:xfrm>
        </p:spPr>
        <p:txBody>
          <a:bodyPr>
            <a:no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5480051" cy="4256088"/>
          </a:xfrm>
        </p:spPr>
        <p:txBody>
          <a:bodyPr>
            <a:no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700664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ual Text Box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5480051"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55A194D5-B674-459F-94A7-CD1A3B3169A6}"/>
              </a:ext>
            </a:extLst>
          </p:cNvPr>
          <p:cNvSpPr>
            <a:spLocks noGrp="1"/>
          </p:cNvSpPr>
          <p:nvPr>
            <p:ph type="body" sz="quarter" idx="11"/>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dirty="0"/>
              <a:t>Edit Master text styles</a:t>
            </a:r>
          </a:p>
        </p:txBody>
      </p:sp>
      <p:sp>
        <p:nvSpPr>
          <p:cNvPr id="7" name="Content Placeholder 2">
            <a:extLst>
              <a:ext uri="{FF2B5EF4-FFF2-40B4-BE49-F238E27FC236}">
                <a16:creationId xmlns:a16="http://schemas.microsoft.com/office/drawing/2014/main" id="{1028677A-9F64-4ADE-B567-60F0188536C1}"/>
              </a:ext>
            </a:extLst>
          </p:cNvPr>
          <p:cNvSpPr>
            <a:spLocks noGrp="1"/>
          </p:cNvSpPr>
          <p:nvPr>
            <p:ph idx="12"/>
          </p:nvPr>
        </p:nvSpPr>
        <p:spPr>
          <a:xfrm>
            <a:off x="6178551" y="1368425"/>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02989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997450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852253" y="253486"/>
            <a:ext cx="9821784"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38" name="Rectangle 14"/>
          <p:cNvSpPr>
            <a:spLocks noGrp="1" noChangeArrowheads="1"/>
          </p:cNvSpPr>
          <p:nvPr>
            <p:ph type="body" idx="1"/>
          </p:nvPr>
        </p:nvSpPr>
        <p:spPr bwMode="auto">
          <a:xfrm>
            <a:off x="495301" y="1368425"/>
            <a:ext cx="11165417" cy="425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0" name="Text Box 26"/>
          <p:cNvSpPr txBox="1">
            <a:spLocks noChangeArrowheads="1"/>
          </p:cNvSpPr>
          <p:nvPr/>
        </p:nvSpPr>
        <p:spPr bwMode="auto">
          <a:xfrm>
            <a:off x="4498449" y="6546679"/>
            <a:ext cx="3195105"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B013"/>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en-US" altLang="en-US" sz="600" b="1" dirty="0"/>
              <a:t>The information contained in this document is strictly proprietary and confidential.</a:t>
            </a:r>
          </a:p>
        </p:txBody>
      </p:sp>
      <p:sp>
        <p:nvSpPr>
          <p:cNvPr id="1051" name="Rectangle 27"/>
          <p:cNvSpPr>
            <a:spLocks noChangeArrowheads="1"/>
          </p:cNvSpPr>
          <p:nvPr/>
        </p:nvSpPr>
        <p:spPr bwMode="auto">
          <a:xfrm>
            <a:off x="11542184" y="6506992"/>
            <a:ext cx="719667"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fld id="{031D9183-D896-4265-8F24-3747F7348211}" type="slidenum">
              <a:rPr lang="en-US" altLang="en-US" sz="1000" b="1">
                <a:solidFill>
                  <a:srgbClr val="666666"/>
                </a:solidFill>
              </a:rPr>
              <a:pPr eaLnBrk="0" hangingPunct="0">
                <a:spcBef>
                  <a:spcPct val="0"/>
                </a:spcBef>
                <a:buClrTx/>
                <a:buSzTx/>
                <a:buFontTx/>
                <a:buNone/>
              </a:pPr>
              <a:t>‹#›</a:t>
            </a:fld>
            <a:endParaRPr lang="en-US" altLang="en-US" sz="1000" b="1" dirty="0">
              <a:solidFill>
                <a:srgbClr val="666666"/>
              </a:solidFill>
            </a:endParaRPr>
          </a:p>
        </p:txBody>
      </p:sp>
      <p:sp>
        <p:nvSpPr>
          <p:cNvPr id="1074" name="Rectangle 50"/>
          <p:cNvSpPr>
            <a:spLocks noChangeArrowheads="1"/>
          </p:cNvSpPr>
          <p:nvPr/>
        </p:nvSpPr>
        <p:spPr bwMode="auto">
          <a:xfrm>
            <a:off x="524934" y="6548266"/>
            <a:ext cx="3293533" cy="14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r>
              <a:rPr lang="en-US" altLang="en-US" sz="600" b="1" dirty="0">
                <a:solidFill>
                  <a:srgbClr val="666666"/>
                </a:solidFill>
              </a:rPr>
              <a:t>NAME OF DIRECTORY-FILE LOCATION</a:t>
            </a:r>
          </a:p>
        </p:txBody>
      </p:sp>
      <p:pic>
        <p:nvPicPr>
          <p:cNvPr id="12" name="Picture 46" descr="TigerRisk_Full_Logo_ColorV5">
            <a:extLst>
              <a:ext uri="{FF2B5EF4-FFF2-40B4-BE49-F238E27FC236}">
                <a16:creationId xmlns:a16="http://schemas.microsoft.com/office/drawing/2014/main" id="{83301F9E-6DB7-4D0B-8B91-B83364BC1743}"/>
              </a:ext>
            </a:extLst>
          </p:cNvPr>
          <p:cNvPicPr>
            <a:picLocks noChangeAspect="1" noChangeArrowheads="1"/>
          </p:cNvPicPr>
          <p:nvPr userDrawn="1"/>
        </p:nvPicPr>
        <p:blipFill rotWithShape="1">
          <a:blip r:embed="rId16" cstate="print">
            <a:extLst>
              <a:ext uri="{28A0092B-C50C-407E-A947-70E740481C1C}">
                <a14:useLocalDpi xmlns:a14="http://schemas.microsoft.com/office/drawing/2010/main" val="0"/>
              </a:ext>
            </a:extLst>
          </a:blip>
          <a:srcRect b="17877"/>
          <a:stretch/>
        </p:blipFill>
        <p:spPr bwMode="auto">
          <a:xfrm>
            <a:off x="10066867" y="6153051"/>
            <a:ext cx="1524000" cy="5358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12DC229-88FD-4EDE-B934-A1E5F72B43BA}"/>
              </a:ext>
            </a:extLst>
          </p:cNvPr>
          <p:cNvSpPr/>
          <p:nvPr userDrawn="1"/>
        </p:nvSpPr>
        <p:spPr bwMode="auto">
          <a:xfrm>
            <a:off x="932688" y="725932"/>
            <a:ext cx="722376" cy="73152"/>
          </a:xfrm>
          <a:prstGeom prst="rect">
            <a:avLst/>
          </a:prstGeom>
          <a:solidFill>
            <a:srgbClr val="F7B041"/>
          </a:solidFill>
          <a:ln w="12700" cap="flat" cmpd="sng" algn="ctr">
            <a:solidFill>
              <a:srgbClr val="F7B04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38238040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6" r:id="rId4"/>
    <p:sldLayoutId id="2147483672" r:id="rId5"/>
    <p:sldLayoutId id="2147483667" r:id="rId6"/>
    <p:sldLayoutId id="2147483673" r:id="rId7"/>
    <p:sldLayoutId id="2147483674" r:id="rId8"/>
    <p:sldLayoutId id="2147483677" r:id="rId9"/>
    <p:sldLayoutId id="2147483678" r:id="rId10"/>
    <p:sldLayoutId id="2147483676" r:id="rId11"/>
    <p:sldLayoutId id="2147483675" r:id="rId12"/>
    <p:sldLayoutId id="2147483663" r:id="rId13"/>
    <p:sldLayoutId id="2147483671" r:id="rId14"/>
  </p:sldLayoutIdLst>
  <p:transition spd="med">
    <p:fade/>
  </p:transition>
  <p:txStyles>
    <p:titleStyle>
      <a:lvl1pPr algn="l" rtl="0" eaLnBrk="1" fontAlgn="base" hangingPunct="1">
        <a:spcBef>
          <a:spcPct val="0"/>
        </a:spcBef>
        <a:spcAft>
          <a:spcPct val="0"/>
        </a:spcAft>
        <a:defRPr sz="21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p:titleStyle>
    <p:bodyStyle>
      <a:lvl1pPr marL="342900" indent="-342900" algn="l" rtl="0" eaLnBrk="1" fontAlgn="base" hangingPunct="1">
        <a:spcBef>
          <a:spcPct val="85000"/>
        </a:spcBef>
        <a:spcAft>
          <a:spcPct val="0"/>
        </a:spcAft>
        <a:buClr>
          <a:srgbClr val="F7B041"/>
        </a:buClr>
        <a:buSzPct val="70000"/>
        <a:buFont typeface="Wingdings" pitchFamily="2" charset="2"/>
        <a:buChar char="n"/>
        <a:defRPr sz="1800" b="1">
          <a:solidFill>
            <a:srgbClr val="666666"/>
          </a:solidFill>
          <a:latin typeface="+mn-lt"/>
          <a:ea typeface="+mn-ea"/>
          <a:cs typeface="+mn-cs"/>
        </a:defRPr>
      </a:lvl1pPr>
      <a:lvl2pPr marL="792163" indent="-269875" algn="l" rtl="0" eaLnBrk="1" fontAlgn="base" hangingPunct="1">
        <a:spcBef>
          <a:spcPct val="15000"/>
        </a:spcBef>
        <a:spcAft>
          <a:spcPct val="0"/>
        </a:spcAft>
        <a:buClr>
          <a:srgbClr val="969696"/>
        </a:buClr>
        <a:buFont typeface="Symbol" pitchFamily="18" charset="2"/>
        <a:buChar char="-"/>
        <a:defRPr sz="1600">
          <a:solidFill>
            <a:srgbClr val="666666"/>
          </a:solidFill>
          <a:latin typeface="+mn-lt"/>
        </a:defRPr>
      </a:lvl2pPr>
      <a:lvl3pPr marL="1200150" indent="-228600" algn="l" rtl="0" eaLnBrk="1" fontAlgn="base" hangingPunct="1">
        <a:spcBef>
          <a:spcPct val="5000"/>
        </a:spcBef>
        <a:spcAft>
          <a:spcPct val="0"/>
        </a:spcAft>
        <a:buClr>
          <a:srgbClr val="969696"/>
        </a:buClr>
        <a:buSzPct val="85000"/>
        <a:buFont typeface="Symbol" pitchFamily="18" charset="2"/>
        <a:buChar char="·"/>
        <a:defRPr sz="1600" i="1">
          <a:solidFill>
            <a:srgbClr val="666666"/>
          </a:solidFill>
          <a:latin typeface="+mn-lt"/>
        </a:defRPr>
      </a:lvl3pPr>
      <a:lvl4pPr marL="1608138"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4pPr>
      <a:lvl5pPr marL="20161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5pPr>
      <a:lvl6pPr marL="24733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B8115B2-0626-4F49-867D-28F67D4077AF}"/>
              </a:ext>
            </a:extLst>
          </p:cNvPr>
          <p:cNvSpPr>
            <a:spLocks noGrp="1"/>
          </p:cNvSpPr>
          <p:nvPr>
            <p:ph idx="1"/>
          </p:nvPr>
        </p:nvSpPr>
        <p:spPr/>
        <p:txBody>
          <a:bodyPr/>
          <a:lstStyle/>
          <a:p>
            <a:r>
              <a:rPr lang="en-US" dirty="0"/>
              <a:t>The goals of this training are;</a:t>
            </a:r>
          </a:p>
          <a:p>
            <a:pPr lvl="1"/>
            <a:r>
              <a:rPr lang="en-US" dirty="0"/>
              <a:t>Introduce new analysts to the common terms used in cat modelling results</a:t>
            </a:r>
          </a:p>
          <a:p>
            <a:pPr lvl="1"/>
            <a:r>
              <a:rPr lang="en-US" dirty="0"/>
              <a:t>How to interpret and communicate these results both internally and externally</a:t>
            </a:r>
          </a:p>
          <a:p>
            <a:pPr lvl="1"/>
            <a:r>
              <a:rPr lang="en-US" dirty="0"/>
              <a:t>Show some trends that tend to occur in modelled losses depending on region</a:t>
            </a:r>
          </a:p>
          <a:p>
            <a:pPr lvl="1"/>
            <a:r>
              <a:rPr lang="en-US" dirty="0"/>
              <a:t>Understand how this data is used to determine how much reinsurance to buy</a:t>
            </a:r>
          </a:p>
          <a:p>
            <a:endParaRPr lang="en-US" dirty="0"/>
          </a:p>
          <a:p>
            <a:pPr lvl="1"/>
            <a:endParaRPr lang="en-US" dirty="0"/>
          </a:p>
        </p:txBody>
      </p:sp>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49373431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Title 1">
            <a:extLst>
              <a:ext uri="{FF2B5EF4-FFF2-40B4-BE49-F238E27FC236}">
                <a16:creationId xmlns:a16="http://schemas.microsoft.com/office/drawing/2014/main" id="{2E4355FE-4EE1-4E63-866C-7BA194853DB9}"/>
              </a:ext>
            </a:extLst>
          </p:cNvPr>
          <p:cNvSpPr txBox="1">
            <a:spLocks/>
          </p:cNvSpPr>
          <p:nvPr/>
        </p:nvSpPr>
        <p:spPr bwMode="auto">
          <a:xfrm>
            <a:off x="10658855" y="-82358"/>
            <a:ext cx="140077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rtl="0" eaLnBrk="1" fontAlgn="base" hangingPunct="1">
              <a:spcBef>
                <a:spcPct val="0"/>
              </a:spcBef>
              <a:spcAft>
                <a:spcPct val="0"/>
              </a:spcAft>
              <a:defRPr sz="26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a:lstStyle>
          <a:p>
            <a:pPr algn="r">
              <a:buClrTx/>
              <a:buSzTx/>
              <a:buFontTx/>
            </a:pPr>
            <a:r>
              <a:rPr lang="en-US" sz="5500" kern="0" dirty="0">
                <a:latin typeface="Arial" panose="020B0604020202020204" pitchFamily="34" charset="0"/>
                <a:cs typeface="Arial" panose="020B0604020202020204" pitchFamily="34" charset="0"/>
              </a:rPr>
              <a:t>03</a:t>
            </a:r>
            <a:r>
              <a:rPr lang="en-US" sz="5500" kern="0" dirty="0">
                <a:solidFill>
                  <a:srgbClr val="F7B041"/>
                </a:solidFill>
                <a:latin typeface="Arial" panose="020B0604020202020204" pitchFamily="34" charset="0"/>
                <a:cs typeface="Arial" panose="020B0604020202020204" pitchFamily="34" charset="0"/>
              </a:rPr>
              <a:t>.</a:t>
            </a:r>
            <a:endParaRPr lang="en-US" sz="5500" kern="0" dirty="0">
              <a:solidFill>
                <a:srgbClr val="F7B041"/>
              </a:solidFill>
            </a:endParaRPr>
          </a:p>
        </p:txBody>
      </p:sp>
      <p:sp>
        <p:nvSpPr>
          <p:cNvPr id="4" name="Title 3">
            <a:extLst>
              <a:ext uri="{FF2B5EF4-FFF2-40B4-BE49-F238E27FC236}">
                <a16:creationId xmlns:a16="http://schemas.microsoft.com/office/drawing/2014/main" id="{B03B704C-2B80-4B37-B6C2-D79EFF970C3F}"/>
              </a:ext>
            </a:extLst>
          </p:cNvPr>
          <p:cNvSpPr>
            <a:spLocks noGrp="1"/>
          </p:cNvSpPr>
          <p:nvPr>
            <p:ph type="title"/>
          </p:nvPr>
        </p:nvSpPr>
        <p:spPr/>
        <p:txBody>
          <a:bodyPr/>
          <a:lstStyle/>
          <a:p>
            <a:r>
              <a:rPr lang="en-US" dirty="0"/>
              <a:t>How do we use this to place reinsurance?</a:t>
            </a:r>
          </a:p>
        </p:txBody>
      </p:sp>
      <p:sp>
        <p:nvSpPr>
          <p:cNvPr id="5" name="Content Placeholder 4">
            <a:extLst>
              <a:ext uri="{FF2B5EF4-FFF2-40B4-BE49-F238E27FC236}">
                <a16:creationId xmlns:a16="http://schemas.microsoft.com/office/drawing/2014/main" id="{C7EFED7A-8703-47DA-8BAE-4073B1FE980B}"/>
              </a:ext>
            </a:extLst>
          </p:cNvPr>
          <p:cNvSpPr>
            <a:spLocks noGrp="1"/>
          </p:cNvSpPr>
          <p:nvPr>
            <p:ph idx="1"/>
          </p:nvPr>
        </p:nvSpPr>
        <p:spPr/>
        <p:txBody>
          <a:bodyPr/>
          <a:lstStyle/>
          <a:p>
            <a:r>
              <a:rPr lang="en-US" dirty="0"/>
              <a:t>Using a combination of things like exposure reports, actuarial loss analysis, cat modelling and financial information we work with clients to determine how much reinsurance is needed </a:t>
            </a:r>
          </a:p>
          <a:p>
            <a:pPr lvl="1"/>
            <a:r>
              <a:rPr lang="en-US" dirty="0"/>
              <a:t>Cat Models are especially helpful when it comes to informing a clients view of risk</a:t>
            </a:r>
          </a:p>
          <a:p>
            <a:r>
              <a:rPr lang="en-US" dirty="0"/>
              <a:t>Depending on the goals of the client (Premium Growth, Cat Protection, Additional Capacity, Balance Sheet Stability) the answer may be slightly different.</a:t>
            </a:r>
          </a:p>
          <a:p>
            <a:pPr lvl="1"/>
            <a:r>
              <a:rPr lang="en-US" dirty="0"/>
              <a:t>A company that is mostly concerned with their status in a difficult state like Florida is likely going to look for cat reinsurance protection to a certain return time to satisfy rating requirements</a:t>
            </a:r>
          </a:p>
          <a:p>
            <a:pPr lvl="1"/>
            <a:r>
              <a:rPr lang="en-US" dirty="0"/>
              <a:t>A company looking to grow quickly or into a new market may pursue per risk or quota share reinsurance to facilitate their growth while they try to reach their goals</a:t>
            </a:r>
          </a:p>
          <a:p>
            <a:r>
              <a:rPr lang="en-US" dirty="0"/>
              <a:t>There is not a one size fits all approach to this and the type of data that is used will vary by client</a:t>
            </a:r>
            <a:br>
              <a:rPr lang="en-US" dirty="0"/>
            </a:br>
            <a:endParaRPr lang="en-US" dirty="0"/>
          </a:p>
        </p:txBody>
      </p:sp>
    </p:spTree>
    <p:extLst>
      <p:ext uri="{BB962C8B-B14F-4D97-AF65-F5344CB8AC3E}">
        <p14:creationId xmlns:p14="http://schemas.microsoft.com/office/powerpoint/2010/main" val="377573986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4AB7C2-0DDB-4B7D-B890-A8A193ED175B}"/>
              </a:ext>
            </a:extLst>
          </p:cNvPr>
          <p:cNvSpPr/>
          <p:nvPr/>
        </p:nvSpPr>
        <p:spPr>
          <a:xfrm>
            <a:off x="4253191" y="2967335"/>
            <a:ext cx="368562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Questions?</a:t>
            </a:r>
          </a:p>
        </p:txBody>
      </p:sp>
    </p:spTree>
    <p:extLst>
      <p:ext uri="{BB962C8B-B14F-4D97-AF65-F5344CB8AC3E}">
        <p14:creationId xmlns:p14="http://schemas.microsoft.com/office/powerpoint/2010/main" val="334483369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FC2B4703-CD1A-4C7F-B9A4-C5CCDDA3A425}"/>
                  </a:ext>
                </a:extLst>
              </p:cNvPr>
              <p:cNvSpPr txBox="1">
                <a:spLocks/>
              </p:cNvSpPr>
              <p:nvPr/>
            </p:nvSpPr>
            <p:spPr bwMode="auto">
              <a:xfrm>
                <a:off x="7245539"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Probable Maximum Loss</a:t>
                </a:r>
                <a:endParaRPr lang="en-US" sz="1700" b="0" dirty="0"/>
              </a:p>
              <a:p>
                <a:pPr marL="171450" indent="-171450" algn="l">
                  <a:spcBef>
                    <a:spcPts val="300"/>
                  </a:spcBef>
                  <a:spcAft>
                    <a:spcPts val="300"/>
                  </a:spcAft>
                  <a:buFont typeface="Wingdings" pitchFamily="2" charset="2"/>
                  <a:buChar char="n"/>
                </a:pPr>
                <a:r>
                  <a:rPr lang="en-US" sz="1200" b="0" dirty="0"/>
                  <a:t>Similar to EP, but generally provided as a Return Period Year (e.g. 100 Year PML = 1% EP.)</a:t>
                </a:r>
              </a:p>
              <a:p>
                <a:pPr marL="171450" indent="-171450" algn="l">
                  <a:spcBef>
                    <a:spcPts val="300"/>
                  </a:spcBef>
                  <a:spcAft>
                    <a:spcPts val="300"/>
                  </a:spcAft>
                  <a:buFont typeface="Wingdings" pitchFamily="2" charset="2"/>
                  <a:buChar char="n"/>
                </a:pPr>
                <a14:m>
                  <m:oMath xmlns:m="http://schemas.openxmlformats.org/officeDocument/2006/math">
                    <m:r>
                      <a:rPr lang="en-US" sz="1200" b="0" i="1" smtClean="0">
                        <a:latin typeface="Cambria Math" panose="02040503050406030204" pitchFamily="18" charset="0"/>
                      </a:rPr>
                      <m:t>𝑃𝑀𝐿</m:t>
                    </m:r>
                    <m:r>
                      <a:rPr lang="en-US" sz="1200" b="0" i="1"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𝐸𝑃</m:t>
                        </m:r>
                      </m:den>
                    </m:f>
                  </m:oMath>
                </a14:m>
                <a:endParaRPr lang="en-US" sz="1200" b="0" dirty="0"/>
              </a:p>
              <a:p>
                <a:pPr marL="171450" indent="-171450" algn="l">
                  <a:spcBef>
                    <a:spcPts val="300"/>
                  </a:spcBef>
                  <a:spcAft>
                    <a:spcPts val="300"/>
                  </a:spcAft>
                  <a:buFont typeface="Wingdings" pitchFamily="2" charset="2"/>
                  <a:buChar char="n"/>
                </a:pPr>
                <a:endParaRPr lang="en-US" sz="1200" b="0" dirty="0"/>
              </a:p>
            </p:txBody>
          </p:sp>
        </mc:Choice>
        <mc:Fallback xmlns="">
          <p:sp>
            <p:nvSpPr>
              <p:cNvPr id="15" name="Content Placeholder 2">
                <a:extLst>
                  <a:ext uri="{FF2B5EF4-FFF2-40B4-BE49-F238E27FC236}">
                    <a16:creationId xmlns:a16="http://schemas.microsoft.com/office/drawing/2014/main" id="{FC2B4703-CD1A-4C7F-B9A4-C5CCDDA3A425}"/>
                  </a:ext>
                </a:extLst>
              </p:cNvPr>
              <p:cNvSpPr txBox="1">
                <a:spLocks noRot="1" noChangeAspect="1" noMove="1" noResize="1" noEditPoints="1" noAdjustHandles="1" noChangeArrowheads="1" noChangeShapeType="1" noTextEdit="1"/>
              </p:cNvSpPr>
              <p:nvPr/>
            </p:nvSpPr>
            <p:spPr bwMode="auto">
              <a:xfrm>
                <a:off x="7245539" y="3309189"/>
                <a:ext cx="1885210" cy="2449351"/>
              </a:xfrm>
              <a:prstGeom prst="rect">
                <a:avLst/>
              </a:prstGeom>
              <a:blipFill>
                <a:blip r:embed="rId2"/>
                <a:stretch>
                  <a:fillRect/>
                </a:stretch>
              </a:bli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r>
                  <a:rPr lang="en-US">
                    <a:noFill/>
                  </a:rPr>
                  <a:t> </a:t>
                </a:r>
              </a:p>
            </p:txBody>
          </p:sp>
        </mc:Fallback>
      </mc:AlternateContent>
      <p:sp>
        <p:nvSpPr>
          <p:cNvPr id="14" name="Rectangle: Folded Corner 13">
            <a:extLst>
              <a:ext uri="{FF2B5EF4-FFF2-40B4-BE49-F238E27FC236}">
                <a16:creationId xmlns:a16="http://schemas.microsoft.com/office/drawing/2014/main" id="{4955E145-8B34-4DEF-B77E-770587869559}"/>
              </a:ext>
            </a:extLst>
          </p:cNvPr>
          <p:cNvSpPr/>
          <p:nvPr/>
        </p:nvSpPr>
        <p:spPr bwMode="auto">
          <a:xfrm>
            <a:off x="7245538" y="1801290"/>
            <a:ext cx="1885211"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600" b="1" i="0" u="none" strike="noStrike" cap="none" normalizeH="0" baseline="0" dirty="0">
                <a:ln>
                  <a:noFill/>
                </a:ln>
                <a:solidFill>
                  <a:schemeClr val="bg1"/>
                </a:solidFill>
                <a:effectLst/>
              </a:rPr>
              <a:t>PML</a:t>
            </a:r>
            <a:endParaRPr kumimoji="0" lang="en-US" sz="1600" b="0" i="0" u="none" strike="noStrike" cap="none" normalizeH="0" baseline="0" dirty="0">
              <a:ln>
                <a:noFill/>
              </a:ln>
              <a:solidFill>
                <a:srgbClr val="F7B041"/>
              </a:solidFill>
              <a:effectLst/>
            </a:endParaRPr>
          </a:p>
        </p:txBody>
      </p:sp>
      <p:sp>
        <p:nvSpPr>
          <p:cNvPr id="3" name="Content Placeholder 2">
            <a:extLst>
              <a:ext uri="{FF2B5EF4-FFF2-40B4-BE49-F238E27FC236}">
                <a16:creationId xmlns:a16="http://schemas.microsoft.com/office/drawing/2014/main" id="{054799E0-66DA-4120-A41C-ABDB26943F66}"/>
              </a:ext>
            </a:extLst>
          </p:cNvPr>
          <p:cNvSpPr>
            <a:spLocks noGrp="1"/>
          </p:cNvSpPr>
          <p:nvPr>
            <p:ph idx="1"/>
          </p:nvPr>
        </p:nvSpPr>
        <p:spPr>
          <a:xfrm>
            <a:off x="1029135" y="3309191"/>
            <a:ext cx="1885210" cy="2449351"/>
          </a:xfrm>
          <a:solidFill>
            <a:schemeClr val="bg2"/>
          </a:solidFill>
          <a:effectLst>
            <a:outerShdw blurRad="50800" dist="38100" dir="2700000" algn="tl" rotWithShape="0">
              <a:prstClr val="black">
                <a:alpha val="40000"/>
              </a:prstClr>
            </a:outerShdw>
          </a:effectLst>
        </p:spPr>
        <p:txBody>
          <a:bodyPr anchor="t"/>
          <a:lstStyle/>
          <a:p>
            <a:pPr marL="171450" indent="-171450">
              <a:spcBef>
                <a:spcPts val="300"/>
              </a:spcBef>
              <a:spcAft>
                <a:spcPts val="300"/>
              </a:spcAft>
            </a:pPr>
            <a:r>
              <a:rPr lang="en-US" sz="1100" b="0" dirty="0"/>
              <a:t>Average Annual Loss</a:t>
            </a:r>
          </a:p>
          <a:p>
            <a:pPr marL="171450" indent="-171450">
              <a:spcBef>
                <a:spcPts val="300"/>
              </a:spcBef>
              <a:spcAft>
                <a:spcPts val="300"/>
              </a:spcAft>
            </a:pPr>
            <a:r>
              <a:rPr lang="en-US" sz="1100" b="0" dirty="0"/>
              <a:t>This is interpreted as the amount of a loss a company can expect each year</a:t>
            </a:r>
          </a:p>
          <a:p>
            <a:pPr marL="171450" indent="-171450">
              <a:spcBef>
                <a:spcPts val="300"/>
              </a:spcBef>
              <a:spcAft>
                <a:spcPts val="300"/>
              </a:spcAft>
            </a:pPr>
            <a:r>
              <a:rPr lang="en-US" sz="1100" b="0" dirty="0"/>
              <a:t>RMS=sum of PERSPVALUE*Rate</a:t>
            </a:r>
          </a:p>
          <a:p>
            <a:pPr marL="171450" indent="-171450">
              <a:spcBef>
                <a:spcPts val="300"/>
              </a:spcBef>
              <a:spcAft>
                <a:spcPts val="300"/>
              </a:spcAft>
            </a:pPr>
            <a:r>
              <a:rPr lang="en-US" sz="1100" b="0" dirty="0"/>
              <a:t>AIR=sum of Loss / # of Years in Simulation (Typically 10K)</a:t>
            </a:r>
          </a:p>
        </p:txBody>
      </p:sp>
      <p:sp>
        <p:nvSpPr>
          <p:cNvPr id="4" name="Rectangle: Rounded Corners 3">
            <a:extLst>
              <a:ext uri="{FF2B5EF4-FFF2-40B4-BE49-F238E27FC236}">
                <a16:creationId xmlns:a16="http://schemas.microsoft.com/office/drawing/2014/main" id="{AA7789DE-438C-4964-A7A8-CF9DC938F400}"/>
              </a:ext>
            </a:extLst>
          </p:cNvPr>
          <p:cNvSpPr/>
          <p:nvPr/>
        </p:nvSpPr>
        <p:spPr bwMode="auto">
          <a:xfrm>
            <a:off x="1057275" y="930792"/>
            <a:ext cx="10077450" cy="457256"/>
          </a:xfrm>
          <a:prstGeom prst="roundRect">
            <a:avLst/>
          </a:prstGeom>
          <a:solidFill>
            <a:srgbClr val="F7B041"/>
          </a:solidFill>
          <a:ln w="19050"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dirty="0"/>
          </a:p>
        </p:txBody>
      </p:sp>
      <p:sp>
        <p:nvSpPr>
          <p:cNvPr id="5" name="Rectangle: Folded Corner 4">
            <a:extLst>
              <a:ext uri="{FF2B5EF4-FFF2-40B4-BE49-F238E27FC236}">
                <a16:creationId xmlns:a16="http://schemas.microsoft.com/office/drawing/2014/main" id="{2E1A5F4A-98C0-43D0-B594-8B1D1B1BDC39}"/>
              </a:ext>
            </a:extLst>
          </p:cNvPr>
          <p:cNvSpPr/>
          <p:nvPr/>
        </p:nvSpPr>
        <p:spPr bwMode="auto">
          <a:xfrm>
            <a:off x="1029135" y="1801292"/>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Expected Loss/AAL</a:t>
            </a:r>
            <a:endParaRPr kumimoji="0" lang="en-US" sz="1600" b="0" i="0" u="none" strike="noStrike" cap="none" normalizeH="0" baseline="0" dirty="0">
              <a:ln>
                <a:noFill/>
              </a:ln>
              <a:solidFill>
                <a:srgbClr val="F7B041"/>
              </a:solidFill>
              <a:effectLst/>
            </a:endParaRPr>
          </a:p>
        </p:txBody>
      </p:sp>
      <p:sp>
        <p:nvSpPr>
          <p:cNvPr id="6" name="Rectangle: Folded Corner 5">
            <a:extLst>
              <a:ext uri="{FF2B5EF4-FFF2-40B4-BE49-F238E27FC236}">
                <a16:creationId xmlns:a16="http://schemas.microsoft.com/office/drawing/2014/main" id="{3CD02337-EA51-4BD1-9C1F-C6D9BD35F624}"/>
              </a:ext>
            </a:extLst>
          </p:cNvPr>
          <p:cNvSpPr/>
          <p:nvPr/>
        </p:nvSpPr>
        <p:spPr bwMode="auto">
          <a:xfrm>
            <a:off x="3101269" y="1801290"/>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STDEV</a:t>
            </a:r>
            <a:endParaRPr lang="en-US" sz="1600" b="1" dirty="0">
              <a:solidFill>
                <a:srgbClr val="F7B041"/>
              </a:solidFill>
            </a:endParaRPr>
          </a:p>
        </p:txBody>
      </p:sp>
      <p:sp>
        <p:nvSpPr>
          <p:cNvPr id="8" name="Rectangle: Folded Corner 7">
            <a:extLst>
              <a:ext uri="{FF2B5EF4-FFF2-40B4-BE49-F238E27FC236}">
                <a16:creationId xmlns:a16="http://schemas.microsoft.com/office/drawing/2014/main" id="{D8D5281E-A777-43BC-AA37-7A429BA3A257}"/>
              </a:ext>
            </a:extLst>
          </p:cNvPr>
          <p:cNvSpPr/>
          <p:nvPr/>
        </p:nvSpPr>
        <p:spPr bwMode="auto">
          <a:xfrm>
            <a:off x="5173404" y="1801292"/>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EP</a:t>
            </a:r>
            <a:endParaRPr kumimoji="0" lang="en-US" sz="1200" b="0" i="1" u="none" strike="noStrike" cap="none" normalizeH="0" baseline="0" dirty="0">
              <a:ln>
                <a:noFill/>
              </a:ln>
              <a:solidFill>
                <a:srgbClr val="F7B041"/>
              </a:solidFill>
              <a:effectLst/>
            </a:endParaRPr>
          </a:p>
        </p:txBody>
      </p:sp>
      <p:sp>
        <p:nvSpPr>
          <p:cNvPr id="9" name="Content Placeholder 2">
            <a:extLst>
              <a:ext uri="{FF2B5EF4-FFF2-40B4-BE49-F238E27FC236}">
                <a16:creationId xmlns:a16="http://schemas.microsoft.com/office/drawing/2014/main" id="{9117DE3D-AAA3-4429-8E5F-00FEB4943F1E}"/>
              </a:ext>
            </a:extLst>
          </p:cNvPr>
          <p:cNvSpPr txBox="1">
            <a:spLocks/>
          </p:cNvSpPr>
          <p:nvPr/>
        </p:nvSpPr>
        <p:spPr bwMode="auto">
          <a:xfrm>
            <a:off x="3101269"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Standard Deviation of Loss</a:t>
            </a:r>
          </a:p>
          <a:p>
            <a:pPr marL="171450" indent="-171450" algn="l">
              <a:spcBef>
                <a:spcPts val="300"/>
              </a:spcBef>
              <a:spcAft>
                <a:spcPts val="300"/>
              </a:spcAft>
              <a:buFont typeface="Wingdings" pitchFamily="2" charset="2"/>
              <a:buChar char="n"/>
            </a:pPr>
            <a:r>
              <a:rPr lang="en-US" sz="1200" b="0" dirty="0"/>
              <a:t>RMS generates correlated and independent standard deviations for every event to calculate loss</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53AA820-C51F-4914-8706-79B924ED0F38}"/>
                  </a:ext>
                </a:extLst>
              </p:cNvPr>
              <p:cNvSpPr txBox="1">
                <a:spLocks/>
              </p:cNvSpPr>
              <p:nvPr/>
            </p:nvSpPr>
            <p:spPr bwMode="auto">
              <a:xfrm>
                <a:off x="5173403"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Exceedance Probability</a:t>
                </a:r>
              </a:p>
              <a:p>
                <a:pPr marL="171450" indent="-171450" algn="l">
                  <a:spcBef>
                    <a:spcPts val="300"/>
                  </a:spcBef>
                  <a:spcAft>
                    <a:spcPts val="300"/>
                  </a:spcAft>
                  <a:buFont typeface="Wingdings" pitchFamily="2" charset="2"/>
                  <a:buChar char="n"/>
                </a:pPr>
                <a:r>
                  <a:rPr lang="en-US" sz="1200" b="0" dirty="0"/>
                  <a:t>Probability that loss exceeds a given value</a:t>
                </a:r>
              </a:p>
              <a:p>
                <a:pPr marL="171450" indent="-171450" algn="l">
                  <a:spcBef>
                    <a:spcPts val="300"/>
                  </a:spcBef>
                  <a:spcAft>
                    <a:spcPts val="300"/>
                  </a:spcAft>
                  <a:buFont typeface="Wingdings" pitchFamily="2" charset="2"/>
                  <a:buChar char="n"/>
                </a:pPr>
                <a:r>
                  <a:rPr lang="en-US" sz="1200" b="0" dirty="0"/>
                  <a:t>Non-Exceedance Probability may also be discussed which is the complement of EP.</a:t>
                </a:r>
              </a:p>
              <a:p>
                <a:pPr marL="171450" indent="-171450" algn="l">
                  <a:spcBef>
                    <a:spcPts val="300"/>
                  </a:spcBef>
                  <a:spcAft>
                    <a:spcPts val="300"/>
                  </a:spcAft>
                  <a:buFont typeface="Wingdings" pitchFamily="2" charset="2"/>
                  <a:buChar char="n"/>
                </a:pPr>
                <a14:m>
                  <m:oMath xmlns:m="http://schemas.openxmlformats.org/officeDocument/2006/math">
                    <m:r>
                      <a:rPr lang="en-US" sz="1200" b="0" i="1" smtClean="0">
                        <a:latin typeface="Cambria Math" panose="02040503050406030204" pitchFamily="18" charset="0"/>
                      </a:rPr>
                      <m:t>𝐸𝑃</m:t>
                    </m:r>
                    <m:r>
                      <a:rPr lang="en-US" sz="1200" b="0" i="1" smtClean="0">
                        <a:latin typeface="Cambria Math" panose="02040503050406030204" pitchFamily="18" charset="0"/>
                      </a:rPr>
                      <m:t>=1 −</m:t>
                    </m:r>
                    <m:r>
                      <a:rPr lang="en-US" sz="1200" b="0" i="1" smtClean="0">
                        <a:latin typeface="Cambria Math" panose="02040503050406030204" pitchFamily="18" charset="0"/>
                      </a:rPr>
                      <m:t>𝑁𝑜𝑛𝐸𝑃</m:t>
                    </m:r>
                  </m:oMath>
                </a14:m>
                <a:endParaRPr lang="en-US" sz="1200" b="0" dirty="0"/>
              </a:p>
            </p:txBody>
          </p:sp>
        </mc:Choice>
        <mc:Fallback xmlns="">
          <p:sp>
            <p:nvSpPr>
              <p:cNvPr id="11" name="Content Placeholder 2">
                <a:extLst>
                  <a:ext uri="{FF2B5EF4-FFF2-40B4-BE49-F238E27FC236}">
                    <a16:creationId xmlns:a16="http://schemas.microsoft.com/office/drawing/2014/main" id="{E53AA820-C51F-4914-8706-79B924ED0F38}"/>
                  </a:ext>
                </a:extLst>
              </p:cNvPr>
              <p:cNvSpPr txBox="1">
                <a:spLocks noRot="1" noChangeAspect="1" noMove="1" noResize="1" noEditPoints="1" noAdjustHandles="1" noChangeArrowheads="1" noChangeShapeType="1" noTextEdit="1"/>
              </p:cNvSpPr>
              <p:nvPr/>
            </p:nvSpPr>
            <p:spPr bwMode="auto">
              <a:xfrm>
                <a:off x="5173403" y="3309189"/>
                <a:ext cx="1885210" cy="2449351"/>
              </a:xfrm>
              <a:prstGeom prst="rect">
                <a:avLst/>
              </a:prstGeom>
              <a:blipFill>
                <a:blip r:embed="rId3"/>
                <a:stretch>
                  <a:fillRect/>
                </a:stretch>
              </a:bli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r>
                  <a:rPr lang="en-US">
                    <a:noFill/>
                  </a:rPr>
                  <a:t> </a:t>
                </a:r>
              </a:p>
            </p:txBody>
          </p:sp>
        </mc:Fallback>
      </mc:AlternateContent>
      <p:sp>
        <p:nvSpPr>
          <p:cNvPr id="12" name="TextBox 11">
            <a:extLst>
              <a:ext uri="{FF2B5EF4-FFF2-40B4-BE49-F238E27FC236}">
                <a16:creationId xmlns:a16="http://schemas.microsoft.com/office/drawing/2014/main" id="{7AF029C0-979E-417C-B692-B0D1F7FBE669}"/>
              </a:ext>
            </a:extLst>
          </p:cNvPr>
          <p:cNvSpPr txBox="1"/>
          <p:nvPr/>
        </p:nvSpPr>
        <p:spPr>
          <a:xfrm>
            <a:off x="1057275" y="1015349"/>
            <a:ext cx="10077450" cy="297004"/>
          </a:xfrm>
          <a:prstGeom prst="rect">
            <a:avLst/>
          </a:prstGeom>
          <a:noFill/>
        </p:spPr>
        <p:txBody>
          <a:bodyPr wrap="square" rtlCol="0">
            <a:spAutoFit/>
          </a:bodyPr>
          <a:lstStyle/>
          <a:p>
            <a:pPr algn="ctr">
              <a:lnSpc>
                <a:spcPct val="95000"/>
              </a:lnSpc>
              <a:spcBef>
                <a:spcPts val="0"/>
              </a:spcBef>
            </a:pPr>
            <a:r>
              <a:rPr lang="en-US" sz="1400" b="1" i="1" dirty="0">
                <a:solidFill>
                  <a:srgbClr val="666666"/>
                </a:solidFill>
              </a:rPr>
              <a:t>These terms will become very familiar…….</a:t>
            </a:r>
          </a:p>
        </p:txBody>
      </p:sp>
      <p:sp>
        <p:nvSpPr>
          <p:cNvPr id="13" name="Title 12">
            <a:extLst>
              <a:ext uri="{FF2B5EF4-FFF2-40B4-BE49-F238E27FC236}">
                <a16:creationId xmlns:a16="http://schemas.microsoft.com/office/drawing/2014/main" id="{AAFAF691-7C87-4E26-BB54-E19207ECC22D}"/>
              </a:ext>
            </a:extLst>
          </p:cNvPr>
          <p:cNvSpPr>
            <a:spLocks noGrp="1"/>
          </p:cNvSpPr>
          <p:nvPr>
            <p:ph type="title"/>
          </p:nvPr>
        </p:nvSpPr>
        <p:spPr/>
        <p:txBody>
          <a:bodyPr/>
          <a:lstStyle/>
          <a:p>
            <a:r>
              <a:rPr lang="en-US" dirty="0"/>
              <a:t>Common Terms</a:t>
            </a:r>
          </a:p>
        </p:txBody>
      </p:sp>
      <p:sp>
        <p:nvSpPr>
          <p:cNvPr id="17" name="Rectangle: Folded Corner 16">
            <a:extLst>
              <a:ext uri="{FF2B5EF4-FFF2-40B4-BE49-F238E27FC236}">
                <a16:creationId xmlns:a16="http://schemas.microsoft.com/office/drawing/2014/main" id="{D37EB1F0-A5D1-4D9E-9129-D4EF7BC96990}"/>
              </a:ext>
            </a:extLst>
          </p:cNvPr>
          <p:cNvSpPr/>
          <p:nvPr/>
        </p:nvSpPr>
        <p:spPr bwMode="auto">
          <a:xfrm>
            <a:off x="9317673" y="1801290"/>
            <a:ext cx="1885211"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OEP/AEP</a:t>
            </a:r>
            <a:endParaRPr kumimoji="0" lang="en-US" sz="1600" b="0" i="0" u="none" strike="noStrike" cap="none" normalizeH="0" baseline="0" dirty="0">
              <a:ln>
                <a:noFill/>
              </a:ln>
              <a:solidFill>
                <a:srgbClr val="F7B041"/>
              </a:solidFill>
              <a:effectLst/>
            </a:endParaRPr>
          </a:p>
        </p:txBody>
      </p:sp>
      <p:sp>
        <p:nvSpPr>
          <p:cNvPr id="18" name="Content Placeholder 2">
            <a:extLst>
              <a:ext uri="{FF2B5EF4-FFF2-40B4-BE49-F238E27FC236}">
                <a16:creationId xmlns:a16="http://schemas.microsoft.com/office/drawing/2014/main" id="{B6455D69-2D40-4A82-B841-5F1AF2BA5459}"/>
              </a:ext>
            </a:extLst>
          </p:cNvPr>
          <p:cNvSpPr txBox="1">
            <a:spLocks/>
          </p:cNvSpPr>
          <p:nvPr/>
        </p:nvSpPr>
        <p:spPr bwMode="auto">
          <a:xfrm>
            <a:off x="9317673"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Occurrence/Aggregate Exceedance Probability</a:t>
            </a:r>
            <a:endParaRPr lang="en-US" sz="1700" b="0" dirty="0"/>
          </a:p>
          <a:p>
            <a:pPr marL="171450" indent="-171450" algn="l">
              <a:spcBef>
                <a:spcPts val="300"/>
              </a:spcBef>
              <a:spcAft>
                <a:spcPts val="300"/>
              </a:spcAft>
              <a:buFont typeface="Wingdings" pitchFamily="2" charset="2"/>
              <a:buChar char="n"/>
            </a:pPr>
            <a:r>
              <a:rPr lang="en-US" sz="1200" b="0" dirty="0"/>
              <a:t>OEP is the probability that the largest event in any given year exceeds some amount</a:t>
            </a:r>
          </a:p>
          <a:p>
            <a:pPr marL="171450" indent="-171450" algn="l">
              <a:spcBef>
                <a:spcPts val="300"/>
              </a:spcBef>
              <a:spcAft>
                <a:spcPts val="300"/>
              </a:spcAft>
              <a:buFont typeface="Wingdings" pitchFamily="2" charset="2"/>
              <a:buChar char="n"/>
            </a:pPr>
            <a:r>
              <a:rPr lang="en-US" sz="1200" b="0" dirty="0"/>
              <a:t>AEP is the probability that the total of all events in a year exceeds some amount</a:t>
            </a:r>
          </a:p>
        </p:txBody>
      </p:sp>
    </p:spTree>
    <p:extLst>
      <p:ext uri="{BB962C8B-B14F-4D97-AF65-F5344CB8AC3E}">
        <p14:creationId xmlns:p14="http://schemas.microsoft.com/office/powerpoint/2010/main" val="73888682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799E0-66DA-4120-A41C-ABDB26943F66}"/>
              </a:ext>
            </a:extLst>
          </p:cNvPr>
          <p:cNvSpPr>
            <a:spLocks noGrp="1"/>
          </p:cNvSpPr>
          <p:nvPr>
            <p:ph idx="1"/>
          </p:nvPr>
        </p:nvSpPr>
        <p:spPr>
          <a:xfrm>
            <a:off x="3101269" y="3309191"/>
            <a:ext cx="1885210" cy="2449351"/>
          </a:xfrm>
          <a:solidFill>
            <a:schemeClr val="bg2"/>
          </a:solidFill>
          <a:effectLst>
            <a:outerShdw blurRad="50800" dist="38100" dir="2700000" algn="tl" rotWithShape="0">
              <a:prstClr val="black">
                <a:alpha val="40000"/>
              </a:prstClr>
            </a:outerShdw>
          </a:effectLst>
        </p:spPr>
        <p:txBody>
          <a:bodyPr anchor="t"/>
          <a:lstStyle/>
          <a:p>
            <a:pPr marL="171450" indent="-171450">
              <a:spcBef>
                <a:spcPts val="300"/>
              </a:spcBef>
              <a:spcAft>
                <a:spcPts val="300"/>
              </a:spcAft>
            </a:pPr>
            <a:r>
              <a:rPr lang="en-US" sz="1100" b="0" dirty="0"/>
              <a:t>Event Loss Table</a:t>
            </a:r>
          </a:p>
          <a:p>
            <a:pPr marL="171450" indent="-171450">
              <a:spcBef>
                <a:spcPts val="300"/>
              </a:spcBef>
              <a:spcAft>
                <a:spcPts val="300"/>
              </a:spcAft>
            </a:pPr>
            <a:r>
              <a:rPr lang="en-US" sz="1100" b="0" dirty="0"/>
              <a:t>Modeled output from RMS is an ELT</a:t>
            </a:r>
          </a:p>
          <a:p>
            <a:pPr marL="171450" indent="-171450">
              <a:spcBef>
                <a:spcPts val="300"/>
              </a:spcBef>
              <a:spcAft>
                <a:spcPts val="300"/>
              </a:spcAft>
            </a:pPr>
            <a:r>
              <a:rPr lang="en-US" sz="1100" b="0" dirty="0"/>
              <a:t>Contains all relevant loss information (Expected Loss, </a:t>
            </a:r>
            <a:r>
              <a:rPr lang="en-US" sz="1100" b="0" dirty="0" err="1"/>
              <a:t>StdDev</a:t>
            </a:r>
            <a:r>
              <a:rPr lang="en-US" sz="1100" b="0" dirty="0"/>
              <a:t>, Max Loss)</a:t>
            </a:r>
          </a:p>
          <a:p>
            <a:pPr marL="171450" indent="-171450">
              <a:spcBef>
                <a:spcPts val="300"/>
              </a:spcBef>
              <a:spcAft>
                <a:spcPts val="300"/>
              </a:spcAft>
            </a:pPr>
            <a:r>
              <a:rPr lang="en-US" sz="1100" b="0" dirty="0"/>
              <a:t>ELTs do not contain a Year so to simplify post model computations, we simulate Years and Events in TigerEye to be used in analyses</a:t>
            </a:r>
          </a:p>
        </p:txBody>
      </p:sp>
      <p:sp>
        <p:nvSpPr>
          <p:cNvPr id="4" name="Rectangle: Rounded Corners 3">
            <a:extLst>
              <a:ext uri="{FF2B5EF4-FFF2-40B4-BE49-F238E27FC236}">
                <a16:creationId xmlns:a16="http://schemas.microsoft.com/office/drawing/2014/main" id="{AA7789DE-438C-4964-A7A8-CF9DC938F400}"/>
              </a:ext>
            </a:extLst>
          </p:cNvPr>
          <p:cNvSpPr/>
          <p:nvPr/>
        </p:nvSpPr>
        <p:spPr bwMode="auto">
          <a:xfrm>
            <a:off x="1057275" y="930792"/>
            <a:ext cx="10077450" cy="457256"/>
          </a:xfrm>
          <a:prstGeom prst="roundRect">
            <a:avLst/>
          </a:prstGeom>
          <a:solidFill>
            <a:srgbClr val="F7B041"/>
          </a:solidFill>
          <a:ln w="19050"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dirty="0"/>
          </a:p>
        </p:txBody>
      </p:sp>
      <p:sp>
        <p:nvSpPr>
          <p:cNvPr id="5" name="Rectangle: Folded Corner 4">
            <a:extLst>
              <a:ext uri="{FF2B5EF4-FFF2-40B4-BE49-F238E27FC236}">
                <a16:creationId xmlns:a16="http://schemas.microsoft.com/office/drawing/2014/main" id="{2E1A5F4A-98C0-43D0-B594-8B1D1B1BDC39}"/>
              </a:ext>
            </a:extLst>
          </p:cNvPr>
          <p:cNvSpPr/>
          <p:nvPr/>
        </p:nvSpPr>
        <p:spPr bwMode="auto">
          <a:xfrm>
            <a:off x="3101269" y="1801290"/>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ELT</a:t>
            </a:r>
            <a:endParaRPr kumimoji="0" lang="en-US" sz="1600" b="0" i="0" u="none" strike="noStrike" cap="none" normalizeH="0" baseline="0" dirty="0">
              <a:ln>
                <a:noFill/>
              </a:ln>
              <a:solidFill>
                <a:srgbClr val="F7B041"/>
              </a:solidFill>
              <a:effectLst/>
            </a:endParaRPr>
          </a:p>
        </p:txBody>
      </p:sp>
      <p:sp>
        <p:nvSpPr>
          <p:cNvPr id="6" name="Rectangle: Folded Corner 5">
            <a:extLst>
              <a:ext uri="{FF2B5EF4-FFF2-40B4-BE49-F238E27FC236}">
                <a16:creationId xmlns:a16="http://schemas.microsoft.com/office/drawing/2014/main" id="{3CD02337-EA51-4BD1-9C1F-C6D9BD35F624}"/>
              </a:ext>
            </a:extLst>
          </p:cNvPr>
          <p:cNvSpPr/>
          <p:nvPr/>
        </p:nvSpPr>
        <p:spPr bwMode="auto">
          <a:xfrm>
            <a:off x="5173404" y="1801292"/>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YELT/Loss File</a:t>
            </a:r>
          </a:p>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(Often referred to as a YLT)</a:t>
            </a:r>
            <a:endParaRPr lang="en-US" sz="1600" b="1" dirty="0">
              <a:solidFill>
                <a:srgbClr val="F7B041"/>
              </a:solidFill>
            </a:endParaRPr>
          </a:p>
        </p:txBody>
      </p:sp>
      <p:sp>
        <p:nvSpPr>
          <p:cNvPr id="9" name="Content Placeholder 2">
            <a:extLst>
              <a:ext uri="{FF2B5EF4-FFF2-40B4-BE49-F238E27FC236}">
                <a16:creationId xmlns:a16="http://schemas.microsoft.com/office/drawing/2014/main" id="{9117DE3D-AAA3-4429-8E5F-00FEB4943F1E}"/>
              </a:ext>
            </a:extLst>
          </p:cNvPr>
          <p:cNvSpPr txBox="1">
            <a:spLocks/>
          </p:cNvSpPr>
          <p:nvPr/>
        </p:nvSpPr>
        <p:spPr bwMode="auto">
          <a:xfrm>
            <a:off x="5173403" y="3309191"/>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Year Event Loss Table</a:t>
            </a:r>
          </a:p>
          <a:p>
            <a:pPr marL="171450" indent="-171450" algn="l">
              <a:spcBef>
                <a:spcPts val="300"/>
              </a:spcBef>
              <a:spcAft>
                <a:spcPts val="300"/>
              </a:spcAft>
              <a:buFont typeface="Wingdings" pitchFamily="2" charset="2"/>
              <a:buChar char="n"/>
            </a:pPr>
            <a:r>
              <a:rPr lang="en-US" sz="1200" b="0" dirty="0"/>
              <a:t>Modeled output from AIR is a YELT</a:t>
            </a:r>
          </a:p>
          <a:p>
            <a:pPr marL="171450" indent="-171450" algn="l">
              <a:spcBef>
                <a:spcPts val="300"/>
              </a:spcBef>
              <a:spcAft>
                <a:spcPts val="300"/>
              </a:spcAft>
              <a:buFont typeface="Wingdings" pitchFamily="2" charset="2"/>
              <a:buChar char="n"/>
            </a:pPr>
            <a:r>
              <a:rPr lang="en-US" sz="1200" b="0" dirty="0"/>
              <a:t>Contains Loss information by event for each year</a:t>
            </a:r>
          </a:p>
          <a:p>
            <a:pPr marL="171450" indent="-171450" algn="l">
              <a:spcBef>
                <a:spcPts val="300"/>
              </a:spcBef>
              <a:spcAft>
                <a:spcPts val="300"/>
              </a:spcAft>
              <a:buFont typeface="Wingdings" pitchFamily="2" charset="2"/>
              <a:buChar char="n"/>
            </a:pPr>
            <a:r>
              <a:rPr lang="en-US" sz="1200" b="0" dirty="0"/>
              <a:t>Can be loaded directly in to </a:t>
            </a:r>
            <a:r>
              <a:rPr lang="en-US" sz="1200" b="0" dirty="0" err="1"/>
              <a:t>TigerEye</a:t>
            </a:r>
            <a:r>
              <a:rPr lang="en-US" sz="1200" b="0" dirty="0"/>
              <a:t>, which is why it is often referred to as a Loss File internally.</a:t>
            </a:r>
          </a:p>
        </p:txBody>
      </p:sp>
      <p:sp>
        <p:nvSpPr>
          <p:cNvPr id="12" name="TextBox 11">
            <a:extLst>
              <a:ext uri="{FF2B5EF4-FFF2-40B4-BE49-F238E27FC236}">
                <a16:creationId xmlns:a16="http://schemas.microsoft.com/office/drawing/2014/main" id="{7AF029C0-979E-417C-B692-B0D1F7FBE669}"/>
              </a:ext>
            </a:extLst>
          </p:cNvPr>
          <p:cNvSpPr txBox="1"/>
          <p:nvPr/>
        </p:nvSpPr>
        <p:spPr>
          <a:xfrm>
            <a:off x="1057275" y="1015349"/>
            <a:ext cx="10077450" cy="297004"/>
          </a:xfrm>
          <a:prstGeom prst="rect">
            <a:avLst/>
          </a:prstGeom>
          <a:noFill/>
        </p:spPr>
        <p:txBody>
          <a:bodyPr wrap="square" rtlCol="0">
            <a:spAutoFit/>
          </a:bodyPr>
          <a:lstStyle/>
          <a:p>
            <a:pPr algn="ctr">
              <a:lnSpc>
                <a:spcPct val="95000"/>
              </a:lnSpc>
              <a:spcBef>
                <a:spcPts val="0"/>
              </a:spcBef>
            </a:pPr>
            <a:r>
              <a:rPr lang="en-US" sz="1400" b="1" i="1" dirty="0">
                <a:solidFill>
                  <a:srgbClr val="666666"/>
                </a:solidFill>
              </a:rPr>
              <a:t>These terms will become very familiar…….</a:t>
            </a:r>
          </a:p>
        </p:txBody>
      </p:sp>
      <p:sp>
        <p:nvSpPr>
          <p:cNvPr id="14" name="Rectangle: Folded Corner 13">
            <a:extLst>
              <a:ext uri="{FF2B5EF4-FFF2-40B4-BE49-F238E27FC236}">
                <a16:creationId xmlns:a16="http://schemas.microsoft.com/office/drawing/2014/main" id="{4955E145-8B34-4DEF-B77E-770587869559}"/>
              </a:ext>
            </a:extLst>
          </p:cNvPr>
          <p:cNvSpPr/>
          <p:nvPr/>
        </p:nvSpPr>
        <p:spPr bwMode="auto">
          <a:xfrm>
            <a:off x="9317673" y="1801290"/>
            <a:ext cx="1885211"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EP Summary</a:t>
            </a:r>
            <a:endParaRPr kumimoji="0" lang="en-US" sz="1600" b="0" i="0" u="none" strike="noStrike" cap="none" normalizeH="0" baseline="0" dirty="0">
              <a:ln>
                <a:noFill/>
              </a:ln>
              <a:solidFill>
                <a:srgbClr val="F7B041"/>
              </a:solidFill>
              <a:effectLst/>
            </a:endParaRPr>
          </a:p>
        </p:txBody>
      </p:sp>
      <p:sp>
        <p:nvSpPr>
          <p:cNvPr id="15" name="Content Placeholder 2">
            <a:extLst>
              <a:ext uri="{FF2B5EF4-FFF2-40B4-BE49-F238E27FC236}">
                <a16:creationId xmlns:a16="http://schemas.microsoft.com/office/drawing/2014/main" id="{FC2B4703-CD1A-4C7F-B9A4-C5CCDDA3A425}"/>
              </a:ext>
            </a:extLst>
          </p:cNvPr>
          <p:cNvSpPr txBox="1">
            <a:spLocks/>
          </p:cNvSpPr>
          <p:nvPr/>
        </p:nvSpPr>
        <p:spPr bwMode="auto">
          <a:xfrm>
            <a:off x="9318268" y="3308754"/>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A report that summarizes return time losses along with AAL and Standard Deviation.</a:t>
            </a:r>
          </a:p>
          <a:p>
            <a:pPr marL="171450" indent="-171450" algn="l">
              <a:spcBef>
                <a:spcPts val="300"/>
              </a:spcBef>
              <a:spcAft>
                <a:spcPts val="300"/>
              </a:spcAft>
              <a:buFont typeface="Wingdings" pitchFamily="2" charset="2"/>
              <a:buChar char="n"/>
            </a:pPr>
            <a:r>
              <a:rPr lang="en-US" sz="1200" b="0" dirty="0"/>
              <a:t>Can be generated for a Portfolio, Line of Business, Region or even Policy.</a:t>
            </a:r>
          </a:p>
        </p:txBody>
      </p:sp>
      <p:sp>
        <p:nvSpPr>
          <p:cNvPr id="13" name="Title 12">
            <a:extLst>
              <a:ext uri="{FF2B5EF4-FFF2-40B4-BE49-F238E27FC236}">
                <a16:creationId xmlns:a16="http://schemas.microsoft.com/office/drawing/2014/main" id="{AAFAF691-7C87-4E26-BB54-E19207ECC22D}"/>
              </a:ext>
            </a:extLst>
          </p:cNvPr>
          <p:cNvSpPr>
            <a:spLocks noGrp="1"/>
          </p:cNvSpPr>
          <p:nvPr>
            <p:ph type="title"/>
          </p:nvPr>
        </p:nvSpPr>
        <p:spPr/>
        <p:txBody>
          <a:bodyPr/>
          <a:lstStyle/>
          <a:p>
            <a:r>
              <a:rPr lang="en-US" dirty="0"/>
              <a:t>Common Terms Continued</a:t>
            </a:r>
          </a:p>
        </p:txBody>
      </p:sp>
      <p:sp>
        <p:nvSpPr>
          <p:cNvPr id="16" name="Rectangle: Folded Corner 15">
            <a:extLst>
              <a:ext uri="{FF2B5EF4-FFF2-40B4-BE49-F238E27FC236}">
                <a16:creationId xmlns:a16="http://schemas.microsoft.com/office/drawing/2014/main" id="{3A41CC79-0753-45CC-8734-7E284329869E}"/>
              </a:ext>
            </a:extLst>
          </p:cNvPr>
          <p:cNvSpPr/>
          <p:nvPr/>
        </p:nvSpPr>
        <p:spPr bwMode="auto">
          <a:xfrm>
            <a:off x="1029135" y="1801292"/>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TVAR</a:t>
            </a:r>
            <a:endParaRPr kumimoji="0" lang="en-US" sz="1600" b="0" i="0" u="none" strike="noStrike" cap="none" normalizeH="0" baseline="0" dirty="0">
              <a:ln>
                <a:noFill/>
              </a:ln>
              <a:solidFill>
                <a:srgbClr val="F7B041"/>
              </a:solidFill>
              <a:effectLst/>
            </a:endParaRPr>
          </a:p>
        </p:txBody>
      </p:sp>
      <p:sp>
        <p:nvSpPr>
          <p:cNvPr id="17" name="Content Placeholder 2">
            <a:extLst>
              <a:ext uri="{FF2B5EF4-FFF2-40B4-BE49-F238E27FC236}">
                <a16:creationId xmlns:a16="http://schemas.microsoft.com/office/drawing/2014/main" id="{C7895EFF-C259-48C7-9A63-9F025F7187BA}"/>
              </a:ext>
            </a:extLst>
          </p:cNvPr>
          <p:cNvSpPr txBox="1">
            <a:spLocks/>
          </p:cNvSpPr>
          <p:nvPr/>
        </p:nvSpPr>
        <p:spPr bwMode="auto">
          <a:xfrm>
            <a:off x="1029135" y="3309191"/>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Tail Value At Risk</a:t>
            </a:r>
          </a:p>
          <a:p>
            <a:pPr marL="171450" indent="-171450" algn="l">
              <a:spcBef>
                <a:spcPts val="300"/>
              </a:spcBef>
              <a:spcAft>
                <a:spcPts val="300"/>
              </a:spcAft>
              <a:buFont typeface="Wingdings" pitchFamily="2" charset="2"/>
              <a:buChar char="n"/>
            </a:pPr>
            <a:r>
              <a:rPr lang="en-US" sz="1200" b="0" dirty="0"/>
              <a:t>This value represents the maximum loss that can be expected if a given loss occurs</a:t>
            </a:r>
          </a:p>
          <a:p>
            <a:pPr marL="171450" indent="-171450" algn="l">
              <a:spcBef>
                <a:spcPts val="300"/>
              </a:spcBef>
              <a:spcAft>
                <a:spcPts val="300"/>
              </a:spcAft>
              <a:buFont typeface="Wingdings" pitchFamily="2" charset="2"/>
              <a:buChar char="n"/>
            </a:pPr>
            <a:r>
              <a:rPr lang="en-US" sz="1200" b="0" dirty="0"/>
              <a:t>Example – If a loss of at least $XXX occurs, then we could expect losses to be $XXX</a:t>
            </a:r>
          </a:p>
        </p:txBody>
      </p:sp>
      <p:sp>
        <p:nvSpPr>
          <p:cNvPr id="18" name="Content Placeholder 2">
            <a:extLst>
              <a:ext uri="{FF2B5EF4-FFF2-40B4-BE49-F238E27FC236}">
                <a16:creationId xmlns:a16="http://schemas.microsoft.com/office/drawing/2014/main" id="{6381496C-FA4A-4D19-BA0B-8F9F9ACDC5E8}"/>
              </a:ext>
            </a:extLst>
          </p:cNvPr>
          <p:cNvSpPr txBox="1">
            <a:spLocks/>
          </p:cNvSpPr>
          <p:nvPr/>
        </p:nvSpPr>
        <p:spPr bwMode="auto">
          <a:xfrm>
            <a:off x="7245539"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Year Loss Table</a:t>
            </a:r>
          </a:p>
          <a:p>
            <a:pPr marL="171450" indent="-171450" algn="l">
              <a:spcBef>
                <a:spcPts val="300"/>
              </a:spcBef>
              <a:spcAft>
                <a:spcPts val="300"/>
              </a:spcAft>
              <a:buFont typeface="Wingdings" pitchFamily="2" charset="2"/>
              <a:buChar char="n"/>
            </a:pPr>
            <a:r>
              <a:rPr lang="en-US" sz="1200" b="0" dirty="0"/>
              <a:t>Not usually used or seen but will commonly be used in place of YELT</a:t>
            </a:r>
          </a:p>
          <a:p>
            <a:pPr marL="171450" indent="-171450" algn="l">
              <a:spcBef>
                <a:spcPts val="300"/>
              </a:spcBef>
              <a:spcAft>
                <a:spcPts val="300"/>
              </a:spcAft>
              <a:buFont typeface="Wingdings" pitchFamily="2" charset="2"/>
              <a:buChar char="n"/>
            </a:pPr>
            <a:r>
              <a:rPr lang="en-US" sz="1200" b="0" dirty="0"/>
              <a:t>Contains totals loss information by year</a:t>
            </a:r>
          </a:p>
          <a:p>
            <a:pPr marL="171450" indent="-171450" algn="l">
              <a:spcBef>
                <a:spcPts val="300"/>
              </a:spcBef>
              <a:spcAft>
                <a:spcPts val="300"/>
              </a:spcAft>
              <a:buFont typeface="Wingdings" pitchFamily="2" charset="2"/>
              <a:buChar char="n"/>
            </a:pPr>
            <a:endParaRPr lang="en-US" sz="1200" b="0" dirty="0"/>
          </a:p>
        </p:txBody>
      </p:sp>
      <p:sp>
        <p:nvSpPr>
          <p:cNvPr id="19" name="Rectangle: Folded Corner 18">
            <a:extLst>
              <a:ext uri="{FF2B5EF4-FFF2-40B4-BE49-F238E27FC236}">
                <a16:creationId xmlns:a16="http://schemas.microsoft.com/office/drawing/2014/main" id="{AC9851B6-C050-4801-A506-B62936EB12E8}"/>
              </a:ext>
            </a:extLst>
          </p:cNvPr>
          <p:cNvSpPr/>
          <p:nvPr/>
        </p:nvSpPr>
        <p:spPr bwMode="auto">
          <a:xfrm>
            <a:off x="7245538" y="1801290"/>
            <a:ext cx="1885211"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YLT</a:t>
            </a:r>
            <a:endParaRPr kumimoji="0" lang="en-US" sz="1600" b="0" i="0" u="none" strike="noStrike" cap="none" normalizeH="0" baseline="0" dirty="0">
              <a:ln>
                <a:noFill/>
              </a:ln>
              <a:solidFill>
                <a:srgbClr val="F7B041"/>
              </a:solidFill>
              <a:effectLst/>
            </a:endParaRPr>
          </a:p>
        </p:txBody>
      </p:sp>
    </p:spTree>
    <p:extLst>
      <p:ext uri="{BB962C8B-B14F-4D97-AF65-F5344CB8AC3E}">
        <p14:creationId xmlns:p14="http://schemas.microsoft.com/office/powerpoint/2010/main" val="412045634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Title 1">
            <a:extLst>
              <a:ext uri="{FF2B5EF4-FFF2-40B4-BE49-F238E27FC236}">
                <a16:creationId xmlns:a16="http://schemas.microsoft.com/office/drawing/2014/main" id="{2E4355FE-4EE1-4E63-866C-7BA194853DB9}"/>
              </a:ext>
            </a:extLst>
          </p:cNvPr>
          <p:cNvSpPr txBox="1">
            <a:spLocks/>
          </p:cNvSpPr>
          <p:nvPr/>
        </p:nvSpPr>
        <p:spPr bwMode="auto">
          <a:xfrm>
            <a:off x="10658855" y="-82358"/>
            <a:ext cx="140077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rtl="0" eaLnBrk="1" fontAlgn="base" hangingPunct="1">
              <a:spcBef>
                <a:spcPct val="0"/>
              </a:spcBef>
              <a:spcAft>
                <a:spcPct val="0"/>
              </a:spcAft>
              <a:defRPr sz="26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a:lstStyle>
          <a:p>
            <a:pPr algn="r">
              <a:buClrTx/>
              <a:buSzTx/>
              <a:buFontTx/>
            </a:pPr>
            <a:r>
              <a:rPr lang="en-US" sz="5500" kern="0" dirty="0">
                <a:latin typeface="Arial" panose="020B0604020202020204" pitchFamily="34" charset="0"/>
                <a:cs typeface="Arial" panose="020B0604020202020204" pitchFamily="34" charset="0"/>
              </a:rPr>
              <a:t>01</a:t>
            </a:r>
            <a:r>
              <a:rPr lang="en-US" sz="5500" kern="0" dirty="0">
                <a:solidFill>
                  <a:srgbClr val="F7B041"/>
                </a:solidFill>
                <a:latin typeface="Arial" panose="020B0604020202020204" pitchFamily="34" charset="0"/>
                <a:cs typeface="Arial" panose="020B0604020202020204" pitchFamily="34" charset="0"/>
              </a:rPr>
              <a:t>.</a:t>
            </a:r>
            <a:endParaRPr lang="en-US" sz="5500" kern="0" dirty="0">
              <a:solidFill>
                <a:srgbClr val="F7B041"/>
              </a:solidFill>
            </a:endParaRPr>
          </a:p>
        </p:txBody>
      </p:sp>
      <p:sp>
        <p:nvSpPr>
          <p:cNvPr id="4" name="Title 3">
            <a:extLst>
              <a:ext uri="{FF2B5EF4-FFF2-40B4-BE49-F238E27FC236}">
                <a16:creationId xmlns:a16="http://schemas.microsoft.com/office/drawing/2014/main" id="{B03B704C-2B80-4B37-B6C2-D79EFF970C3F}"/>
              </a:ext>
            </a:extLst>
          </p:cNvPr>
          <p:cNvSpPr>
            <a:spLocks noGrp="1"/>
          </p:cNvSpPr>
          <p:nvPr>
            <p:ph type="title"/>
          </p:nvPr>
        </p:nvSpPr>
        <p:spPr/>
        <p:txBody>
          <a:bodyPr/>
          <a:lstStyle/>
          <a:p>
            <a:r>
              <a:rPr lang="en-US" dirty="0"/>
              <a:t>Sample EP Summary</a:t>
            </a:r>
          </a:p>
        </p:txBody>
      </p:sp>
      <p:sp>
        <p:nvSpPr>
          <p:cNvPr id="5" name="Content Placeholder 4">
            <a:extLst>
              <a:ext uri="{FF2B5EF4-FFF2-40B4-BE49-F238E27FC236}">
                <a16:creationId xmlns:a16="http://schemas.microsoft.com/office/drawing/2014/main" id="{C7EFED7A-8703-47DA-8BAE-4073B1FE980B}"/>
              </a:ext>
            </a:extLst>
          </p:cNvPr>
          <p:cNvSpPr>
            <a:spLocks noGrp="1"/>
          </p:cNvSpPr>
          <p:nvPr>
            <p:ph idx="1"/>
          </p:nvPr>
        </p:nvSpPr>
        <p:spPr>
          <a:xfrm>
            <a:off x="495301" y="3976381"/>
            <a:ext cx="11165417" cy="1648131"/>
          </a:xfrm>
        </p:spPr>
        <p:txBody>
          <a:bodyPr/>
          <a:lstStyle/>
          <a:p>
            <a:r>
              <a:rPr lang="en-US" dirty="0"/>
              <a:t>EP Summary</a:t>
            </a:r>
          </a:p>
          <a:p>
            <a:r>
              <a:rPr lang="en-US" dirty="0"/>
              <a:t>AAL and Standard Deviation</a:t>
            </a:r>
          </a:p>
          <a:p>
            <a:r>
              <a:rPr lang="en-US" dirty="0"/>
              <a:t>Return Time/ Exceedance Probability</a:t>
            </a:r>
          </a:p>
        </p:txBody>
      </p:sp>
      <p:pic>
        <p:nvPicPr>
          <p:cNvPr id="2" name="Picture 1">
            <a:extLst>
              <a:ext uri="{FF2B5EF4-FFF2-40B4-BE49-F238E27FC236}">
                <a16:creationId xmlns:a16="http://schemas.microsoft.com/office/drawing/2014/main" id="{7A04E68F-55D6-49D2-B668-200977F3AAFB}"/>
              </a:ext>
            </a:extLst>
          </p:cNvPr>
          <p:cNvPicPr>
            <a:picLocks noChangeAspect="1"/>
          </p:cNvPicPr>
          <p:nvPr/>
        </p:nvPicPr>
        <p:blipFill>
          <a:blip r:embed="rId2"/>
          <a:stretch>
            <a:fillRect/>
          </a:stretch>
        </p:blipFill>
        <p:spPr>
          <a:xfrm>
            <a:off x="907409" y="1501255"/>
            <a:ext cx="10377182" cy="1830232"/>
          </a:xfrm>
          <a:prstGeom prst="rect">
            <a:avLst/>
          </a:prstGeom>
        </p:spPr>
      </p:pic>
      <p:pic>
        <p:nvPicPr>
          <p:cNvPr id="6" name="Picture 5">
            <a:extLst>
              <a:ext uri="{FF2B5EF4-FFF2-40B4-BE49-F238E27FC236}">
                <a16:creationId xmlns:a16="http://schemas.microsoft.com/office/drawing/2014/main" id="{134CA9C0-0057-4214-A7F7-3A1BEBA9673D}"/>
              </a:ext>
            </a:extLst>
          </p:cNvPr>
          <p:cNvPicPr>
            <a:picLocks noChangeAspect="1"/>
          </p:cNvPicPr>
          <p:nvPr/>
        </p:nvPicPr>
        <p:blipFill>
          <a:blip r:embed="rId3"/>
          <a:stretch>
            <a:fillRect/>
          </a:stretch>
        </p:blipFill>
        <p:spPr>
          <a:xfrm>
            <a:off x="907409" y="3331487"/>
            <a:ext cx="3161252" cy="476513"/>
          </a:xfrm>
          <a:prstGeom prst="rect">
            <a:avLst/>
          </a:prstGeom>
        </p:spPr>
      </p:pic>
      <p:sp>
        <p:nvSpPr>
          <p:cNvPr id="8" name="Rectangle: Rounded Corners 7">
            <a:extLst>
              <a:ext uri="{FF2B5EF4-FFF2-40B4-BE49-F238E27FC236}">
                <a16:creationId xmlns:a16="http://schemas.microsoft.com/office/drawing/2014/main" id="{D90237B2-2D6D-4434-BC2E-CE8446CB8723}"/>
              </a:ext>
            </a:extLst>
          </p:cNvPr>
          <p:cNvSpPr/>
          <p:nvPr/>
        </p:nvSpPr>
        <p:spPr bwMode="auto">
          <a:xfrm>
            <a:off x="907409" y="2936147"/>
            <a:ext cx="10377182" cy="395340"/>
          </a:xfrm>
          <a:prstGeom prst="round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9" name="Rectangle: Rounded Corners 8">
            <a:extLst>
              <a:ext uri="{FF2B5EF4-FFF2-40B4-BE49-F238E27FC236}">
                <a16:creationId xmlns:a16="http://schemas.microsoft.com/office/drawing/2014/main" id="{C72C302F-6EA3-48D1-98B9-93B0816B037E}"/>
              </a:ext>
            </a:extLst>
          </p:cNvPr>
          <p:cNvSpPr/>
          <p:nvPr/>
        </p:nvSpPr>
        <p:spPr bwMode="auto">
          <a:xfrm>
            <a:off x="907409" y="1501255"/>
            <a:ext cx="1038837" cy="1434892"/>
          </a:xfrm>
          <a:prstGeom prst="round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10" name="Rectangle: Rounded Corners 9">
            <a:extLst>
              <a:ext uri="{FF2B5EF4-FFF2-40B4-BE49-F238E27FC236}">
                <a16:creationId xmlns:a16="http://schemas.microsoft.com/office/drawing/2014/main" id="{CD1DB9B1-472B-44AB-9A9D-0A20E8A1AB05}"/>
              </a:ext>
            </a:extLst>
          </p:cNvPr>
          <p:cNvSpPr/>
          <p:nvPr/>
        </p:nvSpPr>
        <p:spPr bwMode="auto">
          <a:xfrm>
            <a:off x="890631" y="1511176"/>
            <a:ext cx="10377182" cy="1830232"/>
          </a:xfrm>
          <a:prstGeom prst="round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445862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Title 1">
            <a:extLst>
              <a:ext uri="{FF2B5EF4-FFF2-40B4-BE49-F238E27FC236}">
                <a16:creationId xmlns:a16="http://schemas.microsoft.com/office/drawing/2014/main" id="{2E4355FE-4EE1-4E63-866C-7BA194853DB9}"/>
              </a:ext>
            </a:extLst>
          </p:cNvPr>
          <p:cNvSpPr txBox="1">
            <a:spLocks/>
          </p:cNvSpPr>
          <p:nvPr/>
        </p:nvSpPr>
        <p:spPr bwMode="auto">
          <a:xfrm>
            <a:off x="10658855" y="-82358"/>
            <a:ext cx="140077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rtl="0" eaLnBrk="1" fontAlgn="base" hangingPunct="1">
              <a:spcBef>
                <a:spcPct val="0"/>
              </a:spcBef>
              <a:spcAft>
                <a:spcPct val="0"/>
              </a:spcAft>
              <a:defRPr sz="26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a:lstStyle>
          <a:p>
            <a:pPr algn="r">
              <a:buClrTx/>
              <a:buSzTx/>
              <a:buFontTx/>
            </a:pPr>
            <a:r>
              <a:rPr lang="en-US" sz="5500" kern="0" dirty="0">
                <a:latin typeface="Arial" panose="020B0604020202020204" pitchFamily="34" charset="0"/>
                <a:cs typeface="Arial" panose="020B0604020202020204" pitchFamily="34" charset="0"/>
              </a:rPr>
              <a:t>01</a:t>
            </a:r>
            <a:r>
              <a:rPr lang="en-US" sz="5500" kern="0" dirty="0">
                <a:solidFill>
                  <a:srgbClr val="F7B041"/>
                </a:solidFill>
                <a:latin typeface="Arial" panose="020B0604020202020204" pitchFamily="34" charset="0"/>
                <a:cs typeface="Arial" panose="020B0604020202020204" pitchFamily="34" charset="0"/>
              </a:rPr>
              <a:t>.</a:t>
            </a:r>
            <a:endParaRPr lang="en-US" sz="5500" kern="0" dirty="0">
              <a:solidFill>
                <a:srgbClr val="F7B041"/>
              </a:solidFill>
            </a:endParaRPr>
          </a:p>
        </p:txBody>
      </p:sp>
      <p:sp>
        <p:nvSpPr>
          <p:cNvPr id="3" name="Content Placeholder 2">
            <a:extLst>
              <a:ext uri="{FF2B5EF4-FFF2-40B4-BE49-F238E27FC236}">
                <a16:creationId xmlns:a16="http://schemas.microsoft.com/office/drawing/2014/main" id="{B13F7735-439D-4E1E-9F08-9E6AB0626327}"/>
              </a:ext>
            </a:extLst>
          </p:cNvPr>
          <p:cNvSpPr>
            <a:spLocks noGrp="1"/>
          </p:cNvSpPr>
          <p:nvPr>
            <p:ph idx="11"/>
          </p:nvPr>
        </p:nvSpPr>
        <p:spPr/>
        <p:txBody>
          <a:bodyPr/>
          <a:lstStyle/>
          <a:p>
            <a:r>
              <a:rPr lang="en-US" dirty="0"/>
              <a:t>RMS (ELT)</a:t>
            </a:r>
          </a:p>
          <a:p>
            <a:pPr lvl="1"/>
            <a:r>
              <a:rPr lang="en-US" dirty="0"/>
              <a:t>Every event has a calculated loss (PERSPVALUE) and  exposure (EXPVALUE) along with correlated and independent standard deviations (STDDEVC/STDDEVI)</a:t>
            </a:r>
          </a:p>
          <a:p>
            <a:pPr lvl="1"/>
            <a:r>
              <a:rPr lang="en-US" dirty="0"/>
              <a:t>To calculate AAL you need the event rate which is then multiplied against the loss value</a:t>
            </a:r>
          </a:p>
          <a:p>
            <a:pPr lvl="1"/>
            <a:r>
              <a:rPr lang="en-US" dirty="0"/>
              <a:t>There are no assigned years, we use TigerEye to simulate this ELT over 100K years in order to get output like AIR</a:t>
            </a:r>
          </a:p>
        </p:txBody>
      </p:sp>
      <p:sp>
        <p:nvSpPr>
          <p:cNvPr id="4" name="Title 3">
            <a:extLst>
              <a:ext uri="{FF2B5EF4-FFF2-40B4-BE49-F238E27FC236}">
                <a16:creationId xmlns:a16="http://schemas.microsoft.com/office/drawing/2014/main" id="{B03B704C-2B80-4B37-B6C2-D79EFF970C3F}"/>
              </a:ext>
            </a:extLst>
          </p:cNvPr>
          <p:cNvSpPr>
            <a:spLocks noGrp="1"/>
          </p:cNvSpPr>
          <p:nvPr>
            <p:ph type="title"/>
          </p:nvPr>
        </p:nvSpPr>
        <p:spPr/>
        <p:txBody>
          <a:bodyPr/>
          <a:lstStyle/>
          <a:p>
            <a:r>
              <a:rPr lang="en-US" dirty="0"/>
              <a:t>Sample ELT/YLT</a:t>
            </a:r>
          </a:p>
        </p:txBody>
      </p:sp>
      <p:sp>
        <p:nvSpPr>
          <p:cNvPr id="2" name="Content Placeholder 1">
            <a:extLst>
              <a:ext uri="{FF2B5EF4-FFF2-40B4-BE49-F238E27FC236}">
                <a16:creationId xmlns:a16="http://schemas.microsoft.com/office/drawing/2014/main" id="{E317F73C-8F02-4182-849B-A6F93D37DCE1}"/>
              </a:ext>
            </a:extLst>
          </p:cNvPr>
          <p:cNvSpPr>
            <a:spLocks noGrp="1"/>
          </p:cNvSpPr>
          <p:nvPr>
            <p:ph idx="1"/>
          </p:nvPr>
        </p:nvSpPr>
        <p:spPr/>
        <p:txBody>
          <a:bodyPr/>
          <a:lstStyle/>
          <a:p>
            <a:r>
              <a:rPr lang="en-US" dirty="0"/>
              <a:t>AIR (YLT)</a:t>
            </a:r>
          </a:p>
          <a:p>
            <a:pPr lvl="1"/>
            <a:r>
              <a:rPr lang="en-US" dirty="0"/>
              <a:t>Each event is assigned a year</a:t>
            </a:r>
          </a:p>
          <a:p>
            <a:pPr lvl="1"/>
            <a:r>
              <a:rPr lang="en-US" dirty="0"/>
              <a:t>Largest individual event in a year is the OEP</a:t>
            </a:r>
          </a:p>
          <a:p>
            <a:pPr lvl="1"/>
            <a:r>
              <a:rPr lang="en-US" dirty="0"/>
              <a:t>Losses summed up by year is the AEP</a:t>
            </a:r>
          </a:p>
          <a:p>
            <a:pPr lvl="1"/>
            <a:r>
              <a:rPr lang="en-US" dirty="0"/>
              <a:t>AAL can be calculated by dividing the total loss by the number of years in the analysis (typically 10K)</a:t>
            </a:r>
          </a:p>
        </p:txBody>
      </p:sp>
      <p:pic>
        <p:nvPicPr>
          <p:cNvPr id="7" name="Picture 6">
            <a:extLst>
              <a:ext uri="{FF2B5EF4-FFF2-40B4-BE49-F238E27FC236}">
                <a16:creationId xmlns:a16="http://schemas.microsoft.com/office/drawing/2014/main" id="{B52EFFCA-12CA-4E43-8AF7-17833904D070}"/>
              </a:ext>
            </a:extLst>
          </p:cNvPr>
          <p:cNvPicPr>
            <a:picLocks noChangeAspect="1"/>
          </p:cNvPicPr>
          <p:nvPr/>
        </p:nvPicPr>
        <p:blipFill>
          <a:blip r:embed="rId2"/>
          <a:stretch>
            <a:fillRect/>
          </a:stretch>
        </p:blipFill>
        <p:spPr>
          <a:xfrm>
            <a:off x="6040957" y="3525426"/>
            <a:ext cx="5757354" cy="2223368"/>
          </a:xfrm>
          <a:prstGeom prst="rect">
            <a:avLst/>
          </a:prstGeom>
        </p:spPr>
      </p:pic>
      <p:pic>
        <p:nvPicPr>
          <p:cNvPr id="9" name="Picture 8">
            <a:extLst>
              <a:ext uri="{FF2B5EF4-FFF2-40B4-BE49-F238E27FC236}">
                <a16:creationId xmlns:a16="http://schemas.microsoft.com/office/drawing/2014/main" id="{567CCD66-ED77-46E0-B70C-96F6ED6EDE39}"/>
              </a:ext>
            </a:extLst>
          </p:cNvPr>
          <p:cNvPicPr>
            <a:picLocks noChangeAspect="1"/>
          </p:cNvPicPr>
          <p:nvPr/>
        </p:nvPicPr>
        <p:blipFill>
          <a:blip r:embed="rId3"/>
          <a:stretch>
            <a:fillRect/>
          </a:stretch>
        </p:blipFill>
        <p:spPr>
          <a:xfrm>
            <a:off x="1566332" y="3525426"/>
            <a:ext cx="3337985" cy="2223368"/>
          </a:xfrm>
          <a:prstGeom prst="rect">
            <a:avLst/>
          </a:prstGeom>
        </p:spPr>
      </p:pic>
    </p:spTree>
    <p:extLst>
      <p:ext uri="{BB962C8B-B14F-4D97-AF65-F5344CB8AC3E}">
        <p14:creationId xmlns:p14="http://schemas.microsoft.com/office/powerpoint/2010/main" val="11629378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Title 1">
            <a:extLst>
              <a:ext uri="{FF2B5EF4-FFF2-40B4-BE49-F238E27FC236}">
                <a16:creationId xmlns:a16="http://schemas.microsoft.com/office/drawing/2014/main" id="{2E4355FE-4EE1-4E63-866C-7BA194853DB9}"/>
              </a:ext>
            </a:extLst>
          </p:cNvPr>
          <p:cNvSpPr txBox="1">
            <a:spLocks/>
          </p:cNvSpPr>
          <p:nvPr/>
        </p:nvSpPr>
        <p:spPr bwMode="auto">
          <a:xfrm>
            <a:off x="10658855" y="-82358"/>
            <a:ext cx="140077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rtl="0" eaLnBrk="1" fontAlgn="base" hangingPunct="1">
              <a:spcBef>
                <a:spcPct val="0"/>
              </a:spcBef>
              <a:spcAft>
                <a:spcPct val="0"/>
              </a:spcAft>
              <a:defRPr sz="26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a:lstStyle>
          <a:p>
            <a:pPr algn="r">
              <a:buClrTx/>
              <a:buSzTx/>
              <a:buFontTx/>
            </a:pPr>
            <a:r>
              <a:rPr lang="en-US" sz="5500" kern="0" dirty="0">
                <a:latin typeface="Arial" panose="020B0604020202020204" pitchFamily="34" charset="0"/>
                <a:cs typeface="Arial" panose="020B0604020202020204" pitchFamily="34" charset="0"/>
              </a:rPr>
              <a:t>02</a:t>
            </a:r>
            <a:r>
              <a:rPr lang="en-US" sz="5500" kern="0" dirty="0">
                <a:solidFill>
                  <a:srgbClr val="F7B041"/>
                </a:solidFill>
                <a:latin typeface="Arial" panose="020B0604020202020204" pitchFamily="34" charset="0"/>
                <a:cs typeface="Arial" panose="020B0604020202020204" pitchFamily="34" charset="0"/>
              </a:rPr>
              <a:t>.</a:t>
            </a:r>
            <a:endParaRPr lang="en-US" sz="5500" kern="0" dirty="0">
              <a:solidFill>
                <a:srgbClr val="F7B041"/>
              </a:solidFill>
            </a:endParaRPr>
          </a:p>
        </p:txBody>
      </p:sp>
      <p:sp>
        <p:nvSpPr>
          <p:cNvPr id="4" name="Title 3">
            <a:extLst>
              <a:ext uri="{FF2B5EF4-FFF2-40B4-BE49-F238E27FC236}">
                <a16:creationId xmlns:a16="http://schemas.microsoft.com/office/drawing/2014/main" id="{B03B704C-2B80-4B37-B6C2-D79EFF970C3F}"/>
              </a:ext>
            </a:extLst>
          </p:cNvPr>
          <p:cNvSpPr>
            <a:spLocks noGrp="1"/>
          </p:cNvSpPr>
          <p:nvPr>
            <p:ph type="title"/>
          </p:nvPr>
        </p:nvSpPr>
        <p:spPr/>
        <p:txBody>
          <a:bodyPr/>
          <a:lstStyle/>
          <a:p>
            <a:r>
              <a:rPr lang="en-US" dirty="0"/>
              <a:t>Trends in Hurricane Losses</a:t>
            </a:r>
          </a:p>
        </p:txBody>
      </p:sp>
      <p:sp>
        <p:nvSpPr>
          <p:cNvPr id="5" name="Content Placeholder 4">
            <a:extLst>
              <a:ext uri="{FF2B5EF4-FFF2-40B4-BE49-F238E27FC236}">
                <a16:creationId xmlns:a16="http://schemas.microsoft.com/office/drawing/2014/main" id="{C7EFED7A-8703-47DA-8BAE-4073B1FE980B}"/>
              </a:ext>
            </a:extLst>
          </p:cNvPr>
          <p:cNvSpPr>
            <a:spLocks noGrp="1"/>
          </p:cNvSpPr>
          <p:nvPr>
            <p:ph idx="1"/>
          </p:nvPr>
        </p:nvSpPr>
        <p:spPr/>
        <p:txBody>
          <a:bodyPr/>
          <a:lstStyle/>
          <a:p>
            <a:r>
              <a:rPr lang="en-US" dirty="0"/>
              <a:t>Depending on the region that a client writes in the EP summary can look very different</a:t>
            </a:r>
          </a:p>
          <a:p>
            <a:r>
              <a:rPr lang="en-US" dirty="0"/>
              <a:t>Losses in Florida, the Gulf and Texas tend to be characterized by losses that are High Frequency/Low Severity</a:t>
            </a:r>
          </a:p>
          <a:p>
            <a:pPr lvl="1"/>
            <a:r>
              <a:rPr lang="en-US" dirty="0"/>
              <a:t>This does not mean that there are not large losses in the model for these regions, it just means that most events fall into the lower return periods because they are considered more common</a:t>
            </a:r>
          </a:p>
          <a:p>
            <a:r>
              <a:rPr lang="en-US" dirty="0"/>
              <a:t>Losses in the Mid-Atlantic and Northeast regions are the opposite, characterized by Low Frequency/High Severity Events</a:t>
            </a:r>
          </a:p>
          <a:p>
            <a:pPr lvl="1"/>
            <a:r>
              <a:rPr lang="en-US" dirty="0"/>
              <a:t>Losses tend to be negligible in the lower return periods but reach very high values at the higher return times</a:t>
            </a:r>
          </a:p>
          <a:p>
            <a:r>
              <a:rPr lang="en-US" dirty="0"/>
              <a:t>Hawaii is an active region but is a separate model and is not correlated with the rest of the US</a:t>
            </a:r>
          </a:p>
        </p:txBody>
      </p:sp>
    </p:spTree>
    <p:extLst>
      <p:ext uri="{BB962C8B-B14F-4D97-AF65-F5344CB8AC3E}">
        <p14:creationId xmlns:p14="http://schemas.microsoft.com/office/powerpoint/2010/main" val="129597387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Title 1">
            <a:extLst>
              <a:ext uri="{FF2B5EF4-FFF2-40B4-BE49-F238E27FC236}">
                <a16:creationId xmlns:a16="http://schemas.microsoft.com/office/drawing/2014/main" id="{2E4355FE-4EE1-4E63-866C-7BA194853DB9}"/>
              </a:ext>
            </a:extLst>
          </p:cNvPr>
          <p:cNvSpPr txBox="1">
            <a:spLocks/>
          </p:cNvSpPr>
          <p:nvPr/>
        </p:nvSpPr>
        <p:spPr bwMode="auto">
          <a:xfrm>
            <a:off x="10658855" y="-82358"/>
            <a:ext cx="140077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rtl="0" eaLnBrk="1" fontAlgn="base" hangingPunct="1">
              <a:spcBef>
                <a:spcPct val="0"/>
              </a:spcBef>
              <a:spcAft>
                <a:spcPct val="0"/>
              </a:spcAft>
              <a:defRPr sz="26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a:lstStyle>
          <a:p>
            <a:pPr algn="r">
              <a:buClrTx/>
              <a:buSzTx/>
              <a:buFontTx/>
            </a:pPr>
            <a:r>
              <a:rPr lang="en-US" sz="5500" kern="0" dirty="0">
                <a:latin typeface="Arial" panose="020B0604020202020204" pitchFamily="34" charset="0"/>
                <a:cs typeface="Arial" panose="020B0604020202020204" pitchFamily="34" charset="0"/>
              </a:rPr>
              <a:t>02</a:t>
            </a:r>
            <a:r>
              <a:rPr lang="en-US" sz="5500" kern="0" dirty="0">
                <a:solidFill>
                  <a:srgbClr val="F7B041"/>
                </a:solidFill>
                <a:latin typeface="Arial" panose="020B0604020202020204" pitchFamily="34" charset="0"/>
                <a:cs typeface="Arial" panose="020B0604020202020204" pitchFamily="34" charset="0"/>
              </a:rPr>
              <a:t>.</a:t>
            </a:r>
            <a:endParaRPr lang="en-US" sz="5500" kern="0" dirty="0">
              <a:solidFill>
                <a:srgbClr val="F7B041"/>
              </a:solidFill>
            </a:endParaRPr>
          </a:p>
        </p:txBody>
      </p:sp>
      <p:sp>
        <p:nvSpPr>
          <p:cNvPr id="9" name="Content Placeholder 8">
            <a:extLst>
              <a:ext uri="{FF2B5EF4-FFF2-40B4-BE49-F238E27FC236}">
                <a16:creationId xmlns:a16="http://schemas.microsoft.com/office/drawing/2014/main" id="{C36CBA66-8BFE-45E0-92A9-484B77D51A52}"/>
              </a:ext>
            </a:extLst>
          </p:cNvPr>
          <p:cNvSpPr>
            <a:spLocks noGrp="1"/>
          </p:cNvSpPr>
          <p:nvPr>
            <p:ph idx="11"/>
          </p:nvPr>
        </p:nvSpPr>
        <p:spPr/>
        <p:txBody>
          <a:bodyPr/>
          <a:lstStyle/>
          <a:p>
            <a:r>
              <a:rPr lang="en-US" dirty="0"/>
              <a:t>New York</a:t>
            </a:r>
          </a:p>
          <a:p>
            <a:pPr lvl="1"/>
            <a:r>
              <a:rPr lang="en-US" dirty="0"/>
              <a:t>Losses are larger at the top of the curve, coming in almost 2X Florida, but they quickly drop off by compared to what we see in Florida</a:t>
            </a:r>
          </a:p>
          <a:p>
            <a:pPr lvl="1"/>
            <a:r>
              <a:rPr lang="en-US" dirty="0"/>
              <a:t>Hurricanes in New York are much less common, and this is reflected in the model catalog but due to the large concentration of risk, extreme events cause significantly higher losses for these tail events</a:t>
            </a:r>
          </a:p>
        </p:txBody>
      </p:sp>
      <p:sp>
        <p:nvSpPr>
          <p:cNvPr id="4" name="Title 3">
            <a:extLst>
              <a:ext uri="{FF2B5EF4-FFF2-40B4-BE49-F238E27FC236}">
                <a16:creationId xmlns:a16="http://schemas.microsoft.com/office/drawing/2014/main" id="{B03B704C-2B80-4B37-B6C2-D79EFF970C3F}"/>
              </a:ext>
            </a:extLst>
          </p:cNvPr>
          <p:cNvSpPr>
            <a:spLocks noGrp="1"/>
          </p:cNvSpPr>
          <p:nvPr>
            <p:ph type="title"/>
          </p:nvPr>
        </p:nvSpPr>
        <p:spPr/>
        <p:txBody>
          <a:bodyPr/>
          <a:lstStyle/>
          <a:p>
            <a:r>
              <a:rPr lang="en-US" dirty="0"/>
              <a:t>Trends in Hurricane Losses</a:t>
            </a:r>
          </a:p>
        </p:txBody>
      </p:sp>
      <p:sp>
        <p:nvSpPr>
          <p:cNvPr id="5" name="Content Placeholder 4">
            <a:extLst>
              <a:ext uri="{FF2B5EF4-FFF2-40B4-BE49-F238E27FC236}">
                <a16:creationId xmlns:a16="http://schemas.microsoft.com/office/drawing/2014/main" id="{C7EFED7A-8703-47DA-8BAE-4073B1FE980B}"/>
              </a:ext>
            </a:extLst>
          </p:cNvPr>
          <p:cNvSpPr>
            <a:spLocks noGrp="1"/>
          </p:cNvSpPr>
          <p:nvPr>
            <p:ph idx="1"/>
          </p:nvPr>
        </p:nvSpPr>
        <p:spPr/>
        <p:txBody>
          <a:bodyPr/>
          <a:lstStyle/>
          <a:p>
            <a:r>
              <a:rPr lang="en-US" dirty="0"/>
              <a:t>Florida</a:t>
            </a:r>
          </a:p>
          <a:p>
            <a:pPr lvl="1"/>
            <a:r>
              <a:rPr lang="en-US" dirty="0"/>
              <a:t>General “smoothness” to the loss curve that indicates there are events in nearly every year of the models catalog</a:t>
            </a:r>
          </a:p>
          <a:p>
            <a:pPr lvl="1"/>
            <a:r>
              <a:rPr lang="en-US" dirty="0"/>
              <a:t>This happens because events in Florida are much more common and with that comes the expectation that large losses will occur more often</a:t>
            </a:r>
          </a:p>
        </p:txBody>
      </p:sp>
      <p:pic>
        <p:nvPicPr>
          <p:cNvPr id="7" name="Picture 6">
            <a:extLst>
              <a:ext uri="{FF2B5EF4-FFF2-40B4-BE49-F238E27FC236}">
                <a16:creationId xmlns:a16="http://schemas.microsoft.com/office/drawing/2014/main" id="{1260541B-6C31-45C5-A508-0E6E97AC7327}"/>
              </a:ext>
            </a:extLst>
          </p:cNvPr>
          <p:cNvPicPr>
            <a:picLocks noChangeAspect="1"/>
          </p:cNvPicPr>
          <p:nvPr/>
        </p:nvPicPr>
        <p:blipFill>
          <a:blip r:embed="rId2"/>
          <a:stretch>
            <a:fillRect/>
          </a:stretch>
        </p:blipFill>
        <p:spPr>
          <a:xfrm>
            <a:off x="611984" y="3573054"/>
            <a:ext cx="5246681" cy="2315367"/>
          </a:xfrm>
          <a:prstGeom prst="rect">
            <a:avLst/>
          </a:prstGeom>
        </p:spPr>
      </p:pic>
      <p:pic>
        <p:nvPicPr>
          <p:cNvPr id="8" name="Picture 7">
            <a:extLst>
              <a:ext uri="{FF2B5EF4-FFF2-40B4-BE49-F238E27FC236}">
                <a16:creationId xmlns:a16="http://schemas.microsoft.com/office/drawing/2014/main" id="{B84F512A-60FC-48BA-BF6E-570554855A47}"/>
              </a:ext>
            </a:extLst>
          </p:cNvPr>
          <p:cNvPicPr>
            <a:picLocks noChangeAspect="1"/>
          </p:cNvPicPr>
          <p:nvPr/>
        </p:nvPicPr>
        <p:blipFill>
          <a:blip r:embed="rId3"/>
          <a:stretch>
            <a:fillRect/>
          </a:stretch>
        </p:blipFill>
        <p:spPr>
          <a:xfrm>
            <a:off x="6321278" y="3573054"/>
            <a:ext cx="5196712" cy="2315367"/>
          </a:xfrm>
          <a:prstGeom prst="rect">
            <a:avLst/>
          </a:prstGeom>
        </p:spPr>
      </p:pic>
      <p:sp>
        <p:nvSpPr>
          <p:cNvPr id="2" name="Rectangle 1">
            <a:extLst>
              <a:ext uri="{FF2B5EF4-FFF2-40B4-BE49-F238E27FC236}">
                <a16:creationId xmlns:a16="http://schemas.microsoft.com/office/drawing/2014/main" id="{99227368-B5CC-4825-93CD-1C59F64ADD00}"/>
              </a:ext>
            </a:extLst>
          </p:cNvPr>
          <p:cNvSpPr/>
          <p:nvPr/>
        </p:nvSpPr>
        <p:spPr bwMode="auto">
          <a:xfrm>
            <a:off x="1893693" y="3573054"/>
            <a:ext cx="713822" cy="2315367"/>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1" i="0" u="none" strike="noStrike" cap="none" normalizeH="0" baseline="0" dirty="0">
              <a:ln>
                <a:noFill/>
              </a:ln>
              <a:solidFill>
                <a:schemeClr val="tx1"/>
              </a:solidFill>
              <a:effectLst/>
              <a:latin typeface="Arial" charset="0"/>
            </a:endParaRPr>
          </a:p>
        </p:txBody>
      </p:sp>
      <p:sp>
        <p:nvSpPr>
          <p:cNvPr id="10" name="Rectangle 9">
            <a:extLst>
              <a:ext uri="{FF2B5EF4-FFF2-40B4-BE49-F238E27FC236}">
                <a16:creationId xmlns:a16="http://schemas.microsoft.com/office/drawing/2014/main" id="{FA408D83-CF7A-42AC-9AE6-450B720BB657}"/>
              </a:ext>
            </a:extLst>
          </p:cNvPr>
          <p:cNvSpPr/>
          <p:nvPr/>
        </p:nvSpPr>
        <p:spPr bwMode="auto">
          <a:xfrm>
            <a:off x="7597386" y="3573053"/>
            <a:ext cx="713822" cy="2315367"/>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56967089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3B704C-2B80-4B37-B6C2-D79EFF970C3F}"/>
              </a:ext>
            </a:extLst>
          </p:cNvPr>
          <p:cNvSpPr>
            <a:spLocks noGrp="1"/>
          </p:cNvSpPr>
          <p:nvPr>
            <p:ph type="title"/>
          </p:nvPr>
        </p:nvSpPr>
        <p:spPr>
          <a:xfrm>
            <a:off x="852253" y="253486"/>
            <a:ext cx="9821784" cy="417512"/>
          </a:xfrm>
        </p:spPr>
        <p:txBody>
          <a:bodyPr vert="horz" wrap="square" lIns="91440" tIns="45720" rIns="91440" bIns="45720" numCol="1" anchor="t" anchorCtr="0" compatLnSpc="1">
            <a:prstTxWarp prst="textNoShape">
              <a:avLst/>
            </a:prstTxWarp>
            <a:normAutofit/>
          </a:bodyPr>
          <a:lstStyle/>
          <a:p>
            <a:r>
              <a:rPr lang="en-US" b="1">
                <a:latin typeface="+mj-lt"/>
                <a:ea typeface="+mj-ea"/>
                <a:cs typeface="+mj-cs"/>
              </a:rPr>
              <a:t>Trends in Earthquake Losses</a:t>
            </a:r>
          </a:p>
        </p:txBody>
      </p:sp>
      <p:sp>
        <p:nvSpPr>
          <p:cNvPr id="5" name="Content Placeholder 4">
            <a:extLst>
              <a:ext uri="{FF2B5EF4-FFF2-40B4-BE49-F238E27FC236}">
                <a16:creationId xmlns:a16="http://schemas.microsoft.com/office/drawing/2014/main" id="{C7EFED7A-8703-47DA-8BAE-4073B1FE980B}"/>
              </a:ext>
            </a:extLst>
          </p:cNvPr>
          <p:cNvSpPr>
            <a:spLocks noGrp="1"/>
          </p:cNvSpPr>
          <p:nvPr>
            <p:ph idx="1"/>
          </p:nvPr>
        </p:nvSpPr>
        <p:spPr>
          <a:xfrm>
            <a:off x="495300" y="1368425"/>
            <a:ext cx="5480051" cy="4256088"/>
          </a:xfrm>
        </p:spPr>
        <p:txBody>
          <a:bodyPr vert="horz" wrap="square" lIns="91440" tIns="45720" rIns="91440" bIns="45720" numCol="1" anchor="t" anchorCtr="0" compatLnSpc="1">
            <a:prstTxWarp prst="textNoShape">
              <a:avLst/>
            </a:prstTxWarp>
            <a:normAutofit/>
          </a:bodyPr>
          <a:lstStyle/>
          <a:p>
            <a:r>
              <a:rPr lang="en-US" dirty="0"/>
              <a:t>Unlike Hurricane, most earthquake events would be considered low frequency, high severity</a:t>
            </a:r>
          </a:p>
          <a:p>
            <a:pPr lvl="1"/>
            <a:r>
              <a:rPr lang="en-US" dirty="0"/>
              <a:t>Because earthquakes are relatively rare to begin with, most events can be significant there are just less of them in the model</a:t>
            </a:r>
          </a:p>
          <a:p>
            <a:r>
              <a:rPr lang="en-US" dirty="0"/>
              <a:t>The main EQ regions are California, the Pacific Northwest (Washington and Oregon) and New Madrid (IL,IN,MO,AR,TN) regions </a:t>
            </a:r>
          </a:p>
          <a:p>
            <a:r>
              <a:rPr lang="en-US" dirty="0"/>
              <a:t>Great Basin (NV,UT), South Carolina, Alaska and Hawaii are also active regions, but typically do not have a large impact when other regions are involved</a:t>
            </a:r>
          </a:p>
          <a:p>
            <a:pPr lvl="1"/>
            <a:r>
              <a:rPr lang="en-US" dirty="0"/>
              <a:t>Note that there are events that affect the entire US, but most are considered background seismicity events that are a kind of filler to account for the fact that things can happen there</a:t>
            </a:r>
          </a:p>
        </p:txBody>
      </p:sp>
      <p:pic>
        <p:nvPicPr>
          <p:cNvPr id="1026" name="Picture 2" descr="Seismic hazard map of U.S. with colored contours">
            <a:extLst>
              <a:ext uri="{FF2B5EF4-FFF2-40B4-BE49-F238E27FC236}">
                <a16:creationId xmlns:a16="http://schemas.microsoft.com/office/drawing/2014/main" id="{29896468-95C8-4ED5-90DC-7C04396095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8551" y="1666796"/>
            <a:ext cx="5482167" cy="3659346"/>
          </a:xfrm>
          <a:prstGeom prst="rect">
            <a:avLst/>
          </a:prstGeom>
          <a:solidFill>
            <a:srgbClr val="FFFFFF"/>
          </a:solidFill>
        </p:spPr>
      </p:pic>
      <p:sp>
        <p:nvSpPr>
          <p:cNvPr id="6" name="Title 1">
            <a:extLst>
              <a:ext uri="{FF2B5EF4-FFF2-40B4-BE49-F238E27FC236}">
                <a16:creationId xmlns:a16="http://schemas.microsoft.com/office/drawing/2014/main" id="{C51C1EC0-482E-4964-90E2-445EF33F1479}"/>
              </a:ext>
            </a:extLst>
          </p:cNvPr>
          <p:cNvSpPr txBox="1">
            <a:spLocks/>
          </p:cNvSpPr>
          <p:nvPr/>
        </p:nvSpPr>
        <p:spPr bwMode="auto">
          <a:xfrm>
            <a:off x="10658855" y="-82358"/>
            <a:ext cx="140077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rtl="0" eaLnBrk="1" fontAlgn="base" hangingPunct="1">
              <a:spcBef>
                <a:spcPct val="0"/>
              </a:spcBef>
              <a:spcAft>
                <a:spcPct val="0"/>
              </a:spcAft>
              <a:defRPr sz="26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a:lstStyle>
          <a:p>
            <a:pPr algn="r">
              <a:buClrTx/>
              <a:buSzTx/>
              <a:buFontTx/>
            </a:pPr>
            <a:r>
              <a:rPr lang="en-US" sz="5500" kern="0" dirty="0">
                <a:latin typeface="Arial" panose="020B0604020202020204" pitchFamily="34" charset="0"/>
                <a:cs typeface="Arial" panose="020B0604020202020204" pitchFamily="34" charset="0"/>
              </a:rPr>
              <a:t>02</a:t>
            </a:r>
            <a:r>
              <a:rPr lang="en-US" sz="5500" kern="0" dirty="0">
                <a:solidFill>
                  <a:srgbClr val="F7B041"/>
                </a:solidFill>
                <a:latin typeface="Arial" panose="020B0604020202020204" pitchFamily="34" charset="0"/>
                <a:cs typeface="Arial" panose="020B0604020202020204" pitchFamily="34" charset="0"/>
              </a:rPr>
              <a:t>.</a:t>
            </a:r>
            <a:endParaRPr lang="en-US" sz="5500" kern="0" dirty="0">
              <a:solidFill>
                <a:srgbClr val="F7B041"/>
              </a:solidFill>
            </a:endParaRPr>
          </a:p>
        </p:txBody>
      </p:sp>
    </p:spTree>
    <p:extLst>
      <p:ext uri="{BB962C8B-B14F-4D97-AF65-F5344CB8AC3E}">
        <p14:creationId xmlns:p14="http://schemas.microsoft.com/office/powerpoint/2010/main" val="409737056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Title 1">
            <a:extLst>
              <a:ext uri="{FF2B5EF4-FFF2-40B4-BE49-F238E27FC236}">
                <a16:creationId xmlns:a16="http://schemas.microsoft.com/office/drawing/2014/main" id="{2E4355FE-4EE1-4E63-866C-7BA194853DB9}"/>
              </a:ext>
            </a:extLst>
          </p:cNvPr>
          <p:cNvSpPr txBox="1">
            <a:spLocks/>
          </p:cNvSpPr>
          <p:nvPr/>
        </p:nvSpPr>
        <p:spPr bwMode="auto">
          <a:xfrm>
            <a:off x="10658855" y="-82358"/>
            <a:ext cx="140077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rtl="0" eaLnBrk="1" fontAlgn="base" hangingPunct="1">
              <a:spcBef>
                <a:spcPct val="0"/>
              </a:spcBef>
              <a:spcAft>
                <a:spcPct val="0"/>
              </a:spcAft>
              <a:defRPr sz="26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a:lstStyle>
          <a:p>
            <a:pPr algn="r">
              <a:buClrTx/>
              <a:buSzTx/>
              <a:buFontTx/>
            </a:pPr>
            <a:r>
              <a:rPr lang="en-US" sz="5500" kern="0" dirty="0">
                <a:latin typeface="Arial" panose="020B0604020202020204" pitchFamily="34" charset="0"/>
                <a:cs typeface="Arial" panose="020B0604020202020204" pitchFamily="34" charset="0"/>
              </a:rPr>
              <a:t>02</a:t>
            </a:r>
            <a:r>
              <a:rPr lang="en-US" sz="5500" kern="0" dirty="0">
                <a:solidFill>
                  <a:srgbClr val="F7B041"/>
                </a:solidFill>
                <a:latin typeface="Arial" panose="020B0604020202020204" pitchFamily="34" charset="0"/>
                <a:cs typeface="Arial" panose="020B0604020202020204" pitchFamily="34" charset="0"/>
              </a:rPr>
              <a:t>.</a:t>
            </a:r>
            <a:endParaRPr lang="en-US" sz="5500" kern="0" dirty="0">
              <a:solidFill>
                <a:srgbClr val="F7B041"/>
              </a:solidFill>
            </a:endParaRPr>
          </a:p>
        </p:txBody>
      </p:sp>
      <p:sp>
        <p:nvSpPr>
          <p:cNvPr id="2" name="Content Placeholder 1">
            <a:extLst>
              <a:ext uri="{FF2B5EF4-FFF2-40B4-BE49-F238E27FC236}">
                <a16:creationId xmlns:a16="http://schemas.microsoft.com/office/drawing/2014/main" id="{82F48568-F81C-4389-AB03-525DB32CEC41}"/>
              </a:ext>
            </a:extLst>
          </p:cNvPr>
          <p:cNvSpPr>
            <a:spLocks noGrp="1"/>
          </p:cNvSpPr>
          <p:nvPr>
            <p:ph idx="11"/>
          </p:nvPr>
        </p:nvSpPr>
        <p:spPr/>
        <p:txBody>
          <a:bodyPr/>
          <a:lstStyle/>
          <a:p>
            <a:r>
              <a:rPr lang="en-US" dirty="0"/>
              <a:t>Washington</a:t>
            </a:r>
          </a:p>
          <a:p>
            <a:pPr lvl="1"/>
            <a:r>
              <a:rPr lang="en-US" dirty="0"/>
              <a:t>Losses at the tail end of the curve are large, but do not reach the same magnitude as California</a:t>
            </a:r>
          </a:p>
          <a:p>
            <a:pPr lvl="1"/>
            <a:r>
              <a:rPr lang="en-US" dirty="0"/>
              <a:t>Due to the lower number of events, there is a quick drop off to no expected loss</a:t>
            </a:r>
          </a:p>
          <a:p>
            <a:pPr lvl="1"/>
            <a:r>
              <a:rPr lang="en-US" dirty="0"/>
              <a:t>Fun Fact – We are “due” for a Cascadia earthquake, with scientists currently estimating there is a 37% chance of an event happening in the next 50 years</a:t>
            </a:r>
          </a:p>
        </p:txBody>
      </p:sp>
      <p:sp>
        <p:nvSpPr>
          <p:cNvPr id="4" name="Title 3">
            <a:extLst>
              <a:ext uri="{FF2B5EF4-FFF2-40B4-BE49-F238E27FC236}">
                <a16:creationId xmlns:a16="http://schemas.microsoft.com/office/drawing/2014/main" id="{B03B704C-2B80-4B37-B6C2-D79EFF970C3F}"/>
              </a:ext>
            </a:extLst>
          </p:cNvPr>
          <p:cNvSpPr>
            <a:spLocks noGrp="1"/>
          </p:cNvSpPr>
          <p:nvPr>
            <p:ph type="title"/>
          </p:nvPr>
        </p:nvSpPr>
        <p:spPr/>
        <p:txBody>
          <a:bodyPr/>
          <a:lstStyle/>
          <a:p>
            <a:r>
              <a:rPr lang="en-US" dirty="0"/>
              <a:t>Trends in Earthquake Losses</a:t>
            </a:r>
          </a:p>
        </p:txBody>
      </p:sp>
      <p:sp>
        <p:nvSpPr>
          <p:cNvPr id="5" name="Content Placeholder 4">
            <a:extLst>
              <a:ext uri="{FF2B5EF4-FFF2-40B4-BE49-F238E27FC236}">
                <a16:creationId xmlns:a16="http://schemas.microsoft.com/office/drawing/2014/main" id="{C7EFED7A-8703-47DA-8BAE-4073B1FE980B}"/>
              </a:ext>
            </a:extLst>
          </p:cNvPr>
          <p:cNvSpPr>
            <a:spLocks noGrp="1"/>
          </p:cNvSpPr>
          <p:nvPr>
            <p:ph idx="1"/>
          </p:nvPr>
        </p:nvSpPr>
        <p:spPr/>
        <p:txBody>
          <a:bodyPr/>
          <a:lstStyle/>
          <a:p>
            <a:r>
              <a:rPr lang="en-US" dirty="0"/>
              <a:t>California</a:t>
            </a:r>
          </a:p>
          <a:p>
            <a:pPr lvl="1"/>
            <a:r>
              <a:rPr lang="en-US" dirty="0"/>
              <a:t>Similar to Florida hurricane, there is a general smoothness to the curve, with losses following a stable trend towards the lower return times</a:t>
            </a:r>
          </a:p>
          <a:p>
            <a:pPr lvl="1"/>
            <a:r>
              <a:rPr lang="en-US" dirty="0"/>
              <a:t>AAL is typically largest in California unless there is little exposure</a:t>
            </a:r>
          </a:p>
          <a:p>
            <a:pPr lvl="1"/>
            <a:r>
              <a:rPr lang="en-US" dirty="0"/>
              <a:t>Note that adding Fire Following (a secondary peril) to your modelling will have the greatest impact in California as it generates most of the modeled loss for the peril</a:t>
            </a:r>
          </a:p>
        </p:txBody>
      </p:sp>
      <p:pic>
        <p:nvPicPr>
          <p:cNvPr id="3" name="Picture 2">
            <a:extLst>
              <a:ext uri="{FF2B5EF4-FFF2-40B4-BE49-F238E27FC236}">
                <a16:creationId xmlns:a16="http://schemas.microsoft.com/office/drawing/2014/main" id="{2E43B5C1-CCFB-4DA0-A7FE-A3074A992B08}"/>
              </a:ext>
            </a:extLst>
          </p:cNvPr>
          <p:cNvPicPr>
            <a:picLocks noChangeAspect="1"/>
          </p:cNvPicPr>
          <p:nvPr/>
        </p:nvPicPr>
        <p:blipFill>
          <a:blip r:embed="rId2"/>
          <a:stretch>
            <a:fillRect/>
          </a:stretch>
        </p:blipFill>
        <p:spPr>
          <a:xfrm>
            <a:off x="1266325" y="3573054"/>
            <a:ext cx="3287525" cy="2315367"/>
          </a:xfrm>
          <a:prstGeom prst="rect">
            <a:avLst/>
          </a:prstGeom>
        </p:spPr>
      </p:pic>
      <p:pic>
        <p:nvPicPr>
          <p:cNvPr id="6" name="Picture 5">
            <a:extLst>
              <a:ext uri="{FF2B5EF4-FFF2-40B4-BE49-F238E27FC236}">
                <a16:creationId xmlns:a16="http://schemas.microsoft.com/office/drawing/2014/main" id="{09A59A53-8C14-4FF8-BE33-BC7686AD0CD2}"/>
              </a:ext>
            </a:extLst>
          </p:cNvPr>
          <p:cNvPicPr>
            <a:picLocks noChangeAspect="1"/>
          </p:cNvPicPr>
          <p:nvPr/>
        </p:nvPicPr>
        <p:blipFill>
          <a:blip r:embed="rId3"/>
          <a:stretch>
            <a:fillRect/>
          </a:stretch>
        </p:blipFill>
        <p:spPr>
          <a:xfrm>
            <a:off x="7266311" y="3573054"/>
            <a:ext cx="3287525" cy="2315367"/>
          </a:xfrm>
          <a:prstGeom prst="rect">
            <a:avLst/>
          </a:prstGeom>
        </p:spPr>
      </p:pic>
    </p:spTree>
    <p:extLst>
      <p:ext uri="{BB962C8B-B14F-4D97-AF65-F5344CB8AC3E}">
        <p14:creationId xmlns:p14="http://schemas.microsoft.com/office/powerpoint/2010/main" val="4214911525"/>
      </p:ext>
    </p:extLst>
  </p:cSld>
  <p:clrMapOvr>
    <a:masterClrMapping/>
  </p:clrMapOvr>
  <p:transition spd="med">
    <p:fade/>
  </p:transition>
</p:sld>
</file>

<file path=ppt/theme/theme1.xml><?xml version="1.0" encoding="utf-8"?>
<a:theme xmlns:a="http://schemas.openxmlformats.org/drawingml/2006/main" name="TigerTemplate">
  <a:themeElements>
    <a:clrScheme name="TigerColors9-10-2014">
      <a:dk1>
        <a:sysClr val="windowText" lastClr="000000"/>
      </a:dk1>
      <a:lt1>
        <a:sysClr val="window" lastClr="FFFFFF"/>
      </a:lt1>
      <a:dk2>
        <a:srgbClr val="969696"/>
      </a:dk2>
      <a:lt2>
        <a:srgbClr val="E5DEDB"/>
      </a:lt2>
      <a:accent1>
        <a:srgbClr val="F7B041"/>
      </a:accent1>
      <a:accent2>
        <a:srgbClr val="663300"/>
      </a:accent2>
      <a:accent3>
        <a:srgbClr val="808000"/>
      </a:accent3>
      <a:accent4>
        <a:srgbClr val="E64823"/>
      </a:accent4>
      <a:accent5>
        <a:srgbClr val="FFCA08"/>
      </a:accent5>
      <a:accent6>
        <a:srgbClr val="336600"/>
      </a:accent6>
      <a:hlink>
        <a:srgbClr val="0000FF"/>
      </a:hlink>
      <a:folHlink>
        <a:srgbClr val="FF00FF"/>
      </a:folHlink>
    </a:clrScheme>
    <a:fontScheme name="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lnDef>
  </a:objectDefaults>
  <a:extraClrSchemeLst>
    <a:extraClrScheme>
      <a:clrScheme name="Slide Master 1">
        <a:dk1>
          <a:srgbClr val="000000"/>
        </a:dk1>
        <a:lt1>
          <a:srgbClr val="FFFFFF"/>
        </a:lt1>
        <a:dk2>
          <a:srgbClr val="1F145D"/>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2">
        <a:dk1>
          <a:srgbClr val="000000"/>
        </a:dk1>
        <a:lt1>
          <a:srgbClr val="FFFFFF"/>
        </a:lt1>
        <a:dk2>
          <a:srgbClr val="000000"/>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3">
        <a:dk1>
          <a:srgbClr val="000000"/>
        </a:dk1>
        <a:lt1>
          <a:srgbClr val="FFFFFF"/>
        </a:lt1>
        <a:dk2>
          <a:srgbClr val="000000"/>
        </a:dk2>
        <a:lt2>
          <a:srgbClr val="96969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4">
        <a:dk1>
          <a:srgbClr val="000000"/>
        </a:dk1>
        <a:lt1>
          <a:srgbClr val="FFFFFF"/>
        </a:lt1>
        <a:dk2>
          <a:srgbClr val="000000"/>
        </a:dk2>
        <a:lt2>
          <a:srgbClr val="969696"/>
        </a:lt2>
        <a:accent1>
          <a:srgbClr val="000000"/>
        </a:accent1>
        <a:accent2>
          <a:srgbClr val="009AA6"/>
        </a:accent2>
        <a:accent3>
          <a:srgbClr val="FFFFFF"/>
        </a:accent3>
        <a:accent4>
          <a:srgbClr val="000000"/>
        </a:accent4>
        <a:accent5>
          <a:srgbClr val="AAAAAA"/>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5">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6">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000000"/>
        </a:hlink>
        <a:folHlink>
          <a:srgbClr val="C1E2E5"/>
        </a:folHlink>
      </a:clrScheme>
      <a:clrMap bg1="lt1" tx1="dk1" bg2="lt2" tx2="dk2" accent1="accent1" accent2="accent2" accent3="accent3" accent4="accent4" accent5="accent5" accent6="accent6" hlink="hlink" folHlink="folHlink"/>
    </a:extraClrScheme>
    <a:extraClrScheme>
      <a:clrScheme name="Slide Master 7">
        <a:dk1>
          <a:srgbClr val="000000"/>
        </a:dk1>
        <a:lt1>
          <a:srgbClr val="FFFFFF"/>
        </a:lt1>
        <a:dk2>
          <a:srgbClr val="000000"/>
        </a:dk2>
        <a:lt2>
          <a:srgbClr val="C0C0C0"/>
        </a:lt2>
        <a:accent1>
          <a:srgbClr val="FFFFFF"/>
        </a:accent1>
        <a:accent2>
          <a:srgbClr val="009AA6"/>
        </a:accent2>
        <a:accent3>
          <a:srgbClr val="FFFFFF"/>
        </a:accent3>
        <a:accent4>
          <a:srgbClr val="000000"/>
        </a:accent4>
        <a:accent5>
          <a:srgbClr val="FFFFFF"/>
        </a:accent5>
        <a:accent6>
          <a:srgbClr val="008B96"/>
        </a:accent6>
        <a:hlink>
          <a:srgbClr val="616365"/>
        </a:hlink>
        <a:folHlink>
          <a:srgbClr val="C1E2E5"/>
        </a:folHlink>
      </a:clrScheme>
      <a:clrMap bg1="lt1" tx1="dk1" bg2="lt2" tx2="dk2" accent1="accent1" accent2="accent2" accent3="accent3" accent4="accent4" accent5="accent5" accent6="accent6" hlink="hlink" folHlink="folHlink"/>
    </a:extraClrScheme>
    <a:extraClrScheme>
      <a:clrScheme name="Slide Master 8">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66FF33"/>
        </a:hlink>
        <a:folHlink>
          <a:srgbClr val="C1E2E5"/>
        </a:folHlink>
      </a:clrScheme>
      <a:clrMap bg1="lt1" tx1="dk1" bg2="lt2" tx2="dk2" accent1="accent1" accent2="accent2" accent3="accent3" accent4="accent4" accent5="accent5" accent6="accent6" hlink="hlink" folHlink="folHlink"/>
    </a:extraClrScheme>
    <a:extraClrScheme>
      <a:clrScheme name="Slide Master 9">
        <a:dk1>
          <a:srgbClr val="000000"/>
        </a:dk1>
        <a:lt1>
          <a:srgbClr val="FFFFFF"/>
        </a:lt1>
        <a:dk2>
          <a:srgbClr val="000000"/>
        </a:dk2>
        <a:lt2>
          <a:srgbClr val="969696"/>
        </a:lt2>
        <a:accent1>
          <a:srgbClr val="EAEAEA"/>
        </a:accent1>
        <a:accent2>
          <a:srgbClr val="C1E2E5"/>
        </a:accent2>
        <a:accent3>
          <a:srgbClr val="FFFFFF"/>
        </a:accent3>
        <a:accent4>
          <a:srgbClr val="000000"/>
        </a:accent4>
        <a:accent5>
          <a:srgbClr val="F3F3F3"/>
        </a:accent5>
        <a:accent6>
          <a:srgbClr val="AFCDCF"/>
        </a:accent6>
        <a:hlink>
          <a:srgbClr val="009AA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gerTemplate.potm" id="{CEE39305-B8A2-413F-A7C2-E8CDA2877C52}" vid="{07032B72-60EA-4A98-BD8E-430C6FD932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TigerTemplate</Template>
  <TotalTime>3869</TotalTime>
  <Words>1256</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 Math</vt:lpstr>
      <vt:lpstr>Symbol</vt:lpstr>
      <vt:lpstr>Wingdings</vt:lpstr>
      <vt:lpstr>TigerTemplate</vt:lpstr>
      <vt:lpstr>Introduction</vt:lpstr>
      <vt:lpstr>Common Terms</vt:lpstr>
      <vt:lpstr>Common Terms Continued</vt:lpstr>
      <vt:lpstr>Sample EP Summary</vt:lpstr>
      <vt:lpstr>Sample ELT/YLT</vt:lpstr>
      <vt:lpstr>Trends in Hurricane Losses</vt:lpstr>
      <vt:lpstr>Trends in Hurricane Losses</vt:lpstr>
      <vt:lpstr>Trends in Earthquake Losses</vt:lpstr>
      <vt:lpstr>Trends in Earthquake Losses</vt:lpstr>
      <vt:lpstr>How do we use this to place reinsurance?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Deborah Ruppel</dc:creator>
  <cp:lastModifiedBy>Karre Srinu (Karre Srinu) [C]</cp:lastModifiedBy>
  <cp:revision>322</cp:revision>
  <cp:lastPrinted>2021-01-21T01:11:51Z</cp:lastPrinted>
  <dcterms:created xsi:type="dcterms:W3CDTF">2018-01-30T16:53:25Z</dcterms:created>
  <dcterms:modified xsi:type="dcterms:W3CDTF">2025-02-11T14:07:42Z</dcterms:modified>
</cp:coreProperties>
</file>