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783" r:id="rId2"/>
    <p:sldId id="279" r:id="rId3"/>
    <p:sldId id="5784" r:id="rId4"/>
    <p:sldId id="5794" r:id="rId5"/>
    <p:sldId id="5785" r:id="rId6"/>
    <p:sldId id="5786" r:id="rId7"/>
    <p:sldId id="5787" r:id="rId8"/>
    <p:sldId id="5791" r:id="rId9"/>
    <p:sldId id="5795" r:id="rId10"/>
    <p:sldId id="5788" r:id="rId11"/>
    <p:sldId id="5789" r:id="rId12"/>
    <p:sldId id="5790" r:id="rId13"/>
    <p:sldId id="5793" r:id="rId14"/>
    <p:sldId id="5792" r:id="rId15"/>
    <p:sldId id="298" r:id="rId16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Margaret Olesen" initials="MO" lastIdx="1" clrIdx="2">
    <p:extLst>
      <p:ext uri="{19B8F6BF-5375-455C-9EA6-DF929625EA0E}">
        <p15:presenceInfo xmlns:p15="http://schemas.microsoft.com/office/powerpoint/2012/main" userId="S::molesen@tigerrisk.com::62502845-5476-42a1-a558-f486809ff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B041"/>
    <a:srgbClr val="171449"/>
    <a:srgbClr val="EEEEEE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Training Presentations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4247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RMS Background Tables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BF81-857B-4CC8-94E7-C989DF6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 Tables – Identifying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351D-E47E-4D3E-A34C-20FD2B4E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identifying a portfolio, need to be able to filter on an analysis</a:t>
            </a:r>
          </a:p>
          <a:p>
            <a:r>
              <a:rPr lang="en-US" dirty="0"/>
              <a:t>Identify which analysis you are looking at using the </a:t>
            </a:r>
            <a:r>
              <a:rPr lang="en-US" dirty="0" err="1"/>
              <a:t>rdm_analysis</a:t>
            </a:r>
            <a:r>
              <a:rPr lang="en-US" dirty="0"/>
              <a:t> table</a:t>
            </a:r>
          </a:p>
          <a:p>
            <a:r>
              <a:rPr lang="en-US" dirty="0"/>
              <a:t>Can use the analysis ID to tie to table containing detailed loss information</a:t>
            </a:r>
          </a:p>
          <a:p>
            <a:r>
              <a:rPr lang="en-US" dirty="0"/>
              <a:t>Results are organized based on level of event detail and level of AAL detail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59915-1CA6-4DE7-95A6-BBBD8ACE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2" y="3363379"/>
            <a:ext cx="1866900" cy="313372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6A14398-8C9E-47AD-901B-9F6C2DC28F84}"/>
              </a:ext>
            </a:extLst>
          </p:cNvPr>
          <p:cNvSpPr/>
          <p:nvPr/>
        </p:nvSpPr>
        <p:spPr bwMode="auto">
          <a:xfrm>
            <a:off x="5095874" y="3804116"/>
            <a:ext cx="1388533" cy="1093404"/>
          </a:xfrm>
          <a:prstGeom prst="wedgeRectCallout">
            <a:avLst>
              <a:gd name="adj1" fmla="val -269004"/>
              <a:gd name="adj2" fmla="val -6551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Tables that end in “stats” refer to AAL leve</a:t>
            </a:r>
            <a:r>
              <a:rPr lang="en-US" dirty="0"/>
              <a:t>l of detail. This table contains AAL by geography, by LOB.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2259900-5D82-4912-B7AA-FA24940A9E00}"/>
              </a:ext>
            </a:extLst>
          </p:cNvPr>
          <p:cNvSpPr/>
          <p:nvPr/>
        </p:nvSpPr>
        <p:spPr bwMode="auto">
          <a:xfrm>
            <a:off x="6703481" y="3386820"/>
            <a:ext cx="2478618" cy="892653"/>
          </a:xfrm>
          <a:prstGeom prst="wedgeRectCallout">
            <a:avLst>
              <a:gd name="adj1" fmla="val -245372"/>
              <a:gd name="adj2" fmla="val -4121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The part of the name after the 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rdm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_ indicates the level of detail – here, it is by geography and LOB. This table contains your event losses by geography, by LOB.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E6131FE0-8C51-4EF0-8F8D-A1711DBE6D96}"/>
              </a:ext>
            </a:extLst>
          </p:cNvPr>
          <p:cNvSpPr/>
          <p:nvPr/>
        </p:nvSpPr>
        <p:spPr bwMode="auto">
          <a:xfrm>
            <a:off x="3326870" y="4646695"/>
            <a:ext cx="1659467" cy="702753"/>
          </a:xfrm>
          <a:prstGeom prst="wedgeRectCallout">
            <a:avLst>
              <a:gd name="adj1" fmla="val -157568"/>
              <a:gd name="adj2" fmla="val -1822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table contains event losses by location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14CB2FE-504A-4CCB-ADA4-FAED194E20FD}"/>
              </a:ext>
            </a:extLst>
          </p:cNvPr>
          <p:cNvSpPr/>
          <p:nvPr/>
        </p:nvSpPr>
        <p:spPr bwMode="auto">
          <a:xfrm>
            <a:off x="3721098" y="5609725"/>
            <a:ext cx="1659467" cy="446203"/>
          </a:xfrm>
          <a:prstGeom prst="wedgeRectCallout">
            <a:avLst>
              <a:gd name="adj1" fmla="val -166241"/>
              <a:gd name="adj2" fmla="val 4819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table contains AAL by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8A538A-AA80-46D1-BAFC-5235ADDEE64C}"/>
              </a:ext>
            </a:extLst>
          </p:cNvPr>
          <p:cNvSpPr txBox="1"/>
          <p:nvPr/>
        </p:nvSpPr>
        <p:spPr>
          <a:xfrm>
            <a:off x="7205665" y="4764672"/>
            <a:ext cx="4613945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NOTE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: If you save event losses ONLY by state LOB, RMS will only populate the rdm_geoidLOB table for that analysisID. If you thought you ran an analysis event by location, but the </a:t>
            </a:r>
            <a:r>
              <a:rPr lang="en-US" sz="1400" dirty="0" err="1">
                <a:solidFill>
                  <a:schemeClr val="tx2">
                    <a:lumMod val="50000"/>
                  </a:schemeClr>
                </a:solidFill>
              </a:rPr>
              <a:t>rdm_loc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 table is empty, then you should double check your DLM settings!</a:t>
            </a:r>
          </a:p>
        </p:txBody>
      </p:sp>
    </p:spTree>
    <p:extLst>
      <p:ext uri="{BB962C8B-B14F-4D97-AF65-F5344CB8AC3E}">
        <p14:creationId xmlns:p14="http://schemas.microsoft.com/office/powerpoint/2010/main" val="97269912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DBAF-69F0-42CB-86A0-2AC2515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 Tables – Column Names – Event Tables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C6377C-4439-4BC4-BD91-3D99EB01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084" y="1694399"/>
            <a:ext cx="5219109" cy="6546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FE9880-7455-4C25-8334-ABCA87351B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65"/>
          <a:stretch/>
        </p:blipFill>
        <p:spPr>
          <a:xfrm>
            <a:off x="539517" y="1119447"/>
            <a:ext cx="5524566" cy="122961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679C-FFCA-4BD9-91F7-A96611EDD6E0}"/>
              </a:ext>
            </a:extLst>
          </p:cNvPr>
          <p:cNvSpPr txBox="1">
            <a:spLocks/>
          </p:cNvSpPr>
          <p:nvPr/>
        </p:nvSpPr>
        <p:spPr bwMode="auto">
          <a:xfrm>
            <a:off x="495301" y="2701254"/>
            <a:ext cx="11165417" cy="381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sz="1400" kern="0" dirty="0"/>
              <a:t>Tables with losses saved by event have several columns in common</a:t>
            </a:r>
          </a:p>
          <a:p>
            <a:r>
              <a:rPr lang="en-US" sz="1400" kern="0" dirty="0" err="1"/>
              <a:t>Anlsid</a:t>
            </a:r>
            <a:r>
              <a:rPr lang="en-US" sz="1400" kern="0" dirty="0"/>
              <a:t>: Identifies which analysis the loss is tied to</a:t>
            </a:r>
          </a:p>
          <a:p>
            <a:r>
              <a:rPr lang="en-US" sz="1400" kern="0" dirty="0" err="1"/>
              <a:t>PortID</a:t>
            </a:r>
            <a:r>
              <a:rPr lang="en-US" sz="1400" kern="0" dirty="0"/>
              <a:t>: Identifies the portfolio that was run for this analysis</a:t>
            </a:r>
          </a:p>
          <a:p>
            <a:r>
              <a:rPr lang="en-US" sz="1400" kern="0" dirty="0" err="1"/>
              <a:t>Outputlevel</a:t>
            </a:r>
            <a:r>
              <a:rPr lang="en-US" sz="1400" kern="0" dirty="0"/>
              <a:t>: Level of granularity saved – for example, by state by LOB, or by county by LOB, etc.</a:t>
            </a:r>
          </a:p>
          <a:p>
            <a:r>
              <a:rPr lang="en-US" sz="1400" kern="0" dirty="0" err="1"/>
              <a:t>EventID</a:t>
            </a:r>
            <a:r>
              <a:rPr lang="en-US" sz="1400" kern="0" dirty="0"/>
              <a:t>: The unique ID of the event</a:t>
            </a:r>
          </a:p>
          <a:p>
            <a:r>
              <a:rPr lang="en-US" sz="1400" kern="0" dirty="0" err="1"/>
              <a:t>Perspcode</a:t>
            </a:r>
            <a:r>
              <a:rPr lang="en-US" sz="1400" kern="0" dirty="0"/>
              <a:t>: The financial perspective (ground up, gross, net pre cat, </a:t>
            </a:r>
            <a:r>
              <a:rPr lang="en-US" sz="1400" kern="0" dirty="0" err="1"/>
              <a:t>etc</a:t>
            </a:r>
            <a:r>
              <a:rPr lang="en-US" sz="1400" kern="0" dirty="0"/>
              <a:t>)</a:t>
            </a:r>
          </a:p>
          <a:p>
            <a:r>
              <a:rPr lang="en-US" sz="1400" kern="0" dirty="0" err="1"/>
              <a:t>Perspvalue</a:t>
            </a:r>
            <a:r>
              <a:rPr lang="en-US" sz="1400" kern="0" dirty="0"/>
              <a:t>: The given loss for that event, financial perspective, and LOB/geography/</a:t>
            </a:r>
            <a:r>
              <a:rPr lang="en-US" sz="1400" kern="0" dirty="0" err="1"/>
              <a:t>etc</a:t>
            </a:r>
            <a:endParaRPr lang="en-US" sz="1400" kern="0" dirty="0"/>
          </a:p>
          <a:p>
            <a:r>
              <a:rPr lang="en-US" sz="1400" kern="0" dirty="0"/>
              <a:t>STDDEVC: The correlated portion of the standard deviation (around the event loss)</a:t>
            </a:r>
          </a:p>
          <a:p>
            <a:r>
              <a:rPr lang="en-US" sz="1400" kern="0" dirty="0"/>
              <a:t>STDDEVI: The independent portion of the standard deviation (around the event loss)</a:t>
            </a:r>
          </a:p>
          <a:p>
            <a:r>
              <a:rPr lang="en-US" sz="1400" kern="0" dirty="0"/>
              <a:t>EXPVALUE: The exposed value to that event</a:t>
            </a:r>
          </a:p>
        </p:txBody>
      </p:sp>
    </p:spTree>
    <p:extLst>
      <p:ext uri="{BB962C8B-B14F-4D97-AF65-F5344CB8AC3E}">
        <p14:creationId xmlns:p14="http://schemas.microsoft.com/office/powerpoint/2010/main" val="336933044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DBAF-69F0-42CB-86A0-2AC2515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 Tables – Column Names – AAL Tables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3E679C-FFCA-4BD9-91F7-A96611EDD6E0}"/>
              </a:ext>
            </a:extLst>
          </p:cNvPr>
          <p:cNvSpPr txBox="1">
            <a:spLocks/>
          </p:cNvSpPr>
          <p:nvPr/>
        </p:nvSpPr>
        <p:spPr bwMode="auto">
          <a:xfrm>
            <a:off x="495301" y="2701254"/>
            <a:ext cx="11165417" cy="381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85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Char char="n"/>
              <a:defRPr sz="1800" b="1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92163" indent="-2698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>
                <a:solidFill>
                  <a:srgbClr val="666666"/>
                </a:solidFill>
                <a:latin typeface="+mn-lt"/>
              </a:defRPr>
            </a:lvl2pPr>
            <a:lvl3pPr marL="1200150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SzPct val="85000"/>
              <a:buFont typeface="Symbol" pitchFamily="18" charset="2"/>
              <a:buChar char="·"/>
              <a:defRPr sz="1600" i="1">
                <a:solidFill>
                  <a:srgbClr val="666666"/>
                </a:solidFill>
                <a:latin typeface="+mn-lt"/>
              </a:defRPr>
            </a:lvl3pPr>
            <a:lvl4pPr marL="1608138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4pPr>
            <a:lvl5pPr marL="20161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5pPr>
            <a:lvl6pPr marL="24733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6pPr>
            <a:lvl7pPr marL="29305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7pPr>
            <a:lvl8pPr marL="33877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8pPr>
            <a:lvl9pPr marL="3844925" indent="-228600" algn="l" rtl="0" eaLnBrk="1" fontAlgn="base" hangingPunct="1">
              <a:spcBef>
                <a:spcPct val="5000"/>
              </a:spcBef>
              <a:spcAft>
                <a:spcPct val="0"/>
              </a:spcAft>
              <a:buClr>
                <a:srgbClr val="969696"/>
              </a:buClr>
              <a:buFont typeface="Symbol" pitchFamily="18" charset="2"/>
              <a:buChar char="-"/>
              <a:defRPr sz="1600" i="1">
                <a:solidFill>
                  <a:srgbClr val="666666"/>
                </a:solidFill>
                <a:latin typeface="+mn-lt"/>
              </a:defRPr>
            </a:lvl9pPr>
          </a:lstStyle>
          <a:p>
            <a:r>
              <a:rPr lang="en-US" sz="1400" kern="0" dirty="0"/>
              <a:t>Tables with AAL statistics have several column names in common</a:t>
            </a:r>
          </a:p>
          <a:p>
            <a:r>
              <a:rPr lang="en-US" sz="1400" kern="0" dirty="0" err="1"/>
              <a:t>Perspcode</a:t>
            </a:r>
            <a:r>
              <a:rPr lang="en-US" sz="1400" kern="0" dirty="0"/>
              <a:t>: Financial perspective (ground up, gross, net pre cat)</a:t>
            </a:r>
          </a:p>
          <a:p>
            <a:r>
              <a:rPr lang="en-US" sz="1400" kern="0" dirty="0" err="1"/>
              <a:t>PurePremium</a:t>
            </a:r>
            <a:r>
              <a:rPr lang="en-US" sz="1400" kern="0" dirty="0"/>
              <a:t>: The AAL for that event / level of detail</a:t>
            </a:r>
          </a:p>
          <a:p>
            <a:r>
              <a:rPr lang="en-US" sz="1400" kern="0" dirty="0" err="1"/>
              <a:t>TotalSTDDEV</a:t>
            </a:r>
            <a:r>
              <a:rPr lang="en-US" sz="1400" kern="0" dirty="0"/>
              <a:t>: Total standard deviation around the AAL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60150-926A-41A2-899A-AE94AF6C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" y="947692"/>
            <a:ext cx="10578518" cy="165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3460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905B-4F57-4AC9-A0CB-87ACD1E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 Tables - 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22A3-859D-4069-A5E3-8918CE76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ELT = Event Loss Table</a:t>
            </a:r>
          </a:p>
          <a:p>
            <a:r>
              <a:rPr lang="en-US" dirty="0"/>
              <a:t>Event losses are used to calculate the exceedance probabilities</a:t>
            </a:r>
          </a:p>
          <a:p>
            <a:r>
              <a:rPr lang="en-US" dirty="0"/>
              <a:t>Can be used to import into Tiger Eye, can be altered to reflect a company's “view of risk”, can be used for other investigations</a:t>
            </a:r>
          </a:p>
          <a:p>
            <a:r>
              <a:rPr lang="en-US" dirty="0"/>
              <a:t>For TE import, must have </a:t>
            </a:r>
            <a:r>
              <a:rPr lang="en-US" dirty="0" err="1"/>
              <a:t>EventID</a:t>
            </a:r>
            <a:r>
              <a:rPr lang="en-US" dirty="0"/>
              <a:t>, </a:t>
            </a:r>
            <a:r>
              <a:rPr lang="en-US" dirty="0" err="1"/>
              <a:t>PerspValue</a:t>
            </a:r>
            <a:r>
              <a:rPr lang="en-US" dirty="0"/>
              <a:t>, </a:t>
            </a:r>
            <a:r>
              <a:rPr lang="en-US" dirty="0" err="1"/>
              <a:t>StdDevI</a:t>
            </a:r>
            <a:r>
              <a:rPr lang="en-US" dirty="0"/>
              <a:t>, </a:t>
            </a:r>
            <a:r>
              <a:rPr lang="en-US" dirty="0" err="1"/>
              <a:t>StdDevC</a:t>
            </a:r>
            <a:r>
              <a:rPr lang="en-US" dirty="0"/>
              <a:t>, and </a:t>
            </a:r>
            <a:r>
              <a:rPr lang="en-US" dirty="0" err="1"/>
              <a:t>ExpValue</a:t>
            </a:r>
            <a:endParaRPr lang="en-US" dirty="0"/>
          </a:p>
          <a:p>
            <a:pPr lvl="1"/>
            <a:r>
              <a:rPr lang="en-US" dirty="0"/>
              <a:t>Region and </a:t>
            </a:r>
            <a:r>
              <a:rPr lang="en-US" dirty="0" err="1"/>
              <a:t>LineOfBusiness</a:t>
            </a:r>
            <a:r>
              <a:rPr lang="en-US" dirty="0"/>
              <a:t> are optional but usually also included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20F957-11AB-4152-A236-06388A8CF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68" y="4200831"/>
            <a:ext cx="3295650" cy="1476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B2223-A2EB-45EF-838B-919D4778CE38}"/>
              </a:ext>
            </a:extLst>
          </p:cNvPr>
          <p:cNvSpPr txBox="1"/>
          <p:nvPr/>
        </p:nvSpPr>
        <p:spPr>
          <a:xfrm>
            <a:off x="7514364" y="4227850"/>
            <a:ext cx="268123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In order to combine analyses (or roll up to a more granular level), we must transform </a:t>
            </a:r>
            <a:r>
              <a:rPr lang="en-US" sz="1200" b="1" dirty="0" err="1"/>
              <a:t>Perspvalue</a:t>
            </a:r>
            <a:r>
              <a:rPr lang="en-US" sz="1200" b="1" dirty="0"/>
              <a:t>, </a:t>
            </a:r>
            <a:r>
              <a:rPr lang="en-US" sz="1200" b="1" dirty="0" err="1"/>
              <a:t>StdDevI</a:t>
            </a:r>
            <a:r>
              <a:rPr lang="en-US" sz="1200" b="1" dirty="0"/>
              <a:t>, </a:t>
            </a:r>
            <a:r>
              <a:rPr lang="en-US" sz="1200" b="1" dirty="0" err="1"/>
              <a:t>StdDevC</a:t>
            </a:r>
            <a:r>
              <a:rPr lang="en-US" sz="1200" b="1" dirty="0"/>
              <a:t> and </a:t>
            </a:r>
            <a:r>
              <a:rPr lang="en-US" sz="1200" b="1" dirty="0" err="1"/>
              <a:t>ExpValue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2003E3-32AA-43B9-8A89-7B0F079758F3}"/>
              </a:ext>
            </a:extLst>
          </p:cNvPr>
          <p:cNvSpPr txBox="1"/>
          <p:nvPr/>
        </p:nvSpPr>
        <p:spPr>
          <a:xfrm>
            <a:off x="788385" y="5517859"/>
            <a:ext cx="268123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We must filter on a few items, including </a:t>
            </a:r>
            <a:r>
              <a:rPr lang="en-US" sz="1200" b="1" dirty="0" err="1"/>
              <a:t>anlsid</a:t>
            </a:r>
            <a:r>
              <a:rPr lang="en-US" sz="1200" b="1" dirty="0"/>
              <a:t>, </a:t>
            </a:r>
            <a:r>
              <a:rPr lang="en-US" sz="1200" b="1" dirty="0" err="1"/>
              <a:t>perspcode</a:t>
            </a:r>
            <a:r>
              <a:rPr lang="en-US" sz="1200" b="1" dirty="0"/>
              <a:t> and sometimes </a:t>
            </a:r>
            <a:r>
              <a:rPr lang="en-US" sz="1200" b="1" dirty="0" err="1"/>
              <a:t>outputlevel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79C40-0D83-41B2-AA22-E1F0A39B2784}"/>
              </a:ext>
            </a:extLst>
          </p:cNvPr>
          <p:cNvSpPr txBox="1"/>
          <p:nvPr/>
        </p:nvSpPr>
        <p:spPr>
          <a:xfrm>
            <a:off x="841972" y="4048235"/>
            <a:ext cx="2681237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This is a sample ELT script which is pulling event losses by state, so we are pulling from the </a:t>
            </a:r>
            <a:r>
              <a:rPr lang="en-US" sz="1200" b="1" dirty="0" err="1"/>
              <a:t>geoidLOB</a:t>
            </a:r>
            <a:r>
              <a:rPr lang="en-US" sz="1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04216667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FC33-C50B-48D0-BD1A-772124F6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RDM Tables – Loss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297C-218C-4DA0-BDA9-A6BE0447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SQL!</a:t>
            </a:r>
          </a:p>
        </p:txBody>
      </p:sp>
    </p:spTree>
    <p:extLst>
      <p:ext uri="{BB962C8B-B14F-4D97-AF65-F5344CB8AC3E}">
        <p14:creationId xmlns:p14="http://schemas.microsoft.com/office/powerpoint/2010/main" val="33762401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15B2-0626-4F49-867D-28F67D40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background tables</a:t>
            </a:r>
          </a:p>
          <a:p>
            <a:r>
              <a:rPr lang="en-US" dirty="0"/>
              <a:t>EDM tables</a:t>
            </a:r>
          </a:p>
          <a:p>
            <a:pPr lvl="1"/>
            <a:r>
              <a:rPr lang="en-US" dirty="0"/>
              <a:t>Practice</a:t>
            </a:r>
          </a:p>
          <a:p>
            <a:r>
              <a:rPr lang="en-US" dirty="0"/>
              <a:t>RDM tables</a:t>
            </a:r>
          </a:p>
          <a:p>
            <a:pPr lvl="1"/>
            <a:r>
              <a:rPr lang="en-US" dirty="0"/>
              <a:t>Practice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13125C-7A15-45F5-B798-862832F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Background Tables</a:t>
            </a:r>
          </a:p>
        </p:txBody>
      </p:sp>
    </p:spTree>
    <p:extLst>
      <p:ext uri="{BB962C8B-B14F-4D97-AF65-F5344CB8AC3E}">
        <p14:creationId xmlns:p14="http://schemas.microsoft.com/office/powerpoint/2010/main" val="49373431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82B-A4DA-40AD-B215-04F2B416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“background tables”?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01C6-ED4C-406C-AB26-E8340FE86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68425"/>
            <a:ext cx="4923987" cy="4256088"/>
          </a:xfrm>
        </p:spPr>
        <p:txBody>
          <a:bodyPr/>
          <a:lstStyle/>
          <a:p>
            <a:r>
              <a:rPr lang="en-US" dirty="0"/>
              <a:t>When you import your contract and location data into an EDM, the data gets parsed between many different tables in the model’s SQL structure</a:t>
            </a:r>
          </a:p>
          <a:p>
            <a:r>
              <a:rPr lang="en-US" dirty="0"/>
              <a:t>RMS has its own specific way of organizing loss results in the RDM</a:t>
            </a:r>
          </a:p>
          <a:p>
            <a:r>
              <a:rPr lang="en-US" dirty="0"/>
              <a:t>Each model vendor has their own “database schema”</a:t>
            </a:r>
          </a:p>
          <a:p>
            <a:r>
              <a:rPr lang="en-US" dirty="0"/>
              <a:t>Tables contain a combination of user supplied data and model generated data</a:t>
            </a:r>
          </a:p>
          <a:p>
            <a:r>
              <a:rPr lang="en-US" dirty="0"/>
              <a:t>Models generate their own unique identifiers for specific contracts / locations / loss results / </a:t>
            </a:r>
            <a:r>
              <a:rPr lang="en-US" dirty="0" err="1"/>
              <a:t>etc</a:t>
            </a:r>
            <a:r>
              <a:rPr lang="en-US" dirty="0"/>
              <a:t> that can be used to tie across tables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7BA43-1A75-4A3E-975E-30572D0D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67" y="638969"/>
            <a:ext cx="2209800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6F432-33FF-4BBA-A14A-064B160A9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14"/>
          <a:stretch/>
        </p:blipFill>
        <p:spPr>
          <a:xfrm>
            <a:off x="8035611" y="638970"/>
            <a:ext cx="2638425" cy="53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37686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BC5A-392C-43B2-BB79-317BB8EB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53" y="253486"/>
            <a:ext cx="9821784" cy="41751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RMS EDM Database 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761F3-25BF-4C33-95AC-AB8C88EF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4" y="908975"/>
            <a:ext cx="7622674" cy="53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0307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B914-FF43-47C0-BCCE-1D41FDEC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 Tables – Portfolio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E20E-82EA-4E11-BD35-0149E3B0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import a portfolio, it gets saved in the “</a:t>
            </a:r>
            <a:r>
              <a:rPr lang="en-US" dirty="0" err="1"/>
              <a:t>portinfo</a:t>
            </a:r>
            <a:r>
              <a:rPr lang="en-US" dirty="0"/>
              <a:t>”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“</a:t>
            </a:r>
            <a:r>
              <a:rPr lang="en-US" dirty="0" err="1"/>
              <a:t>portinfoid</a:t>
            </a:r>
            <a:r>
              <a:rPr lang="en-US" dirty="0"/>
              <a:t>” can be used to tie to other exposure tables, such as “portacct”</a:t>
            </a:r>
          </a:p>
          <a:p>
            <a:r>
              <a:rPr lang="en-US" dirty="0"/>
              <a:t>The </a:t>
            </a:r>
            <a:r>
              <a:rPr lang="en-US" dirty="0" err="1"/>
              <a:t>accgrpid</a:t>
            </a:r>
            <a:r>
              <a:rPr lang="en-US" dirty="0"/>
              <a:t> can be used to tie to a number of other tables, such as the policy table and the property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969B2-772D-498F-8C74-F40682D5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82" y="1842170"/>
            <a:ext cx="59626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36A26-4219-4B1E-8FCD-3A5BC6FA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051" y="1842170"/>
            <a:ext cx="2094927" cy="1887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1FB27-0558-4F71-B7E8-84BFD04B6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2" y="4580528"/>
            <a:ext cx="3729824" cy="1939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EADE33-7CB2-4966-8780-5B0EE9A75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819" y="4579096"/>
            <a:ext cx="3729825" cy="19409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BDB2FF-1DB9-48FC-9AD3-FB6BA0CB36DC}"/>
              </a:ext>
            </a:extLst>
          </p:cNvPr>
          <p:cNvSpPr txBox="1"/>
          <p:nvPr/>
        </p:nvSpPr>
        <p:spPr>
          <a:xfrm>
            <a:off x="8357666" y="4569336"/>
            <a:ext cx="3470765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NOTE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: When trying to isolate exposures based on the portfolio they are in, join your exposures back to the portacct table and filter on the appropriate portinfoID!</a:t>
            </a:r>
          </a:p>
        </p:txBody>
      </p:sp>
    </p:spTree>
    <p:extLst>
      <p:ext uri="{BB962C8B-B14F-4D97-AF65-F5344CB8AC3E}">
        <p14:creationId xmlns:p14="http://schemas.microsoft.com/office/powerpoint/2010/main" val="84651353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987F-F628-475A-9C9B-AC1943C8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 Tables – Location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EBCE-8A06-4EB5-8E1C-CEBA70641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368424"/>
            <a:ext cx="11165417" cy="4730371"/>
          </a:xfrm>
        </p:spPr>
        <p:txBody>
          <a:bodyPr/>
          <a:lstStyle/>
          <a:p>
            <a:r>
              <a:rPr lang="en-US" dirty="0"/>
              <a:t>Location Identifiers: </a:t>
            </a:r>
            <a:r>
              <a:rPr lang="en-US" dirty="0" err="1"/>
              <a:t>LocID</a:t>
            </a:r>
            <a:r>
              <a:rPr lang="en-US" dirty="0"/>
              <a:t> (RMS generated), </a:t>
            </a:r>
            <a:r>
              <a:rPr lang="en-US" dirty="0" err="1"/>
              <a:t>Locnum</a:t>
            </a:r>
            <a:r>
              <a:rPr lang="en-US" dirty="0"/>
              <a:t> (Imported), </a:t>
            </a:r>
            <a:r>
              <a:rPr lang="en-US" dirty="0" err="1"/>
              <a:t>Locname</a:t>
            </a:r>
            <a:r>
              <a:rPr lang="en-US" dirty="0"/>
              <a:t> (Imported)</a:t>
            </a:r>
          </a:p>
          <a:p>
            <a:r>
              <a:rPr lang="en-US" dirty="0"/>
              <a:t>Property Table:</a:t>
            </a:r>
          </a:p>
          <a:p>
            <a:pPr lvl="1"/>
            <a:r>
              <a:rPr lang="en-US" dirty="0"/>
              <a:t>Exposure Identifiers: LOCID, </a:t>
            </a:r>
            <a:r>
              <a:rPr lang="en-US" dirty="0" err="1"/>
              <a:t>Accgrpid</a:t>
            </a:r>
            <a:r>
              <a:rPr lang="en-US" dirty="0"/>
              <a:t>, </a:t>
            </a:r>
            <a:r>
              <a:rPr lang="en-US" dirty="0" err="1"/>
              <a:t>AddressID</a:t>
            </a:r>
            <a:r>
              <a:rPr lang="en-US" dirty="0"/>
              <a:t>, </a:t>
            </a:r>
            <a:r>
              <a:rPr lang="en-US" dirty="0" err="1"/>
              <a:t>Locnum</a:t>
            </a:r>
            <a:r>
              <a:rPr lang="en-US" dirty="0"/>
              <a:t>, </a:t>
            </a:r>
            <a:r>
              <a:rPr lang="en-US" dirty="0" err="1"/>
              <a:t>Locname</a:t>
            </a:r>
            <a:endParaRPr lang="en-US" dirty="0"/>
          </a:p>
          <a:p>
            <a:pPr lvl="1"/>
            <a:r>
              <a:rPr lang="en-US" dirty="0"/>
              <a:t>Table information: Primary risk characteristics</a:t>
            </a:r>
          </a:p>
          <a:p>
            <a:r>
              <a:rPr lang="en-US" dirty="0" err="1"/>
              <a:t>Loccvg</a:t>
            </a:r>
            <a:r>
              <a:rPr lang="en-US" dirty="0"/>
              <a:t> Table:</a:t>
            </a:r>
          </a:p>
          <a:p>
            <a:pPr lvl="1"/>
            <a:r>
              <a:rPr lang="en-US" dirty="0"/>
              <a:t>Exposure Identifiers: </a:t>
            </a:r>
            <a:r>
              <a:rPr lang="en-US" dirty="0" err="1"/>
              <a:t>LoccvgID</a:t>
            </a:r>
            <a:r>
              <a:rPr lang="en-US" dirty="0"/>
              <a:t>, </a:t>
            </a:r>
            <a:r>
              <a:rPr lang="en-US" dirty="0" err="1"/>
              <a:t>LocID</a:t>
            </a:r>
            <a:endParaRPr lang="en-US" dirty="0"/>
          </a:p>
          <a:p>
            <a:pPr lvl="1"/>
            <a:r>
              <a:rPr lang="en-US" dirty="0"/>
              <a:t>Table information: Location level coverage information (coverage A/B/C/D, location deductibles,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HUDET/TODET/</a:t>
            </a:r>
            <a:r>
              <a:rPr lang="en-US" dirty="0" err="1"/>
              <a:t>etc</a:t>
            </a:r>
            <a:r>
              <a:rPr lang="en-US" dirty="0"/>
              <a:t> tables:</a:t>
            </a:r>
          </a:p>
          <a:p>
            <a:pPr lvl="1"/>
            <a:r>
              <a:rPr lang="en-US" dirty="0"/>
              <a:t>Exposure Identifiers: </a:t>
            </a:r>
            <a:r>
              <a:rPr lang="en-US" dirty="0" err="1"/>
              <a:t>Xxdet</a:t>
            </a:r>
            <a:r>
              <a:rPr lang="en-US" dirty="0"/>
              <a:t> ID, </a:t>
            </a:r>
            <a:r>
              <a:rPr lang="en-US" dirty="0" err="1"/>
              <a:t>LocID</a:t>
            </a:r>
            <a:endParaRPr lang="en-US" dirty="0"/>
          </a:p>
          <a:p>
            <a:pPr lvl="1"/>
            <a:r>
              <a:rPr lang="en-US" dirty="0"/>
              <a:t>Table information: Site-level coverage information (site deductible, </a:t>
            </a:r>
            <a:r>
              <a:rPr lang="en-US" dirty="0" err="1"/>
              <a:t>etc</a:t>
            </a:r>
            <a:r>
              <a:rPr lang="en-US" dirty="0"/>
              <a:t>), peril-specific secondary modifiers</a:t>
            </a:r>
          </a:p>
          <a:p>
            <a:r>
              <a:rPr lang="en-US" dirty="0"/>
              <a:t>Address Table:</a:t>
            </a:r>
          </a:p>
          <a:p>
            <a:pPr lvl="1"/>
            <a:r>
              <a:rPr lang="en-US" dirty="0"/>
              <a:t>Exposure Identifiers: </a:t>
            </a:r>
            <a:r>
              <a:rPr lang="en-US" dirty="0" err="1"/>
              <a:t>AddressID</a:t>
            </a:r>
            <a:endParaRPr lang="en-US" dirty="0"/>
          </a:p>
          <a:p>
            <a:pPr lvl="1"/>
            <a:r>
              <a:rPr lang="en-US" dirty="0"/>
              <a:t>Table information: Location / geographic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8ED7F-13FF-45C7-A4F1-6AB67DF78100}"/>
              </a:ext>
            </a:extLst>
          </p:cNvPr>
          <p:cNvSpPr txBox="1"/>
          <p:nvPr/>
        </p:nvSpPr>
        <p:spPr>
          <a:xfrm>
            <a:off x="7555203" y="5144688"/>
            <a:ext cx="4105515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NOTE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: the “loc” view is a view that combines a number of different location exposure tables and can be a useful resource when profiling locations / exposure data.</a:t>
            </a:r>
          </a:p>
        </p:txBody>
      </p:sp>
    </p:spTree>
    <p:extLst>
      <p:ext uri="{BB962C8B-B14F-4D97-AF65-F5344CB8AC3E}">
        <p14:creationId xmlns:p14="http://schemas.microsoft.com/office/powerpoint/2010/main" val="89271485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8E1D-31C3-41FB-8D6D-588EFC7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 Tables – Policy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75A1-C7F5-482D-BB2B-7E5EEB1A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Identifiers: </a:t>
            </a:r>
            <a:r>
              <a:rPr lang="en-US" dirty="0" err="1"/>
              <a:t>PolicyID</a:t>
            </a:r>
            <a:r>
              <a:rPr lang="en-US" dirty="0"/>
              <a:t>, </a:t>
            </a:r>
            <a:r>
              <a:rPr lang="en-US" dirty="0" err="1"/>
              <a:t>PolicyNum</a:t>
            </a:r>
            <a:r>
              <a:rPr lang="en-US" dirty="0"/>
              <a:t>, </a:t>
            </a:r>
            <a:r>
              <a:rPr lang="en-US" dirty="0" err="1"/>
              <a:t>AccgrpID</a:t>
            </a:r>
            <a:r>
              <a:rPr lang="en-US" dirty="0"/>
              <a:t>, </a:t>
            </a:r>
            <a:r>
              <a:rPr lang="en-US" dirty="0" err="1"/>
              <a:t>AccgrpNum</a:t>
            </a:r>
            <a:r>
              <a:rPr lang="en-US" dirty="0"/>
              <a:t>, </a:t>
            </a:r>
            <a:r>
              <a:rPr lang="en-US" dirty="0" err="1"/>
              <a:t>AccgrpName</a:t>
            </a:r>
            <a:endParaRPr lang="en-US" dirty="0"/>
          </a:p>
          <a:p>
            <a:r>
              <a:rPr lang="en-US" dirty="0" err="1"/>
              <a:t>Accgrp</a:t>
            </a:r>
            <a:r>
              <a:rPr lang="en-US" dirty="0"/>
              <a:t> Table:</a:t>
            </a:r>
          </a:p>
          <a:p>
            <a:pPr lvl="1"/>
            <a:r>
              <a:rPr lang="en-US" dirty="0"/>
              <a:t>Exposure identifiers: </a:t>
            </a:r>
            <a:r>
              <a:rPr lang="en-US" dirty="0" err="1"/>
              <a:t>AccgrpID</a:t>
            </a:r>
            <a:r>
              <a:rPr lang="en-US" dirty="0"/>
              <a:t>, </a:t>
            </a:r>
            <a:r>
              <a:rPr lang="en-US" dirty="0" err="1"/>
              <a:t>AccgrpNum</a:t>
            </a:r>
            <a:r>
              <a:rPr lang="en-US" dirty="0"/>
              <a:t>, </a:t>
            </a:r>
            <a:r>
              <a:rPr lang="en-US" dirty="0" err="1"/>
              <a:t>AccgrpName</a:t>
            </a:r>
            <a:endParaRPr lang="en-US" dirty="0"/>
          </a:p>
          <a:p>
            <a:pPr lvl="1"/>
            <a:r>
              <a:rPr lang="en-US" dirty="0"/>
              <a:t>Table information: Account identifiers and UDFs</a:t>
            </a:r>
          </a:p>
          <a:p>
            <a:r>
              <a:rPr lang="en-US" dirty="0"/>
              <a:t>Policy Table:</a:t>
            </a:r>
          </a:p>
          <a:p>
            <a:pPr lvl="1"/>
            <a:r>
              <a:rPr lang="en-US" dirty="0"/>
              <a:t>Exposure identifiers: </a:t>
            </a:r>
            <a:r>
              <a:rPr lang="en-US" dirty="0" err="1"/>
              <a:t>PolicyID</a:t>
            </a:r>
            <a:r>
              <a:rPr lang="en-US" dirty="0"/>
              <a:t>, </a:t>
            </a:r>
            <a:r>
              <a:rPr lang="en-US" dirty="0" err="1"/>
              <a:t>AccgrpID</a:t>
            </a:r>
            <a:r>
              <a:rPr lang="en-US" dirty="0"/>
              <a:t>, </a:t>
            </a:r>
            <a:r>
              <a:rPr lang="en-US" dirty="0" err="1"/>
              <a:t>PolicyNum</a:t>
            </a:r>
            <a:endParaRPr lang="en-US" dirty="0"/>
          </a:p>
          <a:p>
            <a:pPr lvl="1"/>
            <a:r>
              <a:rPr lang="en-US" dirty="0"/>
              <a:t>Table information: Policy info (LOB, type, </a:t>
            </a:r>
            <a:r>
              <a:rPr lang="en-US" dirty="0" err="1"/>
              <a:t>etc</a:t>
            </a:r>
            <a:r>
              <a:rPr lang="en-US" dirty="0"/>
              <a:t>) and policy-level coverage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Multiple policy types per one account</a:t>
            </a:r>
          </a:p>
        </p:txBody>
      </p:sp>
    </p:spTree>
    <p:extLst>
      <p:ext uri="{BB962C8B-B14F-4D97-AF65-F5344CB8AC3E}">
        <p14:creationId xmlns:p14="http://schemas.microsoft.com/office/powerpoint/2010/main" val="283385508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ADFE-D413-4B9F-9FA7-3C48861E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 Tables – Profiling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635-FF9D-4179-A51F-37007CF0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SQL!</a:t>
            </a:r>
          </a:p>
        </p:txBody>
      </p:sp>
    </p:spTree>
    <p:extLst>
      <p:ext uri="{BB962C8B-B14F-4D97-AF65-F5344CB8AC3E}">
        <p14:creationId xmlns:p14="http://schemas.microsoft.com/office/powerpoint/2010/main" val="136524495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6609-442C-49F1-A1C4-7337E791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RDM Database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A8951-9AFE-4B4C-8D9A-FACED1AF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00" y="1137425"/>
            <a:ext cx="8206805" cy="52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0358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2268</TotalTime>
  <Words>955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TigerTemplate</vt:lpstr>
      <vt:lpstr>RMS Background Tables</vt:lpstr>
      <vt:lpstr>RMS Background Tables</vt:lpstr>
      <vt:lpstr>What are the “background tables”?</vt:lpstr>
      <vt:lpstr>RMS EDM Database Schema</vt:lpstr>
      <vt:lpstr>EDM Tables – Portfolio Identification</vt:lpstr>
      <vt:lpstr>EDM Tables – Location Information</vt:lpstr>
      <vt:lpstr>EDM Tables – Policy Information</vt:lpstr>
      <vt:lpstr>EDM Tables – Profiling Examples</vt:lpstr>
      <vt:lpstr>RMS RDM Database Schema</vt:lpstr>
      <vt:lpstr>RDM Tables – Identifying Analyses</vt:lpstr>
      <vt:lpstr>RDM Tables – Column Names – Event Tables</vt:lpstr>
      <vt:lpstr>RDM Tables – Column Names – AAL Tables</vt:lpstr>
      <vt:lpstr>RDM Tables - ELTs</vt:lpstr>
      <vt:lpstr>RDM Tables – Loss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Margaret Olesen</cp:lastModifiedBy>
  <cp:revision>299</cp:revision>
  <cp:lastPrinted>2021-01-21T01:11:51Z</cp:lastPrinted>
  <dcterms:created xsi:type="dcterms:W3CDTF">2018-01-30T16:53:25Z</dcterms:created>
  <dcterms:modified xsi:type="dcterms:W3CDTF">2022-01-03T21:54:56Z</dcterms:modified>
</cp:coreProperties>
</file>