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5783" r:id="rId2"/>
    <p:sldId id="279" r:id="rId3"/>
    <p:sldId id="5810" r:id="rId4"/>
    <p:sldId id="5789" r:id="rId5"/>
    <p:sldId id="5811" r:id="rId6"/>
    <p:sldId id="5790" r:id="rId7"/>
    <p:sldId id="5797" r:id="rId8"/>
    <p:sldId id="5798" r:id="rId9"/>
    <p:sldId id="5800" r:id="rId10"/>
    <p:sldId id="5812" r:id="rId11"/>
    <p:sldId id="5813" r:id="rId12"/>
    <p:sldId id="5814" r:id="rId13"/>
    <p:sldId id="5815" r:id="rId14"/>
    <p:sldId id="5816" r:id="rId15"/>
    <p:sldId id="5801" r:id="rId16"/>
    <p:sldId id="5808" r:id="rId17"/>
    <p:sldId id="298" r:id="rId18"/>
  </p:sldIdLst>
  <p:sldSz cx="12192000" cy="6858000"/>
  <p:notesSz cx="7315200" cy="9601200"/>
  <p:defaultTextStyle>
    <a:defPPr>
      <a:defRPr lang="en-US"/>
    </a:defPPr>
    <a:lvl1pPr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1pPr>
    <a:lvl2pPr marL="4572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2pPr>
    <a:lvl3pPr marL="9144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3pPr>
    <a:lvl4pPr marL="13716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4pPr>
    <a:lvl5pPr marL="18288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Pfeiffer" initials="SP" lastIdx="7" clrIdx="0">
    <p:extLst>
      <p:ext uri="{19B8F6BF-5375-455C-9EA6-DF929625EA0E}">
        <p15:presenceInfo xmlns:p15="http://schemas.microsoft.com/office/powerpoint/2012/main" userId="S::spfeiffer@tigerrisk.com::d5e8299e-d17a-46ef-8048-e6bbfa26bc24" providerId="AD"/>
      </p:ext>
    </p:extLst>
  </p:cmAuthor>
  <p:cmAuthor id="2" name="Jessica Groenewegen" initials="JG" lastIdx="5" clrIdx="1">
    <p:extLst>
      <p:ext uri="{19B8F6BF-5375-455C-9EA6-DF929625EA0E}">
        <p15:presenceInfo xmlns:p15="http://schemas.microsoft.com/office/powerpoint/2012/main" userId="S::jgroenewegen@tigerrisk.com::c19eb318-3b32-4ce4-9a7d-aba8f1686f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041"/>
    <a:srgbClr val="969696"/>
    <a:srgbClr val="DDDDDD"/>
    <a:srgbClr val="171449"/>
    <a:srgbClr val="666666"/>
    <a:srgbClr val="EEEEEE"/>
    <a:srgbClr val="F6A726"/>
    <a:srgbClr val="828282"/>
    <a:srgbClr val="00B050"/>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814" autoAdjust="0"/>
    <p:restoredTop sz="96196" autoAdjust="0"/>
  </p:normalViewPr>
  <p:slideViewPr>
    <p:cSldViewPr snapToGrid="0" showGuides="1">
      <p:cViewPr varScale="1">
        <p:scale>
          <a:sx n="114" d="100"/>
          <a:sy n="114" d="100"/>
        </p:scale>
        <p:origin x="1116" y="84"/>
      </p:cViewPr>
      <p:guideLst>
        <p:guide orient="horz" pos="2160"/>
        <p:guide pos="3840"/>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B452840-6A6E-45DC-B57D-FD12A4B5081D}" type="datetimeFigureOut">
              <a:rPr lang="en-US" smtClean="0"/>
              <a:t>9/17/2021</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DC9B637-C023-41DE-8033-D12E63F3F4E8}" type="slidenum">
              <a:rPr lang="en-US" smtClean="0"/>
              <a:t>‹#›</a:t>
            </a:fld>
            <a:endParaRPr lang="en-US" dirty="0"/>
          </a:p>
        </p:txBody>
      </p:sp>
    </p:spTree>
    <p:extLst>
      <p:ext uri="{BB962C8B-B14F-4D97-AF65-F5344CB8AC3E}">
        <p14:creationId xmlns:p14="http://schemas.microsoft.com/office/powerpoint/2010/main" val="334724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BCF949-6E89-48A5-8CC8-2F399239DAB9}"/>
              </a:ext>
            </a:extLst>
          </p:cNvPr>
          <p:cNvPicPr>
            <a:picLocks noChangeAspect="1"/>
          </p:cNvPicPr>
          <p:nvPr userDrawn="1"/>
        </p:nvPicPr>
        <p:blipFill>
          <a:blip r:embed="rId2"/>
          <a:stretch>
            <a:fillRect/>
          </a:stretch>
        </p:blipFill>
        <p:spPr>
          <a:xfrm>
            <a:off x="0" y="0"/>
            <a:ext cx="12192000" cy="7094746"/>
          </a:xfrm>
          <a:prstGeom prst="rect">
            <a:avLst/>
          </a:prstGeom>
        </p:spPr>
      </p:pic>
      <p:sp>
        <p:nvSpPr>
          <p:cNvPr id="5137" name="Rectangle 17"/>
          <p:cNvSpPr>
            <a:spLocks noGrp="1" noChangeArrowheads="1"/>
          </p:cNvSpPr>
          <p:nvPr>
            <p:ph type="subTitle" idx="1"/>
          </p:nvPr>
        </p:nvSpPr>
        <p:spPr>
          <a:xfrm>
            <a:off x="6872660" y="2414590"/>
            <a:ext cx="5098481" cy="403278"/>
          </a:xfrm>
        </p:spPr>
        <p:txBody>
          <a:bodyPr>
            <a:normAutofit/>
          </a:bodyPr>
          <a:lstStyle>
            <a:lvl1pPr marL="0" indent="0" algn="ctr">
              <a:spcBef>
                <a:spcPct val="20000"/>
              </a:spcBef>
              <a:buFont typeface="Wingdings" pitchFamily="2" charset="2"/>
              <a:buNone/>
              <a:defRPr sz="2200" b="0"/>
            </a:lvl1pPr>
          </a:lstStyle>
          <a:p>
            <a:pPr lvl="0"/>
            <a:r>
              <a:rPr lang="en-US" altLang="en-US" noProof="0" dirty="0"/>
              <a:t>Click to edit Master subtitle style</a:t>
            </a:r>
          </a:p>
        </p:txBody>
      </p:sp>
      <p:sp>
        <p:nvSpPr>
          <p:cNvPr id="5138" name="Rectangle 18"/>
          <p:cNvSpPr>
            <a:spLocks noGrp="1" noChangeArrowheads="1"/>
          </p:cNvSpPr>
          <p:nvPr>
            <p:ph type="ctrTitle"/>
          </p:nvPr>
        </p:nvSpPr>
        <p:spPr>
          <a:xfrm>
            <a:off x="6874126" y="1836739"/>
            <a:ext cx="5098481" cy="492443"/>
          </a:xfrm>
        </p:spPr>
        <p:txBody>
          <a:bodyPr wrap="square">
            <a:spAutoFit/>
          </a:bodyPr>
          <a:lstStyle>
            <a:lvl1pPr algn="ctr">
              <a:defRPr sz="2600">
                <a:solidFill>
                  <a:srgbClr val="666666"/>
                </a:solidFill>
              </a:defRPr>
            </a:lvl1pPr>
          </a:lstStyle>
          <a:p>
            <a:pPr lvl="0"/>
            <a:r>
              <a:rPr lang="en-US" altLang="en-US" noProof="0" dirty="0"/>
              <a:t>Click to edit Master title style</a:t>
            </a:r>
          </a:p>
        </p:txBody>
      </p:sp>
    </p:spTree>
    <p:extLst>
      <p:ext uri="{BB962C8B-B14F-4D97-AF65-F5344CB8AC3E}">
        <p14:creationId xmlns:p14="http://schemas.microsoft.com/office/powerpoint/2010/main" val="1783234018"/>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5">
            <a:extLst>
              <a:ext uri="{FF2B5EF4-FFF2-40B4-BE49-F238E27FC236}">
                <a16:creationId xmlns:a16="http://schemas.microsoft.com/office/drawing/2014/main" id="{9DDB3ACF-A075-4C4A-8EDB-120501DE7DB0}"/>
              </a:ext>
            </a:extLst>
          </p:cNvPr>
          <p:cNvSpPr>
            <a:spLocks noGrp="1"/>
          </p:cNvSpPr>
          <p:nvPr>
            <p:ph type="body" sz="quarter" idx="12"/>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359119077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614A9FCC-C290-4F7C-ABC5-F18EFAC4B7A5}"/>
              </a:ext>
            </a:extLst>
          </p:cNvPr>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8A5D707B-6C22-4A91-9EC1-617C186848AF}"/>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344320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52C46741-C232-4B1B-B3B8-57CDF1A7187B}"/>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a:extLst>
              <a:ext uri="{FF2B5EF4-FFF2-40B4-BE49-F238E27FC236}">
                <a16:creationId xmlns:a16="http://schemas.microsoft.com/office/drawing/2014/main" id="{9106ED34-F5F4-45C3-9F00-59C0106F261C}"/>
              </a:ext>
            </a:extLst>
          </p:cNvPr>
          <p:cNvSpPr>
            <a:spLocks noGrp="1"/>
          </p:cNvSpPr>
          <p:nvPr>
            <p:ph type="body" sz="quarter" idx="11"/>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124887668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75"/>
            <a:ext cx="10363200" cy="1362075"/>
          </a:xfrm>
        </p:spPr>
        <p:txBody>
          <a:bodyPr anchor="ctr"/>
          <a:lstStyle>
            <a:lvl1pPr algn="ctr">
              <a:defRPr sz="4000" b="1"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759455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75"/>
            <a:ext cx="10363200" cy="1362075"/>
          </a:xfrm>
        </p:spPr>
        <p:txBody>
          <a:bodyPr anchor="ctr"/>
          <a:lstStyle>
            <a:lvl1pPr algn="ctr">
              <a:defRPr sz="4000" b="1" cap="all">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134910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1972" y="244433"/>
            <a:ext cx="9832064" cy="417512"/>
          </a:xfrm>
        </p:spPr>
        <p:txBody>
          <a:bodyPr/>
          <a:lstStyle/>
          <a:p>
            <a:r>
              <a:rPr lang="en-US" dirty="0"/>
              <a:t>Click to edit Master title style</a:t>
            </a:r>
          </a:p>
        </p:txBody>
      </p:sp>
      <p:sp>
        <p:nvSpPr>
          <p:cNvPr id="3" name="Content Placeholder 2"/>
          <p:cNvSpPr>
            <a:spLocks noGrp="1"/>
          </p:cNvSpPr>
          <p:nvPr>
            <p:ph idx="1"/>
          </p:nvPr>
        </p:nvSpPr>
        <p:spPr>
          <a:xfrm>
            <a:off x="495301" y="1368425"/>
            <a:ext cx="11165417" cy="4256088"/>
          </a:xfrm>
        </p:spPr>
        <p:txBody>
          <a:bodyPr>
            <a:noAutofit/>
          </a:bodyPr>
          <a:lstStyle>
            <a:lvl1pPr>
              <a:defRPr sz="1800"/>
            </a:lvl1pPr>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15266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Title and Content w/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1" y="1368425"/>
            <a:ext cx="11183111" cy="4256088"/>
          </a:xfrm>
        </p:spPr>
        <p:txBody>
          <a:bodyPr>
            <a:no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6" name="Text Placeholder 5">
            <a:extLst>
              <a:ext uri="{FF2B5EF4-FFF2-40B4-BE49-F238E27FC236}">
                <a16:creationId xmlns:a16="http://schemas.microsoft.com/office/drawing/2014/main" id="{A3058974-F894-4296-B2A4-E33879DD6112}"/>
              </a:ext>
            </a:extLst>
          </p:cNvPr>
          <p:cNvSpPr>
            <a:spLocks noGrp="1"/>
          </p:cNvSpPr>
          <p:nvPr>
            <p:ph type="body" sz="quarter" idx="10"/>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6383653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64907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1691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03821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Text Box">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CADCEF1-1661-4E83-93A0-F04F647B7D36}"/>
              </a:ext>
            </a:extLst>
          </p:cNvPr>
          <p:cNvSpPr>
            <a:spLocks noGrp="1"/>
          </p:cNvSpPr>
          <p:nvPr>
            <p:ph idx="11"/>
          </p:nvPr>
        </p:nvSpPr>
        <p:spPr>
          <a:xfrm>
            <a:off x="6178551" y="1368425"/>
            <a:ext cx="5482167" cy="4256088"/>
          </a:xfrm>
        </p:spPr>
        <p:txBody>
          <a:bodyPr>
            <a:no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5480051" cy="4256088"/>
          </a:xfrm>
        </p:spPr>
        <p:txBody>
          <a:bodyPr>
            <a:no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700664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al Text Box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5480051"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55A194D5-B674-459F-94A7-CD1A3B3169A6}"/>
              </a:ext>
            </a:extLst>
          </p:cNvPr>
          <p:cNvSpPr>
            <a:spLocks noGrp="1"/>
          </p:cNvSpPr>
          <p:nvPr>
            <p:ph type="body" sz="quarter" idx="11"/>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dirty="0"/>
              <a:t>Edit Master text styles</a:t>
            </a:r>
          </a:p>
        </p:txBody>
      </p:sp>
      <p:sp>
        <p:nvSpPr>
          <p:cNvPr id="7" name="Content Placeholder 2">
            <a:extLst>
              <a:ext uri="{FF2B5EF4-FFF2-40B4-BE49-F238E27FC236}">
                <a16:creationId xmlns:a16="http://schemas.microsoft.com/office/drawing/2014/main" id="{1028677A-9F64-4ADE-B567-60F0188536C1}"/>
              </a:ext>
            </a:extLst>
          </p:cNvPr>
          <p:cNvSpPr>
            <a:spLocks noGrp="1"/>
          </p:cNvSpPr>
          <p:nvPr>
            <p:ph idx="12"/>
          </p:nvPr>
        </p:nvSpPr>
        <p:spPr>
          <a:xfrm>
            <a:off x="6178551" y="1368425"/>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02989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997450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852253" y="253486"/>
            <a:ext cx="9821784"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38" name="Rectangle 14"/>
          <p:cNvSpPr>
            <a:spLocks noGrp="1" noChangeArrowheads="1"/>
          </p:cNvSpPr>
          <p:nvPr>
            <p:ph type="body" idx="1"/>
          </p:nvPr>
        </p:nvSpPr>
        <p:spPr bwMode="auto">
          <a:xfrm>
            <a:off x="495301" y="1368425"/>
            <a:ext cx="11165417" cy="425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0" name="Text Box 26"/>
          <p:cNvSpPr txBox="1">
            <a:spLocks noChangeArrowheads="1"/>
          </p:cNvSpPr>
          <p:nvPr/>
        </p:nvSpPr>
        <p:spPr bwMode="auto">
          <a:xfrm>
            <a:off x="4498449" y="6546679"/>
            <a:ext cx="3195105"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B013"/>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en-US" altLang="en-US" sz="600" b="1" dirty="0"/>
              <a:t>The information contained in this document is strictly proprietary and confidential.</a:t>
            </a:r>
          </a:p>
        </p:txBody>
      </p:sp>
      <p:sp>
        <p:nvSpPr>
          <p:cNvPr id="1051" name="Rectangle 27"/>
          <p:cNvSpPr>
            <a:spLocks noChangeArrowheads="1"/>
          </p:cNvSpPr>
          <p:nvPr/>
        </p:nvSpPr>
        <p:spPr bwMode="auto">
          <a:xfrm>
            <a:off x="11542184" y="6506992"/>
            <a:ext cx="719667"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fld id="{031D9183-D896-4265-8F24-3747F7348211}" type="slidenum">
              <a:rPr lang="en-US" altLang="en-US" sz="1000" b="1">
                <a:solidFill>
                  <a:srgbClr val="666666"/>
                </a:solidFill>
              </a:rPr>
              <a:pPr eaLnBrk="0" hangingPunct="0">
                <a:spcBef>
                  <a:spcPct val="0"/>
                </a:spcBef>
                <a:buClrTx/>
                <a:buSzTx/>
                <a:buFontTx/>
                <a:buNone/>
              </a:pPr>
              <a:t>‹#›</a:t>
            </a:fld>
            <a:endParaRPr lang="en-US" altLang="en-US" sz="1000" b="1" dirty="0">
              <a:solidFill>
                <a:srgbClr val="666666"/>
              </a:solidFill>
            </a:endParaRPr>
          </a:p>
        </p:txBody>
      </p:sp>
      <p:sp>
        <p:nvSpPr>
          <p:cNvPr id="1074" name="Rectangle 50"/>
          <p:cNvSpPr>
            <a:spLocks noChangeArrowheads="1"/>
          </p:cNvSpPr>
          <p:nvPr/>
        </p:nvSpPr>
        <p:spPr bwMode="auto">
          <a:xfrm>
            <a:off x="524934" y="6548266"/>
            <a:ext cx="3293533" cy="14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altLang="en-US" sz="600" b="1" dirty="0">
                <a:solidFill>
                  <a:srgbClr val="666666"/>
                </a:solidFill>
              </a:rPr>
              <a:t>Analytics Training 15 – Using the RMS Interface</a:t>
            </a:r>
          </a:p>
        </p:txBody>
      </p:sp>
      <p:pic>
        <p:nvPicPr>
          <p:cNvPr id="12" name="Picture 46" descr="TigerRisk_Full_Logo_ColorV5">
            <a:extLst>
              <a:ext uri="{FF2B5EF4-FFF2-40B4-BE49-F238E27FC236}">
                <a16:creationId xmlns:a16="http://schemas.microsoft.com/office/drawing/2014/main" id="{83301F9E-6DB7-4D0B-8B91-B83364BC1743}"/>
              </a:ext>
            </a:extLst>
          </p:cNvPr>
          <p:cNvPicPr>
            <a:picLocks noChangeAspect="1" noChangeArrowheads="1"/>
          </p:cNvPicPr>
          <p:nvPr userDrawn="1"/>
        </p:nvPicPr>
        <p:blipFill rotWithShape="1">
          <a:blip r:embed="rId16" cstate="print">
            <a:extLst>
              <a:ext uri="{28A0092B-C50C-407E-A947-70E740481C1C}">
                <a14:useLocalDpi xmlns:a14="http://schemas.microsoft.com/office/drawing/2010/main" val="0"/>
              </a:ext>
            </a:extLst>
          </a:blip>
          <a:srcRect b="17877"/>
          <a:stretch/>
        </p:blipFill>
        <p:spPr bwMode="auto">
          <a:xfrm>
            <a:off x="10066867" y="6153051"/>
            <a:ext cx="1524000" cy="5358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12DC229-88FD-4EDE-B934-A1E5F72B43BA}"/>
              </a:ext>
            </a:extLst>
          </p:cNvPr>
          <p:cNvSpPr/>
          <p:nvPr userDrawn="1"/>
        </p:nvSpPr>
        <p:spPr bwMode="auto">
          <a:xfrm>
            <a:off x="932688" y="725932"/>
            <a:ext cx="722376" cy="73152"/>
          </a:xfrm>
          <a:prstGeom prst="rect">
            <a:avLst/>
          </a:prstGeom>
          <a:solidFill>
            <a:srgbClr val="F7B041"/>
          </a:solidFill>
          <a:ln w="12700" cap="flat" cmpd="sng" algn="ctr">
            <a:solidFill>
              <a:srgbClr val="F7B04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38238040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6" r:id="rId4"/>
    <p:sldLayoutId id="2147483672" r:id="rId5"/>
    <p:sldLayoutId id="2147483667" r:id="rId6"/>
    <p:sldLayoutId id="2147483673" r:id="rId7"/>
    <p:sldLayoutId id="2147483674" r:id="rId8"/>
    <p:sldLayoutId id="2147483677" r:id="rId9"/>
    <p:sldLayoutId id="2147483678" r:id="rId10"/>
    <p:sldLayoutId id="2147483676" r:id="rId11"/>
    <p:sldLayoutId id="2147483675" r:id="rId12"/>
    <p:sldLayoutId id="2147483663" r:id="rId13"/>
    <p:sldLayoutId id="2147483671" r:id="rId14"/>
  </p:sldLayoutIdLst>
  <p:transition spd="med">
    <p:fade/>
  </p:transition>
  <p:txStyles>
    <p:titleStyle>
      <a:lvl1pPr algn="l" rtl="0" eaLnBrk="1" fontAlgn="base" hangingPunct="1">
        <a:spcBef>
          <a:spcPct val="0"/>
        </a:spcBef>
        <a:spcAft>
          <a:spcPct val="0"/>
        </a:spcAft>
        <a:defRPr sz="21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p:titleStyle>
    <p:bodyStyle>
      <a:lvl1pPr marL="342900" indent="-342900" algn="l" rtl="0" eaLnBrk="1" fontAlgn="base" hangingPunct="1">
        <a:spcBef>
          <a:spcPct val="85000"/>
        </a:spcBef>
        <a:spcAft>
          <a:spcPct val="0"/>
        </a:spcAft>
        <a:buClr>
          <a:srgbClr val="F7B041"/>
        </a:buClr>
        <a:buSzPct val="70000"/>
        <a:buFont typeface="Wingdings" pitchFamily="2" charset="2"/>
        <a:buChar char="n"/>
        <a:defRPr sz="1800" b="1">
          <a:solidFill>
            <a:srgbClr val="666666"/>
          </a:solidFill>
          <a:latin typeface="+mn-lt"/>
          <a:ea typeface="+mn-ea"/>
          <a:cs typeface="+mn-cs"/>
        </a:defRPr>
      </a:lvl1pPr>
      <a:lvl2pPr marL="792163" indent="-269875" algn="l" rtl="0" eaLnBrk="1" fontAlgn="base" hangingPunct="1">
        <a:spcBef>
          <a:spcPct val="15000"/>
        </a:spcBef>
        <a:spcAft>
          <a:spcPct val="0"/>
        </a:spcAft>
        <a:buClr>
          <a:srgbClr val="969696"/>
        </a:buClr>
        <a:buFont typeface="Symbol" pitchFamily="18" charset="2"/>
        <a:buChar char="-"/>
        <a:defRPr sz="1600">
          <a:solidFill>
            <a:srgbClr val="666666"/>
          </a:solidFill>
          <a:latin typeface="+mn-lt"/>
        </a:defRPr>
      </a:lvl2pPr>
      <a:lvl3pPr marL="1200150" indent="-228600" algn="l" rtl="0" eaLnBrk="1" fontAlgn="base" hangingPunct="1">
        <a:spcBef>
          <a:spcPct val="5000"/>
        </a:spcBef>
        <a:spcAft>
          <a:spcPct val="0"/>
        </a:spcAft>
        <a:buClr>
          <a:srgbClr val="969696"/>
        </a:buClr>
        <a:buSzPct val="85000"/>
        <a:buFont typeface="Symbol" pitchFamily="18" charset="2"/>
        <a:buChar char="·"/>
        <a:defRPr sz="1600" i="1">
          <a:solidFill>
            <a:srgbClr val="666666"/>
          </a:solidFill>
          <a:latin typeface="+mn-lt"/>
        </a:defRPr>
      </a:lvl3pPr>
      <a:lvl4pPr marL="1608138"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4pPr>
      <a:lvl5pPr marL="20161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5pPr>
      <a:lvl6pPr marL="24733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3D4A9685-7243-4DF2-9FBF-F7D8350D37C5}"/>
              </a:ext>
            </a:extLst>
          </p:cNvPr>
          <p:cNvSpPr>
            <a:spLocks noGrp="1"/>
          </p:cNvSpPr>
          <p:nvPr>
            <p:ph type="ctrTitle"/>
          </p:nvPr>
        </p:nvSpPr>
        <p:spPr>
          <a:xfrm>
            <a:off x="7212966" y="2824944"/>
            <a:ext cx="5098481" cy="424732"/>
          </a:xfrm>
        </p:spPr>
        <p:txBody>
          <a:bodyPr/>
          <a:lstStyle/>
          <a:p>
            <a:pPr>
              <a:lnSpc>
                <a:spcPct val="90000"/>
              </a:lnSpc>
            </a:pPr>
            <a:r>
              <a:rPr lang="en-US" sz="2400" dirty="0"/>
              <a:t>Using the RMS Interface</a:t>
            </a:r>
            <a:endParaRPr lang="en-US" sz="1900" dirty="0"/>
          </a:p>
        </p:txBody>
      </p:sp>
      <p:sp>
        <p:nvSpPr>
          <p:cNvPr id="33" name="Title 1">
            <a:extLst>
              <a:ext uri="{FF2B5EF4-FFF2-40B4-BE49-F238E27FC236}">
                <a16:creationId xmlns:a16="http://schemas.microsoft.com/office/drawing/2014/main" id="{7AE611EF-E34A-40D6-8AB5-E139ECC42269}"/>
              </a:ext>
            </a:extLst>
          </p:cNvPr>
          <p:cNvSpPr txBox="1">
            <a:spLocks/>
          </p:cNvSpPr>
          <p:nvPr/>
        </p:nvSpPr>
        <p:spPr bwMode="auto">
          <a:xfrm>
            <a:off x="7212966" y="2532336"/>
            <a:ext cx="509848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rtl="0" eaLnBrk="1" fontAlgn="base" hangingPunct="1">
              <a:spcBef>
                <a:spcPct val="0"/>
              </a:spcBef>
              <a:spcAft>
                <a:spcPct val="0"/>
              </a:spcAft>
              <a:defRPr sz="26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a:lstStyle>
          <a:p>
            <a:pPr>
              <a:buClrTx/>
              <a:buSzTx/>
              <a:buFontTx/>
            </a:pPr>
            <a:r>
              <a:rPr lang="en-US" sz="1500" kern="0" dirty="0">
                <a:solidFill>
                  <a:srgbClr val="F7B041"/>
                </a:solidFill>
              </a:rPr>
              <a:t>TIGERRISK PARTNERS</a:t>
            </a:r>
          </a:p>
        </p:txBody>
      </p:sp>
    </p:spTree>
    <p:extLst>
      <p:ext uri="{BB962C8B-B14F-4D97-AF65-F5344CB8AC3E}">
        <p14:creationId xmlns:p14="http://schemas.microsoft.com/office/powerpoint/2010/main" val="2715627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99DC-424B-4540-9187-D8B0582B536A}"/>
              </a:ext>
            </a:extLst>
          </p:cNvPr>
          <p:cNvSpPr>
            <a:spLocks noGrp="1"/>
          </p:cNvSpPr>
          <p:nvPr>
            <p:ph type="title"/>
          </p:nvPr>
        </p:nvSpPr>
        <p:spPr/>
        <p:txBody>
          <a:bodyPr/>
          <a:lstStyle/>
          <a:p>
            <a:r>
              <a:rPr lang="en-US" dirty="0"/>
              <a:t>Using the RMS Interface – Submitting an Analysis</a:t>
            </a:r>
          </a:p>
        </p:txBody>
      </p:sp>
      <p:pic>
        <p:nvPicPr>
          <p:cNvPr id="4" name="Picture 3">
            <a:extLst>
              <a:ext uri="{FF2B5EF4-FFF2-40B4-BE49-F238E27FC236}">
                <a16:creationId xmlns:a16="http://schemas.microsoft.com/office/drawing/2014/main" id="{2EEE6CC4-CA44-4B04-8688-038D49DD7827}"/>
              </a:ext>
            </a:extLst>
          </p:cNvPr>
          <p:cNvPicPr>
            <a:picLocks noChangeAspect="1"/>
          </p:cNvPicPr>
          <p:nvPr/>
        </p:nvPicPr>
        <p:blipFill>
          <a:blip r:embed="rId2"/>
          <a:stretch>
            <a:fillRect/>
          </a:stretch>
        </p:blipFill>
        <p:spPr>
          <a:xfrm>
            <a:off x="852253" y="1012392"/>
            <a:ext cx="3962400" cy="971550"/>
          </a:xfrm>
          <a:prstGeom prst="rect">
            <a:avLst/>
          </a:prstGeom>
        </p:spPr>
      </p:pic>
      <p:pic>
        <p:nvPicPr>
          <p:cNvPr id="8" name="Picture 7">
            <a:extLst>
              <a:ext uri="{FF2B5EF4-FFF2-40B4-BE49-F238E27FC236}">
                <a16:creationId xmlns:a16="http://schemas.microsoft.com/office/drawing/2014/main" id="{7F6E340D-8128-46A2-BBCF-35070644C045}"/>
              </a:ext>
            </a:extLst>
          </p:cNvPr>
          <p:cNvPicPr>
            <a:picLocks noChangeAspect="1"/>
          </p:cNvPicPr>
          <p:nvPr/>
        </p:nvPicPr>
        <p:blipFill>
          <a:blip r:embed="rId3"/>
          <a:stretch>
            <a:fillRect/>
          </a:stretch>
        </p:blipFill>
        <p:spPr>
          <a:xfrm>
            <a:off x="852253" y="2333532"/>
            <a:ext cx="4067175" cy="1295400"/>
          </a:xfrm>
          <a:prstGeom prst="rect">
            <a:avLst/>
          </a:prstGeom>
        </p:spPr>
      </p:pic>
      <p:pic>
        <p:nvPicPr>
          <p:cNvPr id="10" name="Picture 9">
            <a:extLst>
              <a:ext uri="{FF2B5EF4-FFF2-40B4-BE49-F238E27FC236}">
                <a16:creationId xmlns:a16="http://schemas.microsoft.com/office/drawing/2014/main" id="{740DB2E1-D1EF-41B3-8980-251AB51F7876}"/>
              </a:ext>
            </a:extLst>
          </p:cNvPr>
          <p:cNvPicPr>
            <a:picLocks noChangeAspect="1"/>
          </p:cNvPicPr>
          <p:nvPr/>
        </p:nvPicPr>
        <p:blipFill>
          <a:blip r:embed="rId4"/>
          <a:stretch>
            <a:fillRect/>
          </a:stretch>
        </p:blipFill>
        <p:spPr>
          <a:xfrm>
            <a:off x="852253" y="4013775"/>
            <a:ext cx="2981325" cy="2390775"/>
          </a:xfrm>
          <a:prstGeom prst="rect">
            <a:avLst/>
          </a:prstGeom>
        </p:spPr>
      </p:pic>
      <p:pic>
        <p:nvPicPr>
          <p:cNvPr id="12" name="Picture 11">
            <a:extLst>
              <a:ext uri="{FF2B5EF4-FFF2-40B4-BE49-F238E27FC236}">
                <a16:creationId xmlns:a16="http://schemas.microsoft.com/office/drawing/2014/main" id="{526688E3-7F18-4BBB-85E6-94D8D3AA9B9A}"/>
              </a:ext>
            </a:extLst>
          </p:cNvPr>
          <p:cNvPicPr>
            <a:picLocks noChangeAspect="1"/>
          </p:cNvPicPr>
          <p:nvPr/>
        </p:nvPicPr>
        <p:blipFill>
          <a:blip r:embed="rId5"/>
          <a:stretch>
            <a:fillRect/>
          </a:stretch>
        </p:blipFill>
        <p:spPr>
          <a:xfrm>
            <a:off x="5724917" y="1012392"/>
            <a:ext cx="3971925" cy="1943100"/>
          </a:xfrm>
          <a:prstGeom prst="rect">
            <a:avLst/>
          </a:prstGeom>
        </p:spPr>
      </p:pic>
      <p:sp>
        <p:nvSpPr>
          <p:cNvPr id="13" name="Arrow: Right 12">
            <a:extLst>
              <a:ext uri="{FF2B5EF4-FFF2-40B4-BE49-F238E27FC236}">
                <a16:creationId xmlns:a16="http://schemas.microsoft.com/office/drawing/2014/main" id="{F899639F-5A9E-4B89-9159-D0959FF00E91}"/>
              </a:ext>
            </a:extLst>
          </p:cNvPr>
          <p:cNvSpPr/>
          <p:nvPr/>
        </p:nvSpPr>
        <p:spPr bwMode="auto">
          <a:xfrm rot="5400000">
            <a:off x="2160087" y="1985011"/>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4" name="Arrow: Right 13">
            <a:extLst>
              <a:ext uri="{FF2B5EF4-FFF2-40B4-BE49-F238E27FC236}">
                <a16:creationId xmlns:a16="http://schemas.microsoft.com/office/drawing/2014/main" id="{ADB5BA18-4521-4392-9A02-1E9FC8EB6607}"/>
              </a:ext>
            </a:extLst>
          </p:cNvPr>
          <p:cNvSpPr/>
          <p:nvPr/>
        </p:nvSpPr>
        <p:spPr bwMode="auto">
          <a:xfrm rot="5400000">
            <a:off x="2160087" y="3717438"/>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5" name="Arrow: Right 14">
            <a:extLst>
              <a:ext uri="{FF2B5EF4-FFF2-40B4-BE49-F238E27FC236}">
                <a16:creationId xmlns:a16="http://schemas.microsoft.com/office/drawing/2014/main" id="{F8B1073F-024F-4B10-A5AF-85F92742CFC6}"/>
              </a:ext>
            </a:extLst>
          </p:cNvPr>
          <p:cNvSpPr/>
          <p:nvPr/>
        </p:nvSpPr>
        <p:spPr bwMode="auto">
          <a:xfrm rot="18706674">
            <a:off x="4021701" y="4658403"/>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6" name="TextBox 15">
            <a:extLst>
              <a:ext uri="{FF2B5EF4-FFF2-40B4-BE49-F238E27FC236}">
                <a16:creationId xmlns:a16="http://schemas.microsoft.com/office/drawing/2014/main" id="{B3CA246F-B7AF-4F80-8D53-A2DCA08B366B}"/>
              </a:ext>
            </a:extLst>
          </p:cNvPr>
          <p:cNvSpPr txBox="1"/>
          <p:nvPr/>
        </p:nvSpPr>
        <p:spPr>
          <a:xfrm>
            <a:off x="5724917" y="3429000"/>
            <a:ext cx="2357045" cy="338554"/>
          </a:xfrm>
          <a:prstGeom prst="rect">
            <a:avLst/>
          </a:prstGeom>
          <a:solidFill>
            <a:srgbClr val="DDDDDD"/>
          </a:solidFill>
          <a:ln>
            <a:solidFill>
              <a:srgbClr val="F7B041"/>
            </a:solidFill>
          </a:ln>
        </p:spPr>
        <p:txBody>
          <a:bodyPr wrap="square" rtlCol="0">
            <a:spAutoFit/>
          </a:bodyPr>
          <a:lstStyle/>
          <a:p>
            <a:r>
              <a:rPr lang="en-US" sz="800" dirty="0"/>
              <a:t>1. Select the Portfolio(s) that you would like to be run with the same analysis settings.</a:t>
            </a:r>
          </a:p>
        </p:txBody>
      </p:sp>
      <p:sp>
        <p:nvSpPr>
          <p:cNvPr id="17" name="Rectangle 16">
            <a:extLst>
              <a:ext uri="{FF2B5EF4-FFF2-40B4-BE49-F238E27FC236}">
                <a16:creationId xmlns:a16="http://schemas.microsoft.com/office/drawing/2014/main" id="{65801289-D9AE-49A0-BED8-C3285577FBEE}"/>
              </a:ext>
            </a:extLst>
          </p:cNvPr>
          <p:cNvSpPr/>
          <p:nvPr/>
        </p:nvSpPr>
        <p:spPr bwMode="auto">
          <a:xfrm>
            <a:off x="2101983" y="6021808"/>
            <a:ext cx="1462939" cy="227989"/>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8" name="Rectangle 17">
            <a:extLst>
              <a:ext uri="{FF2B5EF4-FFF2-40B4-BE49-F238E27FC236}">
                <a16:creationId xmlns:a16="http://schemas.microsoft.com/office/drawing/2014/main" id="{3E284D2B-A163-4064-9080-899FF85D8937}"/>
              </a:ext>
            </a:extLst>
          </p:cNvPr>
          <p:cNvSpPr/>
          <p:nvPr/>
        </p:nvSpPr>
        <p:spPr bwMode="auto">
          <a:xfrm>
            <a:off x="1320582" y="1732912"/>
            <a:ext cx="206227" cy="210820"/>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029636FD-6721-4404-82ED-69885C5342A8}"/>
              </a:ext>
            </a:extLst>
          </p:cNvPr>
          <p:cNvSpPr/>
          <p:nvPr/>
        </p:nvSpPr>
        <p:spPr bwMode="auto">
          <a:xfrm>
            <a:off x="1275070" y="3336315"/>
            <a:ext cx="206227" cy="210820"/>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0" name="Rectangle 19">
            <a:extLst>
              <a:ext uri="{FF2B5EF4-FFF2-40B4-BE49-F238E27FC236}">
                <a16:creationId xmlns:a16="http://schemas.microsoft.com/office/drawing/2014/main" id="{367C5D81-CB46-44E6-A1BA-7CEDC7C8F1C4}"/>
              </a:ext>
            </a:extLst>
          </p:cNvPr>
          <p:cNvSpPr/>
          <p:nvPr/>
        </p:nvSpPr>
        <p:spPr bwMode="auto">
          <a:xfrm>
            <a:off x="7942119" y="2415940"/>
            <a:ext cx="1462939" cy="227989"/>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1" name="TextBox 20">
            <a:extLst>
              <a:ext uri="{FF2B5EF4-FFF2-40B4-BE49-F238E27FC236}">
                <a16:creationId xmlns:a16="http://schemas.microsoft.com/office/drawing/2014/main" id="{EC4C5B6A-7BD9-407E-BD32-CE212597FD15}"/>
              </a:ext>
            </a:extLst>
          </p:cNvPr>
          <p:cNvSpPr txBox="1"/>
          <p:nvPr/>
        </p:nvSpPr>
        <p:spPr>
          <a:xfrm>
            <a:off x="5724917" y="3889412"/>
            <a:ext cx="2357045" cy="461665"/>
          </a:xfrm>
          <a:prstGeom prst="rect">
            <a:avLst/>
          </a:prstGeom>
          <a:solidFill>
            <a:srgbClr val="DDDDDD"/>
          </a:solidFill>
          <a:ln>
            <a:solidFill>
              <a:srgbClr val="F7B041"/>
            </a:solidFill>
          </a:ln>
        </p:spPr>
        <p:txBody>
          <a:bodyPr wrap="square" rtlCol="0">
            <a:spAutoFit/>
          </a:bodyPr>
          <a:lstStyle/>
          <a:p>
            <a:r>
              <a:rPr lang="en-US" sz="800" dirty="0"/>
              <a:t>2. Expand the DLM Profiles and select the appropriate peril and setting profile(s). (see next slide for creating a new DLM Profile)</a:t>
            </a:r>
          </a:p>
        </p:txBody>
      </p:sp>
      <p:sp>
        <p:nvSpPr>
          <p:cNvPr id="22" name="TextBox 21">
            <a:extLst>
              <a:ext uri="{FF2B5EF4-FFF2-40B4-BE49-F238E27FC236}">
                <a16:creationId xmlns:a16="http://schemas.microsoft.com/office/drawing/2014/main" id="{08F9E3D9-36E8-4F2A-A7D8-96FF01576B62}"/>
              </a:ext>
            </a:extLst>
          </p:cNvPr>
          <p:cNvSpPr txBox="1"/>
          <p:nvPr/>
        </p:nvSpPr>
        <p:spPr>
          <a:xfrm>
            <a:off x="5724916" y="4472935"/>
            <a:ext cx="2357045" cy="215444"/>
          </a:xfrm>
          <a:prstGeom prst="rect">
            <a:avLst/>
          </a:prstGeom>
          <a:solidFill>
            <a:srgbClr val="DDDDDD"/>
          </a:solidFill>
          <a:ln>
            <a:solidFill>
              <a:srgbClr val="F7B041"/>
            </a:solidFill>
          </a:ln>
        </p:spPr>
        <p:txBody>
          <a:bodyPr wrap="square" rtlCol="0">
            <a:spAutoFit/>
          </a:bodyPr>
          <a:lstStyle/>
          <a:p>
            <a:r>
              <a:rPr lang="en-US" sz="800" dirty="0"/>
              <a:t>3. Right click and Add to Analysis Builder</a:t>
            </a:r>
          </a:p>
        </p:txBody>
      </p:sp>
      <p:sp>
        <p:nvSpPr>
          <p:cNvPr id="23" name="TextBox 22">
            <a:extLst>
              <a:ext uri="{FF2B5EF4-FFF2-40B4-BE49-F238E27FC236}">
                <a16:creationId xmlns:a16="http://schemas.microsoft.com/office/drawing/2014/main" id="{AD680E5C-0D68-45F6-AD95-BC267A9B0781}"/>
              </a:ext>
            </a:extLst>
          </p:cNvPr>
          <p:cNvSpPr txBox="1"/>
          <p:nvPr/>
        </p:nvSpPr>
        <p:spPr>
          <a:xfrm>
            <a:off x="5724915" y="4830377"/>
            <a:ext cx="2357045" cy="338554"/>
          </a:xfrm>
          <a:prstGeom prst="rect">
            <a:avLst/>
          </a:prstGeom>
          <a:solidFill>
            <a:srgbClr val="DDDDDD"/>
          </a:solidFill>
          <a:ln>
            <a:solidFill>
              <a:srgbClr val="F7B041"/>
            </a:solidFill>
          </a:ln>
        </p:spPr>
        <p:txBody>
          <a:bodyPr wrap="square" rtlCol="0">
            <a:spAutoFit/>
          </a:bodyPr>
          <a:lstStyle/>
          <a:p>
            <a:r>
              <a:rPr lang="en-US" sz="800" dirty="0"/>
              <a:t>Repeat until you have all your analyses submitted to the analysis builder.</a:t>
            </a:r>
          </a:p>
        </p:txBody>
      </p:sp>
      <p:sp>
        <p:nvSpPr>
          <p:cNvPr id="24" name="TextBox 23">
            <a:extLst>
              <a:ext uri="{FF2B5EF4-FFF2-40B4-BE49-F238E27FC236}">
                <a16:creationId xmlns:a16="http://schemas.microsoft.com/office/drawing/2014/main" id="{B9FA29FA-1074-424B-9C56-81B08FAAC2EE}"/>
              </a:ext>
            </a:extLst>
          </p:cNvPr>
          <p:cNvSpPr txBox="1"/>
          <p:nvPr/>
        </p:nvSpPr>
        <p:spPr>
          <a:xfrm>
            <a:off x="5724914" y="5284997"/>
            <a:ext cx="2357045" cy="338554"/>
          </a:xfrm>
          <a:prstGeom prst="rect">
            <a:avLst/>
          </a:prstGeom>
          <a:solidFill>
            <a:srgbClr val="DDDDDD"/>
          </a:solidFill>
          <a:ln>
            <a:solidFill>
              <a:srgbClr val="F7B041"/>
            </a:solidFill>
          </a:ln>
        </p:spPr>
        <p:txBody>
          <a:bodyPr wrap="square" rtlCol="0">
            <a:spAutoFit/>
          </a:bodyPr>
          <a:lstStyle/>
          <a:p>
            <a:r>
              <a:rPr lang="en-US" sz="800" dirty="0"/>
              <a:t>4. Right click in the Analysis Builder -&gt; Run -&gt; RMS_DLM_EP</a:t>
            </a:r>
          </a:p>
        </p:txBody>
      </p:sp>
      <p:sp>
        <p:nvSpPr>
          <p:cNvPr id="25" name="Oval 24">
            <a:extLst>
              <a:ext uri="{FF2B5EF4-FFF2-40B4-BE49-F238E27FC236}">
                <a16:creationId xmlns:a16="http://schemas.microsoft.com/office/drawing/2014/main" id="{76BF8A94-5F35-401F-ACF5-CC3DBE57E22F}"/>
              </a:ext>
            </a:extLst>
          </p:cNvPr>
          <p:cNvSpPr/>
          <p:nvPr/>
        </p:nvSpPr>
        <p:spPr bwMode="auto">
          <a:xfrm>
            <a:off x="948000" y="1571588"/>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1</a:t>
            </a:r>
          </a:p>
        </p:txBody>
      </p:sp>
      <p:sp>
        <p:nvSpPr>
          <p:cNvPr id="26" name="Oval 25">
            <a:extLst>
              <a:ext uri="{FF2B5EF4-FFF2-40B4-BE49-F238E27FC236}">
                <a16:creationId xmlns:a16="http://schemas.microsoft.com/office/drawing/2014/main" id="{CA3A9ADD-E454-4B9F-B817-3F7B9411F97F}"/>
              </a:ext>
            </a:extLst>
          </p:cNvPr>
          <p:cNvSpPr/>
          <p:nvPr/>
        </p:nvSpPr>
        <p:spPr bwMode="auto">
          <a:xfrm>
            <a:off x="925244" y="3274332"/>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2</a:t>
            </a:r>
            <a:endParaRPr kumimoji="0" lang="en-US" sz="800" b="0" i="0" u="none" strike="noStrike" cap="none" normalizeH="0" baseline="0" dirty="0">
              <a:ln>
                <a:noFill/>
              </a:ln>
              <a:solidFill>
                <a:schemeClr val="tx1"/>
              </a:solidFill>
              <a:effectLst/>
              <a:latin typeface="Arial" charset="0"/>
            </a:endParaRPr>
          </a:p>
        </p:txBody>
      </p:sp>
      <p:sp>
        <p:nvSpPr>
          <p:cNvPr id="27" name="Oval 26">
            <a:extLst>
              <a:ext uri="{FF2B5EF4-FFF2-40B4-BE49-F238E27FC236}">
                <a16:creationId xmlns:a16="http://schemas.microsoft.com/office/drawing/2014/main" id="{BC2CB1F2-4E4C-4420-90C1-C7E7D98CD5FD}"/>
              </a:ext>
            </a:extLst>
          </p:cNvPr>
          <p:cNvSpPr/>
          <p:nvPr/>
        </p:nvSpPr>
        <p:spPr bwMode="auto">
          <a:xfrm>
            <a:off x="3687792" y="5949730"/>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3</a:t>
            </a:r>
          </a:p>
        </p:txBody>
      </p:sp>
      <p:sp>
        <p:nvSpPr>
          <p:cNvPr id="28" name="Oval 27">
            <a:extLst>
              <a:ext uri="{FF2B5EF4-FFF2-40B4-BE49-F238E27FC236}">
                <a16:creationId xmlns:a16="http://schemas.microsoft.com/office/drawing/2014/main" id="{4C25E28E-ADE6-4CC9-8327-5996851189D5}"/>
              </a:ext>
            </a:extLst>
          </p:cNvPr>
          <p:cNvSpPr/>
          <p:nvPr/>
        </p:nvSpPr>
        <p:spPr bwMode="auto">
          <a:xfrm>
            <a:off x="9420006" y="1998095"/>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4</a:t>
            </a:r>
          </a:p>
        </p:txBody>
      </p:sp>
    </p:spTree>
    <p:extLst>
      <p:ext uri="{BB962C8B-B14F-4D97-AF65-F5344CB8AC3E}">
        <p14:creationId xmlns:p14="http://schemas.microsoft.com/office/powerpoint/2010/main" val="258001909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05E4-2666-4308-BA51-C5F033EB97F7}"/>
              </a:ext>
            </a:extLst>
          </p:cNvPr>
          <p:cNvSpPr>
            <a:spLocks noGrp="1"/>
          </p:cNvSpPr>
          <p:nvPr>
            <p:ph type="title"/>
          </p:nvPr>
        </p:nvSpPr>
        <p:spPr/>
        <p:txBody>
          <a:bodyPr/>
          <a:lstStyle/>
          <a:p>
            <a:r>
              <a:rPr lang="en-US" dirty="0"/>
              <a:t>Using the RMS Interface – Creating a New DLM</a:t>
            </a:r>
          </a:p>
        </p:txBody>
      </p:sp>
      <p:pic>
        <p:nvPicPr>
          <p:cNvPr id="4" name="Picture 3">
            <a:extLst>
              <a:ext uri="{FF2B5EF4-FFF2-40B4-BE49-F238E27FC236}">
                <a16:creationId xmlns:a16="http://schemas.microsoft.com/office/drawing/2014/main" id="{843DB952-C873-464D-8740-F9E7910B1A69}"/>
              </a:ext>
            </a:extLst>
          </p:cNvPr>
          <p:cNvPicPr>
            <a:picLocks noChangeAspect="1"/>
          </p:cNvPicPr>
          <p:nvPr/>
        </p:nvPicPr>
        <p:blipFill>
          <a:blip r:embed="rId2"/>
          <a:stretch>
            <a:fillRect/>
          </a:stretch>
        </p:blipFill>
        <p:spPr>
          <a:xfrm>
            <a:off x="852253" y="1381912"/>
            <a:ext cx="2162175" cy="1409700"/>
          </a:xfrm>
          <a:prstGeom prst="rect">
            <a:avLst/>
          </a:prstGeom>
        </p:spPr>
      </p:pic>
      <p:pic>
        <p:nvPicPr>
          <p:cNvPr id="6" name="Picture 5">
            <a:extLst>
              <a:ext uri="{FF2B5EF4-FFF2-40B4-BE49-F238E27FC236}">
                <a16:creationId xmlns:a16="http://schemas.microsoft.com/office/drawing/2014/main" id="{B031FBDF-35BE-41DB-9951-03B641DD9FA5}"/>
              </a:ext>
            </a:extLst>
          </p:cNvPr>
          <p:cNvPicPr>
            <a:picLocks noChangeAspect="1"/>
          </p:cNvPicPr>
          <p:nvPr/>
        </p:nvPicPr>
        <p:blipFill>
          <a:blip r:embed="rId3"/>
          <a:stretch>
            <a:fillRect/>
          </a:stretch>
        </p:blipFill>
        <p:spPr>
          <a:xfrm>
            <a:off x="3912722" y="960120"/>
            <a:ext cx="4366556" cy="4937760"/>
          </a:xfrm>
          <a:prstGeom prst="rect">
            <a:avLst/>
          </a:prstGeom>
        </p:spPr>
      </p:pic>
      <p:sp>
        <p:nvSpPr>
          <p:cNvPr id="7" name="Rectangle 6">
            <a:extLst>
              <a:ext uri="{FF2B5EF4-FFF2-40B4-BE49-F238E27FC236}">
                <a16:creationId xmlns:a16="http://schemas.microsoft.com/office/drawing/2014/main" id="{1D57B7A9-C6BD-4C93-A4F6-7A816EC6E12B}"/>
              </a:ext>
            </a:extLst>
          </p:cNvPr>
          <p:cNvSpPr/>
          <p:nvPr/>
        </p:nvSpPr>
        <p:spPr bwMode="auto">
          <a:xfrm>
            <a:off x="1652631" y="2414542"/>
            <a:ext cx="1082180" cy="25315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AC443E46-C24F-4204-9CE4-C279F9AE8861}"/>
              </a:ext>
            </a:extLst>
          </p:cNvPr>
          <p:cNvSpPr/>
          <p:nvPr/>
        </p:nvSpPr>
        <p:spPr bwMode="auto">
          <a:xfrm>
            <a:off x="2876010" y="2355048"/>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1</a:t>
            </a:r>
          </a:p>
        </p:txBody>
      </p:sp>
      <p:sp>
        <p:nvSpPr>
          <p:cNvPr id="9" name="TextBox 8">
            <a:extLst>
              <a:ext uri="{FF2B5EF4-FFF2-40B4-BE49-F238E27FC236}">
                <a16:creationId xmlns:a16="http://schemas.microsoft.com/office/drawing/2014/main" id="{01385455-741B-4B81-9EBE-ECCE1DFE1604}"/>
              </a:ext>
            </a:extLst>
          </p:cNvPr>
          <p:cNvSpPr txBox="1"/>
          <p:nvPr/>
        </p:nvSpPr>
        <p:spPr>
          <a:xfrm>
            <a:off x="754817" y="3090446"/>
            <a:ext cx="2357045" cy="338554"/>
          </a:xfrm>
          <a:prstGeom prst="rect">
            <a:avLst/>
          </a:prstGeom>
          <a:solidFill>
            <a:srgbClr val="DDDDDD"/>
          </a:solidFill>
          <a:ln>
            <a:solidFill>
              <a:srgbClr val="F7B041"/>
            </a:solidFill>
          </a:ln>
        </p:spPr>
        <p:txBody>
          <a:bodyPr wrap="square" rtlCol="0">
            <a:spAutoFit/>
          </a:bodyPr>
          <a:lstStyle/>
          <a:p>
            <a:r>
              <a:rPr lang="en-US" sz="800" dirty="0"/>
              <a:t>1. Select the appropriate peril in the DLM Profiles section, right click -&gt; Create…</a:t>
            </a:r>
          </a:p>
        </p:txBody>
      </p:sp>
      <p:sp>
        <p:nvSpPr>
          <p:cNvPr id="10" name="TextBox 9">
            <a:extLst>
              <a:ext uri="{FF2B5EF4-FFF2-40B4-BE49-F238E27FC236}">
                <a16:creationId xmlns:a16="http://schemas.microsoft.com/office/drawing/2014/main" id="{F9999F94-B70D-4D37-B32E-54E0A8619AC1}"/>
              </a:ext>
            </a:extLst>
          </p:cNvPr>
          <p:cNvSpPr txBox="1"/>
          <p:nvPr/>
        </p:nvSpPr>
        <p:spPr>
          <a:xfrm>
            <a:off x="8403238" y="1021855"/>
            <a:ext cx="3489550" cy="291156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7B041"/>
            </a:solidFill>
          </a:ln>
          <a:effectLst>
            <a:outerShdw blurRad="50800" dist="38100" dir="2700000" algn="tl" rotWithShape="0">
              <a:prstClr val="black">
                <a:alpha val="40000"/>
              </a:prstClr>
            </a:outerShdw>
          </a:effectLst>
        </p:spPr>
        <p:txBody>
          <a:bodyPr wrap="square" rtlCol="0">
            <a:spAutoFit/>
          </a:bodyPr>
          <a:lstStyle/>
          <a:p>
            <a:r>
              <a:rPr lang="en-US" sz="800" b="1" dirty="0"/>
              <a:t>Creating a DLM (page 1)</a:t>
            </a:r>
          </a:p>
          <a:p>
            <a:pPr marL="171450" indent="-171450">
              <a:buFont typeface="Arial" panose="020B0604020202020204" pitchFamily="34" charset="0"/>
              <a:buChar char="•"/>
            </a:pPr>
            <a:r>
              <a:rPr lang="en-US" sz="800" dirty="0"/>
              <a:t>Name: Provide the DLM Profile with a Name that will inform others what the settings are something like:</a:t>
            </a:r>
          </a:p>
          <a:p>
            <a:pPr marL="628650" lvl="1" indent="-171450">
              <a:buFont typeface="Arial" panose="020B0604020202020204" pitchFamily="34" charset="0"/>
              <a:buChar char="•"/>
            </a:pPr>
            <a:r>
              <a:rPr lang="en-US" sz="800" i="1" dirty="0"/>
              <a:t>Region </a:t>
            </a:r>
            <a:r>
              <a:rPr lang="en-US" sz="800" dirty="0"/>
              <a:t>EP Distributed</a:t>
            </a:r>
            <a:r>
              <a:rPr lang="en-US" sz="800" i="1" dirty="0"/>
              <a:t> Peril </a:t>
            </a:r>
            <a:r>
              <a:rPr lang="en-US" sz="800" i="1" dirty="0" err="1"/>
              <a:t>Subperil</a:t>
            </a:r>
            <a:r>
              <a:rPr lang="en-US" sz="800" i="1" dirty="0"/>
              <a:t> DS? Output type</a:t>
            </a:r>
            <a:endParaRPr lang="en-US" sz="800" dirty="0"/>
          </a:p>
          <a:p>
            <a:pPr marL="171450" indent="-171450">
              <a:buFont typeface="Arial" panose="020B0604020202020204" pitchFamily="34" charset="0"/>
              <a:buChar char="•"/>
            </a:pPr>
            <a:r>
              <a:rPr lang="en-US" sz="800" dirty="0"/>
              <a:t>Description: Optionally add a description</a:t>
            </a:r>
          </a:p>
          <a:p>
            <a:pPr marL="171450" indent="-171450">
              <a:buFont typeface="Arial" panose="020B0604020202020204" pitchFamily="34" charset="0"/>
              <a:buChar char="•"/>
            </a:pPr>
            <a:r>
              <a:rPr lang="en-US" sz="800" dirty="0"/>
              <a:t>Insurance Type: Select between Property and Workers Comp</a:t>
            </a:r>
          </a:p>
          <a:p>
            <a:pPr marL="171450" indent="-171450">
              <a:buFont typeface="Arial" panose="020B0604020202020204" pitchFamily="34" charset="0"/>
              <a:buChar char="•"/>
            </a:pPr>
            <a:r>
              <a:rPr lang="en-US" sz="800" dirty="0"/>
              <a:t>Peril: Select Peril</a:t>
            </a:r>
          </a:p>
          <a:p>
            <a:pPr marL="171450" indent="-171450">
              <a:buFont typeface="Arial" panose="020B0604020202020204" pitchFamily="34" charset="0"/>
              <a:buChar char="•"/>
            </a:pPr>
            <a:r>
              <a:rPr lang="en-US" sz="800" dirty="0"/>
              <a:t>Region: Select the appropriate Region for the DLM.  Most commonly North America.</a:t>
            </a:r>
          </a:p>
          <a:p>
            <a:pPr marL="171450" indent="-171450">
              <a:buFont typeface="Arial" panose="020B0604020202020204" pitchFamily="34" charset="0"/>
              <a:buChar char="•"/>
            </a:pPr>
            <a:r>
              <a:rPr lang="en-US" sz="800" dirty="0"/>
              <a:t>Analysis Type: Almost always use Exceedance Probability</a:t>
            </a:r>
          </a:p>
          <a:p>
            <a:pPr marL="171450" indent="-171450">
              <a:buFont typeface="Arial" panose="020B0604020202020204" pitchFamily="34" charset="0"/>
              <a:buChar char="•"/>
            </a:pPr>
            <a:r>
              <a:rPr lang="en-US" sz="800" dirty="0"/>
              <a:t>Analysis Mode: Almost always use Distributed</a:t>
            </a:r>
          </a:p>
          <a:p>
            <a:pPr marL="171450" indent="-171450">
              <a:buFont typeface="Arial" panose="020B0604020202020204" pitchFamily="34" charset="0"/>
              <a:buChar char="•"/>
            </a:pPr>
            <a:r>
              <a:rPr lang="en-US" sz="800" dirty="0"/>
              <a:t>Event Date: Leave as Use Today’s Date</a:t>
            </a:r>
          </a:p>
          <a:p>
            <a:pPr marL="171450" indent="-171450">
              <a:buFont typeface="Arial" panose="020B0604020202020204" pitchFamily="34" charset="0"/>
              <a:buChar char="•"/>
            </a:pPr>
            <a:r>
              <a:rPr lang="en-US" sz="800" dirty="0"/>
              <a:t>Event Rate Set: Choose the appropriate Event Rates.</a:t>
            </a:r>
          </a:p>
          <a:p>
            <a:pPr marL="628650" lvl="1" indent="-171450">
              <a:buFont typeface="Arial" panose="020B0604020202020204" pitchFamily="34" charset="0"/>
              <a:buChar char="•"/>
            </a:pPr>
            <a:r>
              <a:rPr lang="en-US" sz="800" dirty="0"/>
              <a:t>For Hurricane Historical = Long Term, Stochastic = Near Term</a:t>
            </a:r>
          </a:p>
          <a:p>
            <a:pPr marL="628650" lvl="1" indent="-171450">
              <a:buFont typeface="Arial" panose="020B0604020202020204" pitchFamily="34" charset="0"/>
              <a:buChar char="•"/>
            </a:pPr>
            <a:r>
              <a:rPr lang="en-US" sz="800" dirty="0"/>
              <a:t>For other perils you will generally use the most recent Stochastic Event Set.</a:t>
            </a:r>
          </a:p>
          <a:p>
            <a:pPr marL="171450" indent="-171450">
              <a:buFont typeface="Arial" panose="020B0604020202020204" pitchFamily="34" charset="0"/>
              <a:buChar char="•"/>
            </a:pPr>
            <a:r>
              <a:rPr lang="en-US" sz="800" dirty="0"/>
              <a:t>Vulnerability Curves: Generally left on Default, but may change depend on your clients view.</a:t>
            </a:r>
          </a:p>
        </p:txBody>
      </p:sp>
    </p:spTree>
    <p:extLst>
      <p:ext uri="{BB962C8B-B14F-4D97-AF65-F5344CB8AC3E}">
        <p14:creationId xmlns:p14="http://schemas.microsoft.com/office/powerpoint/2010/main" val="344217037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05E4-2666-4308-BA51-C5F033EB97F7}"/>
              </a:ext>
            </a:extLst>
          </p:cNvPr>
          <p:cNvSpPr>
            <a:spLocks noGrp="1"/>
          </p:cNvSpPr>
          <p:nvPr>
            <p:ph type="title"/>
          </p:nvPr>
        </p:nvSpPr>
        <p:spPr/>
        <p:txBody>
          <a:bodyPr/>
          <a:lstStyle/>
          <a:p>
            <a:r>
              <a:rPr lang="en-US" dirty="0"/>
              <a:t>Using the RMS Interface – Creating a New DLM (continued)</a:t>
            </a:r>
          </a:p>
        </p:txBody>
      </p:sp>
      <p:sp>
        <p:nvSpPr>
          <p:cNvPr id="10" name="TextBox 9">
            <a:extLst>
              <a:ext uri="{FF2B5EF4-FFF2-40B4-BE49-F238E27FC236}">
                <a16:creationId xmlns:a16="http://schemas.microsoft.com/office/drawing/2014/main" id="{F9999F94-B70D-4D37-B32E-54E0A8619AC1}"/>
              </a:ext>
            </a:extLst>
          </p:cNvPr>
          <p:cNvSpPr txBox="1"/>
          <p:nvPr/>
        </p:nvSpPr>
        <p:spPr>
          <a:xfrm>
            <a:off x="8403238" y="1021855"/>
            <a:ext cx="3489550" cy="78175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7B041"/>
            </a:solidFill>
          </a:ln>
          <a:effectLst>
            <a:outerShdw blurRad="50800" dist="38100" dir="2700000" algn="tl" rotWithShape="0">
              <a:prstClr val="black">
                <a:alpha val="40000"/>
              </a:prstClr>
            </a:outerShdw>
          </a:effectLst>
        </p:spPr>
        <p:txBody>
          <a:bodyPr wrap="square" rtlCol="0">
            <a:spAutoFit/>
          </a:bodyPr>
          <a:lstStyle/>
          <a:p>
            <a:r>
              <a:rPr lang="en-US" sz="800" b="1" dirty="0"/>
              <a:t>Creating a DLM (page 2)</a:t>
            </a:r>
          </a:p>
          <a:p>
            <a:pPr marL="171450" indent="-171450">
              <a:buFont typeface="Arial" panose="020B0604020202020204" pitchFamily="34" charset="0"/>
              <a:buChar char="•"/>
            </a:pPr>
            <a:r>
              <a:rPr lang="en-US" sz="800" dirty="0"/>
              <a:t>This page is peril specific and will include the </a:t>
            </a:r>
            <a:r>
              <a:rPr lang="en-US" sz="800" dirty="0" err="1"/>
              <a:t>subperils</a:t>
            </a:r>
            <a:r>
              <a:rPr lang="en-US" sz="800" dirty="0"/>
              <a:t> that you want to include and what you want to calculate Loss Amplification on.</a:t>
            </a:r>
          </a:p>
          <a:p>
            <a:pPr marL="628650" lvl="1" indent="-171450">
              <a:buFont typeface="Arial" panose="020B0604020202020204" pitchFamily="34" charset="0"/>
              <a:buChar char="•"/>
            </a:pPr>
            <a:r>
              <a:rPr lang="en-US" sz="800" dirty="0"/>
              <a:t>Loss Amplification is almost always calculated for all three or not at all.</a:t>
            </a:r>
          </a:p>
        </p:txBody>
      </p:sp>
      <p:pic>
        <p:nvPicPr>
          <p:cNvPr id="5" name="Picture 4">
            <a:extLst>
              <a:ext uri="{FF2B5EF4-FFF2-40B4-BE49-F238E27FC236}">
                <a16:creationId xmlns:a16="http://schemas.microsoft.com/office/drawing/2014/main" id="{500994E0-09CB-4497-85A1-85FBDF193F95}"/>
              </a:ext>
            </a:extLst>
          </p:cNvPr>
          <p:cNvPicPr>
            <a:picLocks noChangeAspect="1"/>
          </p:cNvPicPr>
          <p:nvPr/>
        </p:nvPicPr>
        <p:blipFill>
          <a:blip r:embed="rId2"/>
          <a:stretch>
            <a:fillRect/>
          </a:stretch>
        </p:blipFill>
        <p:spPr>
          <a:xfrm>
            <a:off x="3912722" y="960120"/>
            <a:ext cx="4371445" cy="4937760"/>
          </a:xfrm>
          <a:prstGeom prst="rect">
            <a:avLst/>
          </a:prstGeom>
        </p:spPr>
      </p:pic>
    </p:spTree>
    <p:extLst>
      <p:ext uri="{BB962C8B-B14F-4D97-AF65-F5344CB8AC3E}">
        <p14:creationId xmlns:p14="http://schemas.microsoft.com/office/powerpoint/2010/main" val="24480647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05E4-2666-4308-BA51-C5F033EB97F7}"/>
              </a:ext>
            </a:extLst>
          </p:cNvPr>
          <p:cNvSpPr>
            <a:spLocks noGrp="1"/>
          </p:cNvSpPr>
          <p:nvPr>
            <p:ph type="title"/>
          </p:nvPr>
        </p:nvSpPr>
        <p:spPr/>
        <p:txBody>
          <a:bodyPr/>
          <a:lstStyle/>
          <a:p>
            <a:r>
              <a:rPr lang="en-US" dirty="0"/>
              <a:t>Using the RMS Interface – Creating a New DLM (continued)</a:t>
            </a:r>
          </a:p>
        </p:txBody>
      </p:sp>
      <p:sp>
        <p:nvSpPr>
          <p:cNvPr id="10" name="TextBox 9">
            <a:extLst>
              <a:ext uri="{FF2B5EF4-FFF2-40B4-BE49-F238E27FC236}">
                <a16:creationId xmlns:a16="http://schemas.microsoft.com/office/drawing/2014/main" id="{F9999F94-B70D-4D37-B32E-54E0A8619AC1}"/>
              </a:ext>
            </a:extLst>
          </p:cNvPr>
          <p:cNvSpPr txBox="1"/>
          <p:nvPr/>
        </p:nvSpPr>
        <p:spPr>
          <a:xfrm>
            <a:off x="8403238" y="1021855"/>
            <a:ext cx="3489550" cy="7448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7B041"/>
            </a:solidFill>
          </a:ln>
          <a:effectLst>
            <a:outerShdw blurRad="50800" dist="38100" dir="2700000" algn="tl" rotWithShape="0">
              <a:prstClr val="black">
                <a:alpha val="40000"/>
              </a:prstClr>
            </a:outerShdw>
          </a:effectLst>
        </p:spPr>
        <p:txBody>
          <a:bodyPr wrap="square" rtlCol="0">
            <a:spAutoFit/>
          </a:bodyPr>
          <a:lstStyle/>
          <a:p>
            <a:r>
              <a:rPr lang="en-US" sz="800" b="1" dirty="0"/>
              <a:t>Creating a DLM (page 3)</a:t>
            </a:r>
          </a:p>
          <a:p>
            <a:pPr marL="171450" indent="-171450">
              <a:buFont typeface="Arial" panose="020B0604020202020204" pitchFamily="34" charset="0"/>
              <a:buChar char="•"/>
            </a:pPr>
            <a:r>
              <a:rPr lang="en-US" sz="800" dirty="0"/>
              <a:t>This page allows you to make bulk exposure modification assumptions.  It is not generally utilized, but you can force certain modifiers to be unknown and you can scale exposure values across the entire portfolio.</a:t>
            </a:r>
          </a:p>
        </p:txBody>
      </p:sp>
      <p:pic>
        <p:nvPicPr>
          <p:cNvPr id="4" name="Picture 3">
            <a:extLst>
              <a:ext uri="{FF2B5EF4-FFF2-40B4-BE49-F238E27FC236}">
                <a16:creationId xmlns:a16="http://schemas.microsoft.com/office/drawing/2014/main" id="{34025685-E6A6-45BD-9D15-F156C4B9858A}"/>
              </a:ext>
            </a:extLst>
          </p:cNvPr>
          <p:cNvPicPr>
            <a:picLocks noChangeAspect="1"/>
          </p:cNvPicPr>
          <p:nvPr/>
        </p:nvPicPr>
        <p:blipFill>
          <a:blip r:embed="rId2"/>
          <a:stretch>
            <a:fillRect/>
          </a:stretch>
        </p:blipFill>
        <p:spPr>
          <a:xfrm>
            <a:off x="3912722" y="960120"/>
            <a:ext cx="4359464" cy="4937760"/>
          </a:xfrm>
          <a:prstGeom prst="rect">
            <a:avLst/>
          </a:prstGeom>
        </p:spPr>
      </p:pic>
    </p:spTree>
    <p:extLst>
      <p:ext uri="{BB962C8B-B14F-4D97-AF65-F5344CB8AC3E}">
        <p14:creationId xmlns:p14="http://schemas.microsoft.com/office/powerpoint/2010/main" val="191314077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05E4-2666-4308-BA51-C5F033EB97F7}"/>
              </a:ext>
            </a:extLst>
          </p:cNvPr>
          <p:cNvSpPr>
            <a:spLocks noGrp="1"/>
          </p:cNvSpPr>
          <p:nvPr>
            <p:ph type="title"/>
          </p:nvPr>
        </p:nvSpPr>
        <p:spPr/>
        <p:txBody>
          <a:bodyPr/>
          <a:lstStyle/>
          <a:p>
            <a:r>
              <a:rPr lang="en-US" dirty="0"/>
              <a:t>Using the RMS Interface – Creating a New DLM (continued)</a:t>
            </a:r>
          </a:p>
        </p:txBody>
      </p:sp>
      <p:sp>
        <p:nvSpPr>
          <p:cNvPr id="10" name="TextBox 9">
            <a:extLst>
              <a:ext uri="{FF2B5EF4-FFF2-40B4-BE49-F238E27FC236}">
                <a16:creationId xmlns:a16="http://schemas.microsoft.com/office/drawing/2014/main" id="{F9999F94-B70D-4D37-B32E-54E0A8619AC1}"/>
              </a:ext>
            </a:extLst>
          </p:cNvPr>
          <p:cNvSpPr txBox="1"/>
          <p:nvPr/>
        </p:nvSpPr>
        <p:spPr>
          <a:xfrm>
            <a:off x="8403238" y="1021855"/>
            <a:ext cx="3489550" cy="20867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7B041"/>
            </a:solidFill>
          </a:ln>
          <a:effectLst>
            <a:outerShdw blurRad="50800" dist="38100" dir="2700000" algn="tl" rotWithShape="0">
              <a:prstClr val="black">
                <a:alpha val="40000"/>
              </a:prstClr>
            </a:outerShdw>
          </a:effectLst>
        </p:spPr>
        <p:txBody>
          <a:bodyPr wrap="square" rtlCol="0">
            <a:spAutoFit/>
          </a:bodyPr>
          <a:lstStyle/>
          <a:p>
            <a:r>
              <a:rPr lang="en-US" sz="800" b="1" dirty="0"/>
              <a:t>Creating a DLM (page 4)</a:t>
            </a:r>
          </a:p>
          <a:p>
            <a:pPr marL="171450" indent="-171450">
              <a:buFont typeface="Arial" panose="020B0604020202020204" pitchFamily="34" charset="0"/>
              <a:buChar char="•"/>
            </a:pPr>
            <a:r>
              <a:rPr lang="en-US" sz="800" dirty="0"/>
              <a:t>This page is where you set all the output for the analysis.  You will use the Output Level drop down to select the output resolution and what results are saved for that resolution.  Output is usually some combination of Geography, Line Of Business and Cedant.</a:t>
            </a:r>
          </a:p>
          <a:p>
            <a:pPr marL="628650" lvl="1" indent="-171450">
              <a:buFont typeface="Arial" panose="020B0604020202020204" pitchFamily="34" charset="0"/>
              <a:buChar char="•"/>
            </a:pPr>
            <a:r>
              <a:rPr lang="en-US" sz="800" dirty="0"/>
              <a:t>Available Geographies are Postal Code, District, City, County, CRESTA, State, Country.</a:t>
            </a:r>
          </a:p>
          <a:p>
            <a:pPr marL="171450" indent="-171450">
              <a:buFont typeface="Arial" panose="020B0604020202020204" pitchFamily="34" charset="0"/>
              <a:buChar char="•"/>
            </a:pPr>
            <a:r>
              <a:rPr lang="en-US" sz="800" dirty="0"/>
              <a:t>There are several options of Generated Losses for an output level, but you will almost always select either “Pure Premium” which will save AAL for that resolution, or “Event Losses, Pure Premium, &amp; Uncertainty” which will save all loss information by event for that resolution.  You will make this selection for each perspective and will generally want to include it for Ground Up, Gross and Net.</a:t>
            </a:r>
          </a:p>
          <a:p>
            <a:pPr marL="171450" indent="-171450">
              <a:buFont typeface="Arial" panose="020B0604020202020204" pitchFamily="34" charset="0"/>
              <a:buChar char="•"/>
            </a:pPr>
            <a:r>
              <a:rPr lang="en-US" sz="800" dirty="0"/>
              <a:t>In addition to Portfolio level losses, you can also save losses by Account, Policy and/or Location.</a:t>
            </a:r>
          </a:p>
        </p:txBody>
      </p:sp>
      <p:pic>
        <p:nvPicPr>
          <p:cNvPr id="5" name="Picture 4">
            <a:extLst>
              <a:ext uri="{FF2B5EF4-FFF2-40B4-BE49-F238E27FC236}">
                <a16:creationId xmlns:a16="http://schemas.microsoft.com/office/drawing/2014/main" id="{93FB8A2E-3903-41FD-A189-26BD1136BE2C}"/>
              </a:ext>
            </a:extLst>
          </p:cNvPr>
          <p:cNvPicPr>
            <a:picLocks noChangeAspect="1"/>
          </p:cNvPicPr>
          <p:nvPr/>
        </p:nvPicPr>
        <p:blipFill>
          <a:blip r:embed="rId2"/>
          <a:stretch>
            <a:fillRect/>
          </a:stretch>
        </p:blipFill>
        <p:spPr>
          <a:xfrm>
            <a:off x="3912722" y="960120"/>
            <a:ext cx="4352355" cy="4937760"/>
          </a:xfrm>
          <a:prstGeom prst="rect">
            <a:avLst/>
          </a:prstGeom>
        </p:spPr>
      </p:pic>
    </p:spTree>
    <p:extLst>
      <p:ext uri="{BB962C8B-B14F-4D97-AF65-F5344CB8AC3E}">
        <p14:creationId xmlns:p14="http://schemas.microsoft.com/office/powerpoint/2010/main" val="41187541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Checking the Queue</a:t>
            </a:r>
          </a:p>
        </p:txBody>
      </p:sp>
      <p:pic>
        <p:nvPicPr>
          <p:cNvPr id="4" name="Picture 3">
            <a:extLst>
              <a:ext uri="{FF2B5EF4-FFF2-40B4-BE49-F238E27FC236}">
                <a16:creationId xmlns:a16="http://schemas.microsoft.com/office/drawing/2014/main" id="{4703B96C-C8E7-4040-A64B-0BD14A5479D5}"/>
              </a:ext>
            </a:extLst>
          </p:cNvPr>
          <p:cNvPicPr>
            <a:picLocks noChangeAspect="1"/>
          </p:cNvPicPr>
          <p:nvPr/>
        </p:nvPicPr>
        <p:blipFill>
          <a:blip r:embed="rId2"/>
          <a:stretch>
            <a:fillRect/>
          </a:stretch>
        </p:blipFill>
        <p:spPr>
          <a:xfrm>
            <a:off x="347808" y="1074840"/>
            <a:ext cx="3847255" cy="1463040"/>
          </a:xfrm>
          <a:prstGeom prst="rect">
            <a:avLst/>
          </a:prstGeom>
        </p:spPr>
      </p:pic>
      <p:pic>
        <p:nvPicPr>
          <p:cNvPr id="8" name="Picture 7">
            <a:extLst>
              <a:ext uri="{FF2B5EF4-FFF2-40B4-BE49-F238E27FC236}">
                <a16:creationId xmlns:a16="http://schemas.microsoft.com/office/drawing/2014/main" id="{9B315E0E-815F-4CFB-A80C-DDA633AE5054}"/>
              </a:ext>
            </a:extLst>
          </p:cNvPr>
          <p:cNvPicPr>
            <a:picLocks noChangeAspect="1"/>
          </p:cNvPicPr>
          <p:nvPr/>
        </p:nvPicPr>
        <p:blipFill>
          <a:blip r:embed="rId3"/>
          <a:stretch>
            <a:fillRect/>
          </a:stretch>
        </p:blipFill>
        <p:spPr>
          <a:xfrm>
            <a:off x="4963432" y="777240"/>
            <a:ext cx="6643293" cy="5303520"/>
          </a:xfrm>
          <a:prstGeom prst="rect">
            <a:avLst/>
          </a:prstGeom>
        </p:spPr>
      </p:pic>
      <p:sp>
        <p:nvSpPr>
          <p:cNvPr id="19" name="TextBox 18">
            <a:extLst>
              <a:ext uri="{FF2B5EF4-FFF2-40B4-BE49-F238E27FC236}">
                <a16:creationId xmlns:a16="http://schemas.microsoft.com/office/drawing/2014/main" id="{31E77AD4-142C-4414-BED3-297483C324C2}"/>
              </a:ext>
            </a:extLst>
          </p:cNvPr>
          <p:cNvSpPr txBox="1"/>
          <p:nvPr/>
        </p:nvSpPr>
        <p:spPr>
          <a:xfrm>
            <a:off x="347808" y="2950775"/>
            <a:ext cx="2357045" cy="215444"/>
          </a:xfrm>
          <a:prstGeom prst="rect">
            <a:avLst/>
          </a:prstGeom>
          <a:solidFill>
            <a:srgbClr val="DDDDDD"/>
          </a:solidFill>
          <a:ln>
            <a:solidFill>
              <a:srgbClr val="F7B041"/>
            </a:solidFill>
          </a:ln>
        </p:spPr>
        <p:txBody>
          <a:bodyPr wrap="square" rtlCol="0">
            <a:spAutoFit/>
          </a:bodyPr>
          <a:lstStyle/>
          <a:p>
            <a:r>
              <a:rPr lang="en-US" sz="800" dirty="0"/>
              <a:t>1. Click Job List Manager</a:t>
            </a:r>
          </a:p>
        </p:txBody>
      </p:sp>
      <p:sp>
        <p:nvSpPr>
          <p:cNvPr id="20" name="Rectangle 19">
            <a:extLst>
              <a:ext uri="{FF2B5EF4-FFF2-40B4-BE49-F238E27FC236}">
                <a16:creationId xmlns:a16="http://schemas.microsoft.com/office/drawing/2014/main" id="{00B1A86D-A1CC-457F-A209-17C2D7439C25}"/>
              </a:ext>
            </a:extLst>
          </p:cNvPr>
          <p:cNvSpPr/>
          <p:nvPr/>
        </p:nvSpPr>
        <p:spPr bwMode="auto">
          <a:xfrm>
            <a:off x="3808603" y="1208015"/>
            <a:ext cx="310392" cy="34394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1" name="Oval 20">
            <a:extLst>
              <a:ext uri="{FF2B5EF4-FFF2-40B4-BE49-F238E27FC236}">
                <a16:creationId xmlns:a16="http://schemas.microsoft.com/office/drawing/2014/main" id="{9F612422-76E7-4ED6-BA6C-9B16F52DD10D}"/>
              </a:ext>
            </a:extLst>
          </p:cNvPr>
          <p:cNvSpPr/>
          <p:nvPr/>
        </p:nvSpPr>
        <p:spPr bwMode="auto">
          <a:xfrm>
            <a:off x="3670185" y="795120"/>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1</a:t>
            </a:r>
          </a:p>
        </p:txBody>
      </p:sp>
      <p:sp>
        <p:nvSpPr>
          <p:cNvPr id="23" name="TextBox 22">
            <a:extLst>
              <a:ext uri="{FF2B5EF4-FFF2-40B4-BE49-F238E27FC236}">
                <a16:creationId xmlns:a16="http://schemas.microsoft.com/office/drawing/2014/main" id="{9CD1551A-B3C8-44D9-9532-88D59AA5FED5}"/>
              </a:ext>
            </a:extLst>
          </p:cNvPr>
          <p:cNvSpPr txBox="1"/>
          <p:nvPr/>
        </p:nvSpPr>
        <p:spPr>
          <a:xfrm>
            <a:off x="347808" y="3321278"/>
            <a:ext cx="2357045" cy="215444"/>
          </a:xfrm>
          <a:prstGeom prst="rect">
            <a:avLst/>
          </a:prstGeom>
          <a:solidFill>
            <a:srgbClr val="DDDDDD"/>
          </a:solidFill>
          <a:ln>
            <a:solidFill>
              <a:srgbClr val="F7B041"/>
            </a:solidFill>
          </a:ln>
        </p:spPr>
        <p:txBody>
          <a:bodyPr wrap="square" rtlCol="0">
            <a:spAutoFit/>
          </a:bodyPr>
          <a:lstStyle/>
          <a:p>
            <a:r>
              <a:rPr lang="en-US" sz="800" dirty="0"/>
              <a:t>2. Filter Job List Manager</a:t>
            </a:r>
          </a:p>
        </p:txBody>
      </p:sp>
      <p:sp>
        <p:nvSpPr>
          <p:cNvPr id="24" name="Rectangle 23">
            <a:extLst>
              <a:ext uri="{FF2B5EF4-FFF2-40B4-BE49-F238E27FC236}">
                <a16:creationId xmlns:a16="http://schemas.microsoft.com/office/drawing/2014/main" id="{6700F7B1-7642-4E31-A4EF-B29A1A2B0E4E}"/>
              </a:ext>
            </a:extLst>
          </p:cNvPr>
          <p:cNvSpPr/>
          <p:nvPr/>
        </p:nvSpPr>
        <p:spPr bwMode="auto">
          <a:xfrm>
            <a:off x="5940804" y="1208015"/>
            <a:ext cx="4733232" cy="34394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5" name="Oval 24">
            <a:extLst>
              <a:ext uri="{FF2B5EF4-FFF2-40B4-BE49-F238E27FC236}">
                <a16:creationId xmlns:a16="http://schemas.microsoft.com/office/drawing/2014/main" id="{22D04B0F-7B96-4746-AB55-272FB230ECED}"/>
              </a:ext>
            </a:extLst>
          </p:cNvPr>
          <p:cNvSpPr/>
          <p:nvPr/>
        </p:nvSpPr>
        <p:spPr bwMode="auto">
          <a:xfrm>
            <a:off x="10863544" y="1179819"/>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2</a:t>
            </a:r>
          </a:p>
        </p:txBody>
      </p:sp>
      <p:sp>
        <p:nvSpPr>
          <p:cNvPr id="26" name="TextBox 25">
            <a:extLst>
              <a:ext uri="{FF2B5EF4-FFF2-40B4-BE49-F238E27FC236}">
                <a16:creationId xmlns:a16="http://schemas.microsoft.com/office/drawing/2014/main" id="{92C376D4-BC02-4395-8B4C-6EF3B29C5919}"/>
              </a:ext>
            </a:extLst>
          </p:cNvPr>
          <p:cNvSpPr txBox="1"/>
          <p:nvPr/>
        </p:nvSpPr>
        <p:spPr>
          <a:xfrm>
            <a:off x="347808" y="3691781"/>
            <a:ext cx="2357045" cy="215444"/>
          </a:xfrm>
          <a:prstGeom prst="rect">
            <a:avLst/>
          </a:prstGeom>
          <a:solidFill>
            <a:srgbClr val="DDDDDD"/>
          </a:solidFill>
          <a:ln>
            <a:solidFill>
              <a:srgbClr val="F7B041"/>
            </a:solidFill>
          </a:ln>
        </p:spPr>
        <p:txBody>
          <a:bodyPr wrap="square" rtlCol="0">
            <a:spAutoFit/>
          </a:bodyPr>
          <a:lstStyle/>
          <a:p>
            <a:r>
              <a:rPr lang="en-US" sz="800" dirty="0"/>
              <a:t>3. Check Job Progress</a:t>
            </a:r>
          </a:p>
        </p:txBody>
      </p:sp>
      <p:sp>
        <p:nvSpPr>
          <p:cNvPr id="27" name="Rectangle 26">
            <a:extLst>
              <a:ext uri="{FF2B5EF4-FFF2-40B4-BE49-F238E27FC236}">
                <a16:creationId xmlns:a16="http://schemas.microsoft.com/office/drawing/2014/main" id="{AA7782E2-4524-4BC5-AAC9-8820EDDCD54E}"/>
              </a:ext>
            </a:extLst>
          </p:cNvPr>
          <p:cNvSpPr/>
          <p:nvPr/>
        </p:nvSpPr>
        <p:spPr bwMode="auto">
          <a:xfrm>
            <a:off x="8204433" y="1812022"/>
            <a:ext cx="897622" cy="234052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9" name="Oval 28">
            <a:extLst>
              <a:ext uri="{FF2B5EF4-FFF2-40B4-BE49-F238E27FC236}">
                <a16:creationId xmlns:a16="http://schemas.microsoft.com/office/drawing/2014/main" id="{CBAB8F02-D0FC-4457-87D9-565AC367B457}"/>
              </a:ext>
            </a:extLst>
          </p:cNvPr>
          <p:cNvSpPr/>
          <p:nvPr/>
        </p:nvSpPr>
        <p:spPr bwMode="auto">
          <a:xfrm>
            <a:off x="9120031" y="1610594"/>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3</a:t>
            </a:r>
            <a:endParaRPr kumimoji="0" lang="en-US" sz="800" b="0" i="0" u="none" strike="noStrike" cap="none" normalizeH="0" baseline="0" dirty="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8A313759-AE06-4C61-A1A9-77A33F5F0B13}"/>
              </a:ext>
            </a:extLst>
          </p:cNvPr>
          <p:cNvSpPr txBox="1"/>
          <p:nvPr/>
        </p:nvSpPr>
        <p:spPr>
          <a:xfrm>
            <a:off x="347808" y="4062284"/>
            <a:ext cx="2357045" cy="338554"/>
          </a:xfrm>
          <a:prstGeom prst="rect">
            <a:avLst/>
          </a:prstGeom>
          <a:solidFill>
            <a:srgbClr val="DDDDDD"/>
          </a:solidFill>
          <a:ln>
            <a:solidFill>
              <a:srgbClr val="F7B041"/>
            </a:solidFill>
          </a:ln>
        </p:spPr>
        <p:txBody>
          <a:bodyPr wrap="square" rtlCol="0">
            <a:spAutoFit/>
          </a:bodyPr>
          <a:lstStyle/>
          <a:p>
            <a:r>
              <a:rPr lang="en-US" sz="800" dirty="0"/>
              <a:t>4. For Additional information right click on the Task -&gt; View Details</a:t>
            </a:r>
          </a:p>
        </p:txBody>
      </p:sp>
      <p:sp>
        <p:nvSpPr>
          <p:cNvPr id="34" name="Rectangle 33">
            <a:extLst>
              <a:ext uri="{FF2B5EF4-FFF2-40B4-BE49-F238E27FC236}">
                <a16:creationId xmlns:a16="http://schemas.microsoft.com/office/drawing/2014/main" id="{D536B948-1AFD-45DF-A93D-F2C722FB69A6}"/>
              </a:ext>
            </a:extLst>
          </p:cNvPr>
          <p:cNvSpPr/>
          <p:nvPr/>
        </p:nvSpPr>
        <p:spPr bwMode="auto">
          <a:xfrm>
            <a:off x="5195582" y="4514537"/>
            <a:ext cx="5827552" cy="34394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5" name="Oval 34">
            <a:extLst>
              <a:ext uri="{FF2B5EF4-FFF2-40B4-BE49-F238E27FC236}">
                <a16:creationId xmlns:a16="http://schemas.microsoft.com/office/drawing/2014/main" id="{F4D7C40F-DE02-4CA9-B9C7-03284547F3F9}"/>
              </a:ext>
            </a:extLst>
          </p:cNvPr>
          <p:cNvSpPr/>
          <p:nvPr/>
        </p:nvSpPr>
        <p:spPr bwMode="auto">
          <a:xfrm>
            <a:off x="4802671" y="4514537"/>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4</a:t>
            </a:r>
          </a:p>
        </p:txBody>
      </p:sp>
    </p:spTree>
    <p:extLst>
      <p:ext uri="{BB962C8B-B14F-4D97-AF65-F5344CB8AC3E}">
        <p14:creationId xmlns:p14="http://schemas.microsoft.com/office/powerpoint/2010/main" val="176320181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Viewing Results in the Interface</a:t>
            </a:r>
          </a:p>
        </p:txBody>
      </p:sp>
      <p:pic>
        <p:nvPicPr>
          <p:cNvPr id="3" name="Picture 2">
            <a:extLst>
              <a:ext uri="{FF2B5EF4-FFF2-40B4-BE49-F238E27FC236}">
                <a16:creationId xmlns:a16="http://schemas.microsoft.com/office/drawing/2014/main" id="{CAFEB28B-C324-41D6-8096-E28B6CBC1E47}"/>
              </a:ext>
            </a:extLst>
          </p:cNvPr>
          <p:cNvPicPr>
            <a:picLocks noChangeAspect="1"/>
          </p:cNvPicPr>
          <p:nvPr/>
        </p:nvPicPr>
        <p:blipFill>
          <a:blip r:embed="rId2"/>
          <a:stretch>
            <a:fillRect/>
          </a:stretch>
        </p:blipFill>
        <p:spPr>
          <a:xfrm>
            <a:off x="329268" y="1023937"/>
            <a:ext cx="4419600" cy="1152525"/>
          </a:xfrm>
          <a:prstGeom prst="rect">
            <a:avLst/>
          </a:prstGeom>
        </p:spPr>
      </p:pic>
      <p:pic>
        <p:nvPicPr>
          <p:cNvPr id="8" name="Picture 7">
            <a:extLst>
              <a:ext uri="{FF2B5EF4-FFF2-40B4-BE49-F238E27FC236}">
                <a16:creationId xmlns:a16="http://schemas.microsoft.com/office/drawing/2014/main" id="{3C0200A8-67A0-4032-99A2-26363803199E}"/>
              </a:ext>
            </a:extLst>
          </p:cNvPr>
          <p:cNvPicPr>
            <a:picLocks noChangeAspect="1"/>
          </p:cNvPicPr>
          <p:nvPr/>
        </p:nvPicPr>
        <p:blipFill>
          <a:blip r:embed="rId3"/>
          <a:stretch>
            <a:fillRect/>
          </a:stretch>
        </p:blipFill>
        <p:spPr>
          <a:xfrm>
            <a:off x="329268" y="2436460"/>
            <a:ext cx="4276725" cy="2781300"/>
          </a:xfrm>
          <a:prstGeom prst="rect">
            <a:avLst/>
          </a:prstGeom>
        </p:spPr>
      </p:pic>
      <p:pic>
        <p:nvPicPr>
          <p:cNvPr id="12" name="Picture 11">
            <a:extLst>
              <a:ext uri="{FF2B5EF4-FFF2-40B4-BE49-F238E27FC236}">
                <a16:creationId xmlns:a16="http://schemas.microsoft.com/office/drawing/2014/main" id="{89CC06EB-EBB3-4BA5-B258-C76E446F6416}"/>
              </a:ext>
            </a:extLst>
          </p:cNvPr>
          <p:cNvPicPr>
            <a:picLocks noChangeAspect="1"/>
          </p:cNvPicPr>
          <p:nvPr/>
        </p:nvPicPr>
        <p:blipFill>
          <a:blip r:embed="rId4"/>
          <a:stretch>
            <a:fillRect/>
          </a:stretch>
        </p:blipFill>
        <p:spPr>
          <a:xfrm>
            <a:off x="5112041" y="920080"/>
            <a:ext cx="6039984" cy="4297680"/>
          </a:xfrm>
          <a:prstGeom prst="rect">
            <a:avLst/>
          </a:prstGeom>
        </p:spPr>
      </p:pic>
      <p:sp>
        <p:nvSpPr>
          <p:cNvPr id="18" name="Rectangle 17">
            <a:extLst>
              <a:ext uri="{FF2B5EF4-FFF2-40B4-BE49-F238E27FC236}">
                <a16:creationId xmlns:a16="http://schemas.microsoft.com/office/drawing/2014/main" id="{EE916C7E-AF1C-4739-9B6A-9E38963BD856}"/>
              </a:ext>
            </a:extLst>
          </p:cNvPr>
          <p:cNvSpPr/>
          <p:nvPr/>
        </p:nvSpPr>
        <p:spPr bwMode="auto">
          <a:xfrm>
            <a:off x="738230" y="1387083"/>
            <a:ext cx="1551963" cy="789379"/>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1" name="Rectangle 20">
            <a:extLst>
              <a:ext uri="{FF2B5EF4-FFF2-40B4-BE49-F238E27FC236}">
                <a16:creationId xmlns:a16="http://schemas.microsoft.com/office/drawing/2014/main" id="{7B635699-2E8E-4F26-89A9-77631413C1E1}"/>
              </a:ext>
            </a:extLst>
          </p:cNvPr>
          <p:cNvSpPr/>
          <p:nvPr/>
        </p:nvSpPr>
        <p:spPr bwMode="auto">
          <a:xfrm>
            <a:off x="1661020" y="4662792"/>
            <a:ext cx="981512" cy="25315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FAB79EB0-5B86-4150-824D-3FA1C068998F}"/>
              </a:ext>
            </a:extLst>
          </p:cNvPr>
          <p:cNvSpPr/>
          <p:nvPr/>
        </p:nvSpPr>
        <p:spPr bwMode="auto">
          <a:xfrm>
            <a:off x="5254916" y="1007070"/>
            <a:ext cx="981512" cy="25315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8F75AEFD-2C0B-4266-9059-58FB36BE3AC6}"/>
              </a:ext>
            </a:extLst>
          </p:cNvPr>
          <p:cNvSpPr/>
          <p:nvPr/>
        </p:nvSpPr>
        <p:spPr bwMode="auto">
          <a:xfrm>
            <a:off x="8203470" y="1023937"/>
            <a:ext cx="1259312" cy="25315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3ABF2971-2E59-439E-9D95-1665AB33A26A}"/>
              </a:ext>
            </a:extLst>
          </p:cNvPr>
          <p:cNvSpPr/>
          <p:nvPr/>
        </p:nvSpPr>
        <p:spPr bwMode="auto">
          <a:xfrm>
            <a:off x="6070833" y="1513661"/>
            <a:ext cx="967530" cy="2043271"/>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09A08EB9-FA7A-4EE1-AAC4-8DC73BFC7025}"/>
              </a:ext>
            </a:extLst>
          </p:cNvPr>
          <p:cNvSpPr txBox="1"/>
          <p:nvPr/>
        </p:nvSpPr>
        <p:spPr>
          <a:xfrm>
            <a:off x="366232" y="5470917"/>
            <a:ext cx="2357045" cy="338554"/>
          </a:xfrm>
          <a:prstGeom prst="rect">
            <a:avLst/>
          </a:prstGeom>
          <a:solidFill>
            <a:srgbClr val="DDDDDD"/>
          </a:solidFill>
          <a:ln>
            <a:solidFill>
              <a:srgbClr val="F7B041"/>
            </a:solidFill>
          </a:ln>
        </p:spPr>
        <p:txBody>
          <a:bodyPr wrap="square" rtlCol="0">
            <a:spAutoFit/>
          </a:bodyPr>
          <a:lstStyle/>
          <a:p>
            <a:r>
              <a:rPr lang="en-US" sz="800" dirty="0"/>
              <a:t>1. Select the Analyses that you would like to see results for.</a:t>
            </a:r>
          </a:p>
        </p:txBody>
      </p:sp>
      <p:sp>
        <p:nvSpPr>
          <p:cNvPr id="26" name="Oval 25">
            <a:extLst>
              <a:ext uri="{FF2B5EF4-FFF2-40B4-BE49-F238E27FC236}">
                <a16:creationId xmlns:a16="http://schemas.microsoft.com/office/drawing/2014/main" id="{F6B55FC8-9795-41DA-9562-A4320D991E6C}"/>
              </a:ext>
            </a:extLst>
          </p:cNvPr>
          <p:cNvSpPr/>
          <p:nvPr/>
        </p:nvSpPr>
        <p:spPr bwMode="auto">
          <a:xfrm>
            <a:off x="312489" y="1228055"/>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1</a:t>
            </a:r>
          </a:p>
        </p:txBody>
      </p:sp>
      <p:sp>
        <p:nvSpPr>
          <p:cNvPr id="27" name="Oval 26">
            <a:extLst>
              <a:ext uri="{FF2B5EF4-FFF2-40B4-BE49-F238E27FC236}">
                <a16:creationId xmlns:a16="http://schemas.microsoft.com/office/drawing/2014/main" id="{3432884B-D341-4450-AF01-2C2C62DC86D9}"/>
              </a:ext>
            </a:extLst>
          </p:cNvPr>
          <p:cNvSpPr/>
          <p:nvPr/>
        </p:nvSpPr>
        <p:spPr bwMode="auto">
          <a:xfrm>
            <a:off x="2765526" y="4441686"/>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2</a:t>
            </a:r>
            <a:endParaRPr kumimoji="0" lang="en-US" sz="800" b="0" i="0" u="none" strike="noStrike" cap="none" normalizeH="0" baseline="0" dirty="0">
              <a:ln>
                <a:noFill/>
              </a:ln>
              <a:solidFill>
                <a:schemeClr val="tx1"/>
              </a:solidFill>
              <a:effectLst/>
              <a:latin typeface="Arial" charset="0"/>
            </a:endParaRPr>
          </a:p>
        </p:txBody>
      </p:sp>
      <p:sp>
        <p:nvSpPr>
          <p:cNvPr id="28" name="Oval 27">
            <a:extLst>
              <a:ext uri="{FF2B5EF4-FFF2-40B4-BE49-F238E27FC236}">
                <a16:creationId xmlns:a16="http://schemas.microsoft.com/office/drawing/2014/main" id="{8E13DB1F-9B50-40E4-9FDC-A8F94F3CA61E}"/>
              </a:ext>
            </a:extLst>
          </p:cNvPr>
          <p:cNvSpPr/>
          <p:nvPr/>
        </p:nvSpPr>
        <p:spPr bwMode="auto">
          <a:xfrm>
            <a:off x="4906643" y="656869"/>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3</a:t>
            </a:r>
          </a:p>
        </p:txBody>
      </p:sp>
      <p:sp>
        <p:nvSpPr>
          <p:cNvPr id="29" name="Oval 28">
            <a:extLst>
              <a:ext uri="{FF2B5EF4-FFF2-40B4-BE49-F238E27FC236}">
                <a16:creationId xmlns:a16="http://schemas.microsoft.com/office/drawing/2014/main" id="{EA762060-64FC-4E3D-B3BF-5756D632D707}"/>
              </a:ext>
            </a:extLst>
          </p:cNvPr>
          <p:cNvSpPr/>
          <p:nvPr/>
        </p:nvSpPr>
        <p:spPr bwMode="auto">
          <a:xfrm>
            <a:off x="8137889" y="604941"/>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4</a:t>
            </a:r>
          </a:p>
        </p:txBody>
      </p:sp>
      <p:sp>
        <p:nvSpPr>
          <p:cNvPr id="30" name="TextBox 29">
            <a:extLst>
              <a:ext uri="{FF2B5EF4-FFF2-40B4-BE49-F238E27FC236}">
                <a16:creationId xmlns:a16="http://schemas.microsoft.com/office/drawing/2014/main" id="{97821202-56A0-49CF-B06F-1DA2983F67F0}"/>
              </a:ext>
            </a:extLst>
          </p:cNvPr>
          <p:cNvSpPr txBox="1"/>
          <p:nvPr/>
        </p:nvSpPr>
        <p:spPr>
          <a:xfrm>
            <a:off x="366232" y="5958876"/>
            <a:ext cx="2357045" cy="215444"/>
          </a:xfrm>
          <a:prstGeom prst="rect">
            <a:avLst/>
          </a:prstGeom>
          <a:solidFill>
            <a:srgbClr val="DDDDDD"/>
          </a:solidFill>
          <a:ln>
            <a:solidFill>
              <a:srgbClr val="F7B041"/>
            </a:solidFill>
          </a:ln>
        </p:spPr>
        <p:txBody>
          <a:bodyPr wrap="square" rtlCol="0">
            <a:spAutoFit/>
          </a:bodyPr>
          <a:lstStyle/>
          <a:p>
            <a:r>
              <a:rPr lang="en-US" sz="800" dirty="0"/>
              <a:t>2. Right click -&gt; View Results</a:t>
            </a:r>
          </a:p>
        </p:txBody>
      </p:sp>
      <p:sp>
        <p:nvSpPr>
          <p:cNvPr id="31" name="TextBox 30">
            <a:extLst>
              <a:ext uri="{FF2B5EF4-FFF2-40B4-BE49-F238E27FC236}">
                <a16:creationId xmlns:a16="http://schemas.microsoft.com/office/drawing/2014/main" id="{D166A3F8-3753-4389-9045-A70142DAD317}"/>
              </a:ext>
            </a:extLst>
          </p:cNvPr>
          <p:cNvSpPr txBox="1"/>
          <p:nvPr/>
        </p:nvSpPr>
        <p:spPr>
          <a:xfrm>
            <a:off x="2903944" y="5477758"/>
            <a:ext cx="2357045" cy="338554"/>
          </a:xfrm>
          <a:prstGeom prst="rect">
            <a:avLst/>
          </a:prstGeom>
          <a:solidFill>
            <a:srgbClr val="DDDDDD"/>
          </a:solidFill>
          <a:ln>
            <a:solidFill>
              <a:srgbClr val="F7B041"/>
            </a:solidFill>
          </a:ln>
        </p:spPr>
        <p:txBody>
          <a:bodyPr wrap="square" rtlCol="0">
            <a:spAutoFit/>
          </a:bodyPr>
          <a:lstStyle/>
          <a:p>
            <a:r>
              <a:rPr lang="en-US" sz="800" dirty="0"/>
              <a:t>3. Select the Financial Perspective that you would like to see (usually Gross Loss)</a:t>
            </a:r>
          </a:p>
        </p:txBody>
      </p:sp>
      <p:sp>
        <p:nvSpPr>
          <p:cNvPr id="32" name="TextBox 31">
            <a:extLst>
              <a:ext uri="{FF2B5EF4-FFF2-40B4-BE49-F238E27FC236}">
                <a16:creationId xmlns:a16="http://schemas.microsoft.com/office/drawing/2014/main" id="{2F6EC6F1-9F65-4030-9E26-5B5A3B958EE5}"/>
              </a:ext>
            </a:extLst>
          </p:cNvPr>
          <p:cNvSpPr txBox="1"/>
          <p:nvPr/>
        </p:nvSpPr>
        <p:spPr>
          <a:xfrm>
            <a:off x="2903944" y="5958876"/>
            <a:ext cx="2357045" cy="215444"/>
          </a:xfrm>
          <a:prstGeom prst="rect">
            <a:avLst/>
          </a:prstGeom>
          <a:solidFill>
            <a:srgbClr val="DDDDDD"/>
          </a:solidFill>
          <a:ln>
            <a:solidFill>
              <a:srgbClr val="F7B041"/>
            </a:solidFill>
          </a:ln>
        </p:spPr>
        <p:txBody>
          <a:bodyPr wrap="square" rtlCol="0">
            <a:spAutoFit/>
          </a:bodyPr>
          <a:lstStyle/>
          <a:p>
            <a:r>
              <a:rPr lang="en-US" sz="800" dirty="0"/>
              <a:t>4. Select AEP and/or OEP</a:t>
            </a:r>
          </a:p>
        </p:txBody>
      </p:sp>
      <p:sp>
        <p:nvSpPr>
          <p:cNvPr id="33" name="TextBox 32">
            <a:extLst>
              <a:ext uri="{FF2B5EF4-FFF2-40B4-BE49-F238E27FC236}">
                <a16:creationId xmlns:a16="http://schemas.microsoft.com/office/drawing/2014/main" id="{1FE6F782-1E1C-4A88-88F7-96C52FD46CD0}"/>
              </a:ext>
            </a:extLst>
          </p:cNvPr>
          <p:cNvSpPr txBox="1"/>
          <p:nvPr/>
        </p:nvSpPr>
        <p:spPr>
          <a:xfrm>
            <a:off x="5441656" y="5480169"/>
            <a:ext cx="2357045" cy="338554"/>
          </a:xfrm>
          <a:prstGeom prst="rect">
            <a:avLst/>
          </a:prstGeom>
          <a:solidFill>
            <a:srgbClr val="DDDDDD"/>
          </a:solidFill>
          <a:ln>
            <a:solidFill>
              <a:srgbClr val="F7B041"/>
            </a:solidFill>
          </a:ln>
        </p:spPr>
        <p:txBody>
          <a:bodyPr wrap="square" rtlCol="0">
            <a:spAutoFit/>
          </a:bodyPr>
          <a:lstStyle/>
          <a:p>
            <a:r>
              <a:rPr lang="en-US" sz="800" dirty="0"/>
              <a:t>5. Return Periods can be customized by entering any value in each of these rows.</a:t>
            </a:r>
          </a:p>
        </p:txBody>
      </p:sp>
      <p:sp>
        <p:nvSpPr>
          <p:cNvPr id="34" name="Oval 33">
            <a:extLst>
              <a:ext uri="{FF2B5EF4-FFF2-40B4-BE49-F238E27FC236}">
                <a16:creationId xmlns:a16="http://schemas.microsoft.com/office/drawing/2014/main" id="{5A5090B9-A844-4B06-BAC7-89E0EF29C451}"/>
              </a:ext>
            </a:extLst>
          </p:cNvPr>
          <p:cNvSpPr/>
          <p:nvPr/>
        </p:nvSpPr>
        <p:spPr bwMode="auto">
          <a:xfrm>
            <a:off x="5691298" y="1454168"/>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5</a:t>
            </a:r>
            <a:endParaRPr kumimoji="0" lang="en-US" sz="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71853440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828282"/>
        </a:solidFill>
        <a:effectLst/>
      </p:bgPr>
    </p:bg>
    <p:spTree>
      <p:nvGrpSpPr>
        <p:cNvPr id="1" name=""/>
        <p:cNvGrpSpPr/>
        <p:nvPr/>
      </p:nvGrpSpPr>
      <p:grpSpPr>
        <a:xfrm>
          <a:off x="0" y="0"/>
          <a:ext cx="0" cy="0"/>
          <a:chOff x="0" y="0"/>
          <a:chExt cx="0" cy="0"/>
        </a:xfrm>
      </p:grpSpPr>
      <p:pic>
        <p:nvPicPr>
          <p:cNvPr id="117" name="Picture 116">
            <a:extLst>
              <a:ext uri="{FF2B5EF4-FFF2-40B4-BE49-F238E27FC236}">
                <a16:creationId xmlns:a16="http://schemas.microsoft.com/office/drawing/2014/main" id="{40138165-5579-4269-B9D8-A735934057DE}"/>
              </a:ext>
            </a:extLst>
          </p:cNvPr>
          <p:cNvPicPr>
            <a:picLocks noChangeAspect="1"/>
          </p:cNvPicPr>
          <p:nvPr/>
        </p:nvPicPr>
        <p:blipFill>
          <a:blip r:embed="rId2"/>
          <a:stretch>
            <a:fillRect/>
          </a:stretch>
        </p:blipFill>
        <p:spPr>
          <a:xfrm>
            <a:off x="2960" y="0"/>
            <a:ext cx="12186080" cy="6858000"/>
          </a:xfrm>
          <a:prstGeom prst="rect">
            <a:avLst/>
          </a:prstGeom>
        </p:spPr>
      </p:pic>
    </p:spTree>
    <p:extLst>
      <p:ext uri="{BB962C8B-B14F-4D97-AF65-F5344CB8AC3E}">
        <p14:creationId xmlns:p14="http://schemas.microsoft.com/office/powerpoint/2010/main" val="318452958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B8115B2-0626-4F49-867D-28F67D4077AF}"/>
              </a:ext>
            </a:extLst>
          </p:cNvPr>
          <p:cNvSpPr>
            <a:spLocks noGrp="1"/>
          </p:cNvSpPr>
          <p:nvPr>
            <p:ph idx="1"/>
          </p:nvPr>
        </p:nvSpPr>
        <p:spPr/>
        <p:txBody>
          <a:bodyPr/>
          <a:lstStyle/>
          <a:p>
            <a:pPr marL="522288" lvl="1" indent="0">
              <a:buNone/>
            </a:pPr>
            <a:endParaRPr lang="en-US" dirty="0"/>
          </a:p>
          <a:p>
            <a:pPr>
              <a:buFont typeface="Wingdings" panose="05000000000000000000" pitchFamily="2" charset="2"/>
              <a:buChar char="§"/>
            </a:pPr>
            <a:r>
              <a:rPr lang="en-US" dirty="0"/>
              <a:t>Log into the appropriate remote Server</a:t>
            </a:r>
          </a:p>
          <a:p>
            <a:pPr lvl="1">
              <a:buFont typeface="Wingdings" panose="05000000000000000000" pitchFamily="2" charset="2"/>
              <a:buChar char="§"/>
            </a:pPr>
            <a:r>
              <a:rPr lang="en-US" dirty="0"/>
              <a:t>Before you log in you need to confirm that there are no other users using the specific Client Server.  RMS can not handle concurrent users.</a:t>
            </a:r>
          </a:p>
          <a:p>
            <a:pPr lvl="1">
              <a:buFont typeface="Wingdings" panose="05000000000000000000" pitchFamily="2" charset="2"/>
              <a:buChar char="§"/>
            </a:pPr>
            <a:r>
              <a:rPr lang="en-US" dirty="0"/>
              <a:t>Below are the current RMS </a:t>
            </a:r>
            <a:r>
              <a:rPr lang="en-US" dirty="0" err="1"/>
              <a:t>RiskLink</a:t>
            </a:r>
            <a:r>
              <a:rPr lang="en-US" dirty="0"/>
              <a:t> Instances, but for future reference see the below document.</a:t>
            </a:r>
          </a:p>
          <a:p>
            <a:pPr lvl="2">
              <a:buFont typeface="Wingdings" panose="05000000000000000000" pitchFamily="2" charset="2"/>
              <a:buChar char="§"/>
            </a:pPr>
            <a:r>
              <a:rPr lang="en-US" dirty="0"/>
              <a:t>R:\01_REFERENCES\00_TIGER_MODELING_SERVERS.xlsx</a:t>
            </a:r>
          </a:p>
          <a:p>
            <a:pPr>
              <a:buFont typeface="Wingdings" panose="05000000000000000000" pitchFamily="2" charset="2"/>
              <a:buChar char="§"/>
            </a:pPr>
            <a:r>
              <a:rPr lang="en-US" dirty="0"/>
              <a:t>Open </a:t>
            </a:r>
            <a:r>
              <a:rPr lang="en-US" dirty="0" err="1"/>
              <a:t>RiskLink</a:t>
            </a:r>
            <a:r>
              <a:rPr lang="en-US" dirty="0"/>
              <a:t> </a:t>
            </a:r>
          </a:p>
        </p:txBody>
      </p:sp>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Where are the Servers</a:t>
            </a:r>
          </a:p>
        </p:txBody>
      </p:sp>
      <p:pic>
        <p:nvPicPr>
          <p:cNvPr id="2" name="Picture 1">
            <a:extLst>
              <a:ext uri="{FF2B5EF4-FFF2-40B4-BE49-F238E27FC236}">
                <a16:creationId xmlns:a16="http://schemas.microsoft.com/office/drawing/2014/main" id="{5BC04FED-348A-454F-BB90-7C6CD019AAED}"/>
              </a:ext>
            </a:extLst>
          </p:cNvPr>
          <p:cNvPicPr>
            <a:picLocks noChangeAspect="1"/>
          </p:cNvPicPr>
          <p:nvPr/>
        </p:nvPicPr>
        <p:blipFill>
          <a:blip r:embed="rId2"/>
          <a:stretch>
            <a:fillRect/>
          </a:stretch>
        </p:blipFill>
        <p:spPr>
          <a:xfrm>
            <a:off x="1077384" y="3888866"/>
            <a:ext cx="10001250" cy="1962150"/>
          </a:xfrm>
          <a:prstGeom prst="rect">
            <a:avLst/>
          </a:prstGeom>
        </p:spPr>
      </p:pic>
    </p:spTree>
    <p:extLst>
      <p:ext uri="{BB962C8B-B14F-4D97-AF65-F5344CB8AC3E}">
        <p14:creationId xmlns:p14="http://schemas.microsoft.com/office/powerpoint/2010/main" val="49373431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E64B-E2A3-4B26-B254-8B35FC3466F1}"/>
              </a:ext>
            </a:extLst>
          </p:cNvPr>
          <p:cNvSpPr>
            <a:spLocks noGrp="1"/>
          </p:cNvSpPr>
          <p:nvPr>
            <p:ph type="title"/>
          </p:nvPr>
        </p:nvSpPr>
        <p:spPr/>
        <p:txBody>
          <a:bodyPr/>
          <a:lstStyle/>
          <a:p>
            <a:r>
              <a:rPr lang="en-US" dirty="0"/>
              <a:t>Using the RMS Interface – Brief Tour</a:t>
            </a:r>
          </a:p>
        </p:txBody>
      </p:sp>
      <p:pic>
        <p:nvPicPr>
          <p:cNvPr id="5" name="Picture 4">
            <a:extLst>
              <a:ext uri="{FF2B5EF4-FFF2-40B4-BE49-F238E27FC236}">
                <a16:creationId xmlns:a16="http://schemas.microsoft.com/office/drawing/2014/main" id="{25021133-CD25-4411-BC05-E654A7FD5E1E}"/>
              </a:ext>
            </a:extLst>
          </p:cNvPr>
          <p:cNvPicPr>
            <a:picLocks noChangeAspect="1"/>
          </p:cNvPicPr>
          <p:nvPr/>
        </p:nvPicPr>
        <p:blipFill>
          <a:blip r:embed="rId2"/>
          <a:stretch>
            <a:fillRect/>
          </a:stretch>
        </p:blipFill>
        <p:spPr>
          <a:xfrm>
            <a:off x="2012222" y="791537"/>
            <a:ext cx="8167555" cy="5577840"/>
          </a:xfrm>
          <a:prstGeom prst="rect">
            <a:avLst/>
          </a:prstGeom>
        </p:spPr>
      </p:pic>
      <p:sp>
        <p:nvSpPr>
          <p:cNvPr id="6" name="Rectangle 5">
            <a:extLst>
              <a:ext uri="{FF2B5EF4-FFF2-40B4-BE49-F238E27FC236}">
                <a16:creationId xmlns:a16="http://schemas.microsoft.com/office/drawing/2014/main" id="{57268C15-578A-4FEA-92E8-AB6436CCD988}"/>
              </a:ext>
            </a:extLst>
          </p:cNvPr>
          <p:cNvSpPr/>
          <p:nvPr/>
        </p:nvSpPr>
        <p:spPr bwMode="auto">
          <a:xfrm>
            <a:off x="4328440" y="1216447"/>
            <a:ext cx="310393" cy="34390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7" name="Straight Arrow Connector 6">
            <a:extLst>
              <a:ext uri="{FF2B5EF4-FFF2-40B4-BE49-F238E27FC236}">
                <a16:creationId xmlns:a16="http://schemas.microsoft.com/office/drawing/2014/main" id="{E79D8DF1-21CC-44A5-BC80-88442048EBBA}"/>
              </a:ext>
            </a:extLst>
          </p:cNvPr>
          <p:cNvCxnSpPr>
            <a:cxnSpLocks/>
            <a:stCxn id="6" idx="3"/>
            <a:endCxn id="8" idx="1"/>
          </p:cNvCxnSpPr>
          <p:nvPr/>
        </p:nvCxnSpPr>
        <p:spPr bwMode="auto">
          <a:xfrm flipV="1">
            <a:off x="4638833" y="310393"/>
            <a:ext cx="1199905" cy="1078007"/>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2D8D786E-B05F-424F-9326-DE4815A7F7BE}"/>
              </a:ext>
            </a:extLst>
          </p:cNvPr>
          <p:cNvSpPr txBox="1"/>
          <p:nvPr/>
        </p:nvSpPr>
        <p:spPr>
          <a:xfrm>
            <a:off x="5838738" y="202671"/>
            <a:ext cx="2004969" cy="215444"/>
          </a:xfrm>
          <a:prstGeom prst="rect">
            <a:avLst/>
          </a:prstGeom>
          <a:solidFill>
            <a:srgbClr val="DDDDDD"/>
          </a:solidFill>
          <a:ln>
            <a:solidFill>
              <a:srgbClr val="F7B041"/>
            </a:solidFill>
          </a:ln>
        </p:spPr>
        <p:txBody>
          <a:bodyPr wrap="square" rtlCol="0">
            <a:spAutoFit/>
          </a:bodyPr>
          <a:lstStyle/>
          <a:p>
            <a:r>
              <a:rPr lang="en-US" sz="800" dirty="0"/>
              <a:t>Open Data Explorer to View Databases</a:t>
            </a:r>
          </a:p>
        </p:txBody>
      </p:sp>
      <p:sp>
        <p:nvSpPr>
          <p:cNvPr id="15" name="Rectangle 14">
            <a:extLst>
              <a:ext uri="{FF2B5EF4-FFF2-40B4-BE49-F238E27FC236}">
                <a16:creationId xmlns:a16="http://schemas.microsoft.com/office/drawing/2014/main" id="{F5350A5F-C6D3-415F-A51C-8A1CF3D21173}"/>
              </a:ext>
            </a:extLst>
          </p:cNvPr>
          <p:cNvSpPr/>
          <p:nvPr/>
        </p:nvSpPr>
        <p:spPr bwMode="auto">
          <a:xfrm>
            <a:off x="6175984" y="1226234"/>
            <a:ext cx="310392" cy="34390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16" name="Straight Arrow Connector 15">
            <a:extLst>
              <a:ext uri="{FF2B5EF4-FFF2-40B4-BE49-F238E27FC236}">
                <a16:creationId xmlns:a16="http://schemas.microsoft.com/office/drawing/2014/main" id="{B8F74438-4780-4796-8C33-EE2B57D489ED}"/>
              </a:ext>
            </a:extLst>
          </p:cNvPr>
          <p:cNvCxnSpPr>
            <a:cxnSpLocks/>
            <a:endCxn id="19" idx="1"/>
          </p:cNvCxnSpPr>
          <p:nvPr/>
        </p:nvCxnSpPr>
        <p:spPr bwMode="auto">
          <a:xfrm flipV="1">
            <a:off x="6486376" y="629342"/>
            <a:ext cx="1055327" cy="741026"/>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988CB2C9-D272-4D6D-8614-41B2D502C7BB}"/>
              </a:ext>
            </a:extLst>
          </p:cNvPr>
          <p:cNvSpPr txBox="1"/>
          <p:nvPr/>
        </p:nvSpPr>
        <p:spPr>
          <a:xfrm>
            <a:off x="7541703" y="521620"/>
            <a:ext cx="1199905" cy="215444"/>
          </a:xfrm>
          <a:prstGeom prst="rect">
            <a:avLst/>
          </a:prstGeom>
          <a:solidFill>
            <a:srgbClr val="DDDDDD"/>
          </a:solidFill>
          <a:ln>
            <a:solidFill>
              <a:srgbClr val="F7B041"/>
            </a:solidFill>
          </a:ln>
        </p:spPr>
        <p:txBody>
          <a:bodyPr wrap="square" rtlCol="0">
            <a:spAutoFit/>
          </a:bodyPr>
          <a:lstStyle/>
          <a:p>
            <a:r>
              <a:rPr lang="en-US" sz="800" dirty="0"/>
              <a:t>Show Analysis Queue</a:t>
            </a:r>
          </a:p>
        </p:txBody>
      </p:sp>
      <p:sp>
        <p:nvSpPr>
          <p:cNvPr id="23" name="Rectangle 22">
            <a:extLst>
              <a:ext uri="{FF2B5EF4-FFF2-40B4-BE49-F238E27FC236}">
                <a16:creationId xmlns:a16="http://schemas.microsoft.com/office/drawing/2014/main" id="{5CBE595B-E870-4D08-9F88-3E87D06438E5}"/>
              </a:ext>
            </a:extLst>
          </p:cNvPr>
          <p:cNvSpPr/>
          <p:nvPr/>
        </p:nvSpPr>
        <p:spPr bwMode="auto">
          <a:xfrm>
            <a:off x="3876832" y="6066463"/>
            <a:ext cx="3052474" cy="302914"/>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2FEFB890-7CCF-4F27-B727-4234CDD6DB9E}"/>
              </a:ext>
            </a:extLst>
          </p:cNvPr>
          <p:cNvCxnSpPr>
            <a:cxnSpLocks/>
            <a:stCxn id="23" idx="1"/>
            <a:endCxn id="27" idx="3"/>
          </p:cNvCxnSpPr>
          <p:nvPr/>
        </p:nvCxnSpPr>
        <p:spPr bwMode="auto">
          <a:xfrm flipH="1" flipV="1">
            <a:off x="1912691" y="5863888"/>
            <a:ext cx="1964141" cy="354032"/>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53E8439B-AFFB-4BC2-801B-E8CAE01493D5}"/>
              </a:ext>
            </a:extLst>
          </p:cNvPr>
          <p:cNvSpPr txBox="1"/>
          <p:nvPr/>
        </p:nvSpPr>
        <p:spPr>
          <a:xfrm>
            <a:off x="74366" y="5756166"/>
            <a:ext cx="1838325" cy="215444"/>
          </a:xfrm>
          <a:prstGeom prst="rect">
            <a:avLst/>
          </a:prstGeom>
          <a:solidFill>
            <a:srgbClr val="DDDDDD"/>
          </a:solidFill>
          <a:ln>
            <a:solidFill>
              <a:srgbClr val="F7B041"/>
            </a:solidFill>
          </a:ln>
        </p:spPr>
        <p:txBody>
          <a:bodyPr wrap="square" rtlCol="0">
            <a:spAutoFit/>
          </a:bodyPr>
          <a:lstStyle/>
          <a:p>
            <a:r>
              <a:rPr lang="en-US" sz="800" dirty="0"/>
              <a:t>Currently Connected EDM and RDM</a:t>
            </a:r>
          </a:p>
        </p:txBody>
      </p:sp>
      <p:sp>
        <p:nvSpPr>
          <p:cNvPr id="29" name="Rectangle 28">
            <a:extLst>
              <a:ext uri="{FF2B5EF4-FFF2-40B4-BE49-F238E27FC236}">
                <a16:creationId xmlns:a16="http://schemas.microsoft.com/office/drawing/2014/main" id="{77D9F9DF-1F30-48CD-8C0D-13E9EFBBA3E9}"/>
              </a:ext>
            </a:extLst>
          </p:cNvPr>
          <p:cNvSpPr/>
          <p:nvPr/>
        </p:nvSpPr>
        <p:spPr bwMode="auto">
          <a:xfrm>
            <a:off x="2136394" y="1216447"/>
            <a:ext cx="310393" cy="34390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B9B0941A-686F-4F29-AE36-9161F924D8BF}"/>
              </a:ext>
            </a:extLst>
          </p:cNvPr>
          <p:cNvCxnSpPr>
            <a:cxnSpLocks/>
            <a:stCxn id="29" idx="1"/>
            <a:endCxn id="33" idx="3"/>
          </p:cNvCxnSpPr>
          <p:nvPr/>
        </p:nvCxnSpPr>
        <p:spPr bwMode="auto">
          <a:xfrm flipH="1" flipV="1">
            <a:off x="1384808" y="1310927"/>
            <a:ext cx="751586" cy="77473"/>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447A8782-21CC-4569-9402-1D01F6BBBDD3}"/>
              </a:ext>
            </a:extLst>
          </p:cNvPr>
          <p:cNvSpPr txBox="1"/>
          <p:nvPr/>
        </p:nvSpPr>
        <p:spPr>
          <a:xfrm>
            <a:off x="610222" y="1203205"/>
            <a:ext cx="774586" cy="215444"/>
          </a:xfrm>
          <a:prstGeom prst="rect">
            <a:avLst/>
          </a:prstGeom>
          <a:solidFill>
            <a:srgbClr val="DDDDDD"/>
          </a:solidFill>
          <a:ln>
            <a:solidFill>
              <a:srgbClr val="F7B041"/>
            </a:solidFill>
          </a:ln>
        </p:spPr>
        <p:txBody>
          <a:bodyPr wrap="square" rtlCol="0">
            <a:spAutoFit/>
          </a:bodyPr>
          <a:lstStyle/>
          <a:p>
            <a:r>
              <a:rPr lang="en-US" sz="800" dirty="0"/>
              <a:t>Import Data</a:t>
            </a:r>
          </a:p>
        </p:txBody>
      </p:sp>
      <p:sp>
        <p:nvSpPr>
          <p:cNvPr id="36" name="Rectangle 35">
            <a:extLst>
              <a:ext uri="{FF2B5EF4-FFF2-40B4-BE49-F238E27FC236}">
                <a16:creationId xmlns:a16="http://schemas.microsoft.com/office/drawing/2014/main" id="{61E25033-099C-4A49-9EE1-B1CE95CC56F1}"/>
              </a:ext>
            </a:extLst>
          </p:cNvPr>
          <p:cNvSpPr/>
          <p:nvPr/>
        </p:nvSpPr>
        <p:spPr bwMode="auto">
          <a:xfrm>
            <a:off x="2758715" y="1226234"/>
            <a:ext cx="310393" cy="34390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37" name="Straight Arrow Connector 36">
            <a:extLst>
              <a:ext uri="{FF2B5EF4-FFF2-40B4-BE49-F238E27FC236}">
                <a16:creationId xmlns:a16="http://schemas.microsoft.com/office/drawing/2014/main" id="{4288094A-EBC8-40A1-AEAB-C88A85742781}"/>
              </a:ext>
            </a:extLst>
          </p:cNvPr>
          <p:cNvCxnSpPr>
            <a:cxnSpLocks/>
            <a:stCxn id="36" idx="1"/>
            <a:endCxn id="39" idx="3"/>
          </p:cNvCxnSpPr>
          <p:nvPr/>
        </p:nvCxnSpPr>
        <p:spPr bwMode="auto">
          <a:xfrm flipH="1">
            <a:off x="1461809" y="1398187"/>
            <a:ext cx="1296906" cy="443214"/>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a:extLst>
              <a:ext uri="{FF2B5EF4-FFF2-40B4-BE49-F238E27FC236}">
                <a16:creationId xmlns:a16="http://schemas.microsoft.com/office/drawing/2014/main" id="{B9A97736-7589-4EE5-8C47-D4F0383A8137}"/>
              </a:ext>
            </a:extLst>
          </p:cNvPr>
          <p:cNvSpPr txBox="1"/>
          <p:nvPr/>
        </p:nvSpPr>
        <p:spPr>
          <a:xfrm>
            <a:off x="525244" y="1733679"/>
            <a:ext cx="936565" cy="215444"/>
          </a:xfrm>
          <a:prstGeom prst="rect">
            <a:avLst/>
          </a:prstGeom>
          <a:solidFill>
            <a:srgbClr val="DDDDDD"/>
          </a:solidFill>
          <a:ln>
            <a:solidFill>
              <a:srgbClr val="F7B041"/>
            </a:solidFill>
          </a:ln>
        </p:spPr>
        <p:txBody>
          <a:bodyPr wrap="square" rtlCol="0">
            <a:spAutoFit/>
          </a:bodyPr>
          <a:lstStyle/>
          <a:p>
            <a:r>
              <a:rPr lang="en-US" sz="800" dirty="0"/>
              <a:t>Create Portfolio</a:t>
            </a:r>
          </a:p>
        </p:txBody>
      </p:sp>
      <p:pic>
        <p:nvPicPr>
          <p:cNvPr id="42" name="Picture 41">
            <a:extLst>
              <a:ext uri="{FF2B5EF4-FFF2-40B4-BE49-F238E27FC236}">
                <a16:creationId xmlns:a16="http://schemas.microsoft.com/office/drawing/2014/main" id="{C3B1571E-A27A-41F3-9F8B-17359F7ED0D7}"/>
              </a:ext>
            </a:extLst>
          </p:cNvPr>
          <p:cNvPicPr>
            <a:picLocks noChangeAspect="1"/>
          </p:cNvPicPr>
          <p:nvPr/>
        </p:nvPicPr>
        <p:blipFill>
          <a:blip r:embed="rId3"/>
          <a:stretch>
            <a:fillRect/>
          </a:stretch>
        </p:blipFill>
        <p:spPr>
          <a:xfrm>
            <a:off x="2136394" y="1862693"/>
            <a:ext cx="3486150" cy="3371850"/>
          </a:xfrm>
          <a:prstGeom prst="rect">
            <a:avLst/>
          </a:prstGeom>
        </p:spPr>
      </p:pic>
      <p:sp>
        <p:nvSpPr>
          <p:cNvPr id="43" name="Rectangle 42">
            <a:extLst>
              <a:ext uri="{FF2B5EF4-FFF2-40B4-BE49-F238E27FC236}">
                <a16:creationId xmlns:a16="http://schemas.microsoft.com/office/drawing/2014/main" id="{7773CE50-0ACD-419E-B5A5-EBB72FA92FFA}"/>
              </a:ext>
            </a:extLst>
          </p:cNvPr>
          <p:cNvSpPr/>
          <p:nvPr/>
        </p:nvSpPr>
        <p:spPr bwMode="auto">
          <a:xfrm>
            <a:off x="2374343" y="1073379"/>
            <a:ext cx="606079" cy="13821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44" name="Straight Arrow Connector 43">
            <a:extLst>
              <a:ext uri="{FF2B5EF4-FFF2-40B4-BE49-F238E27FC236}">
                <a16:creationId xmlns:a16="http://schemas.microsoft.com/office/drawing/2014/main" id="{379E6CD3-831C-472E-B39C-CB56A7286B60}"/>
              </a:ext>
            </a:extLst>
          </p:cNvPr>
          <p:cNvCxnSpPr>
            <a:cxnSpLocks/>
            <a:stCxn id="43" idx="2"/>
            <a:endCxn id="42" idx="0"/>
          </p:cNvCxnSpPr>
          <p:nvPr/>
        </p:nvCxnSpPr>
        <p:spPr bwMode="auto">
          <a:xfrm>
            <a:off x="2677383" y="1211594"/>
            <a:ext cx="1202086" cy="651099"/>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Rectangle 49">
            <a:extLst>
              <a:ext uri="{FF2B5EF4-FFF2-40B4-BE49-F238E27FC236}">
                <a16:creationId xmlns:a16="http://schemas.microsoft.com/office/drawing/2014/main" id="{289D0B71-6617-46C4-BC1B-2DDEC958ABCA}"/>
              </a:ext>
            </a:extLst>
          </p:cNvPr>
          <p:cNvSpPr/>
          <p:nvPr/>
        </p:nvSpPr>
        <p:spPr bwMode="auto">
          <a:xfrm>
            <a:off x="3303797" y="4740765"/>
            <a:ext cx="2164360" cy="198009"/>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51" name="Straight Arrow Connector 50">
            <a:extLst>
              <a:ext uri="{FF2B5EF4-FFF2-40B4-BE49-F238E27FC236}">
                <a16:creationId xmlns:a16="http://schemas.microsoft.com/office/drawing/2014/main" id="{290DB862-7DC6-4563-834B-27089269038E}"/>
              </a:ext>
            </a:extLst>
          </p:cNvPr>
          <p:cNvCxnSpPr>
            <a:cxnSpLocks/>
            <a:stCxn id="50" idx="3"/>
            <a:endCxn id="54" idx="0"/>
          </p:cNvCxnSpPr>
          <p:nvPr/>
        </p:nvCxnSpPr>
        <p:spPr bwMode="auto">
          <a:xfrm>
            <a:off x="5468157" y="4839770"/>
            <a:ext cx="880883" cy="614760"/>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Box 53">
            <a:extLst>
              <a:ext uri="{FF2B5EF4-FFF2-40B4-BE49-F238E27FC236}">
                <a16:creationId xmlns:a16="http://schemas.microsoft.com/office/drawing/2014/main" id="{61CAD00B-3D66-4595-B6BE-D37F42BFC13B}"/>
              </a:ext>
            </a:extLst>
          </p:cNvPr>
          <p:cNvSpPr txBox="1"/>
          <p:nvPr/>
        </p:nvSpPr>
        <p:spPr>
          <a:xfrm>
            <a:off x="5645791" y="5454530"/>
            <a:ext cx="1406497" cy="215444"/>
          </a:xfrm>
          <a:prstGeom prst="rect">
            <a:avLst/>
          </a:prstGeom>
          <a:solidFill>
            <a:srgbClr val="DDDDDD"/>
          </a:solidFill>
          <a:ln>
            <a:solidFill>
              <a:srgbClr val="F7B041"/>
            </a:solidFill>
          </a:ln>
        </p:spPr>
        <p:txBody>
          <a:bodyPr wrap="square" rtlCol="0">
            <a:spAutoFit/>
          </a:bodyPr>
          <a:lstStyle/>
          <a:p>
            <a:r>
              <a:rPr lang="en-US" sz="800" dirty="0"/>
              <a:t>Set up Remote Processing</a:t>
            </a:r>
          </a:p>
        </p:txBody>
      </p:sp>
      <p:pic>
        <p:nvPicPr>
          <p:cNvPr id="57" name="Picture 56">
            <a:extLst>
              <a:ext uri="{FF2B5EF4-FFF2-40B4-BE49-F238E27FC236}">
                <a16:creationId xmlns:a16="http://schemas.microsoft.com/office/drawing/2014/main" id="{015DBB2F-0541-4A50-8DE1-C950BBEB344A}"/>
              </a:ext>
            </a:extLst>
          </p:cNvPr>
          <p:cNvPicPr>
            <a:picLocks noChangeAspect="1"/>
          </p:cNvPicPr>
          <p:nvPr/>
        </p:nvPicPr>
        <p:blipFill>
          <a:blip r:embed="rId4"/>
          <a:stretch>
            <a:fillRect/>
          </a:stretch>
        </p:blipFill>
        <p:spPr>
          <a:xfrm>
            <a:off x="6331180" y="2561764"/>
            <a:ext cx="4000500" cy="2352675"/>
          </a:xfrm>
          <a:prstGeom prst="rect">
            <a:avLst/>
          </a:prstGeom>
        </p:spPr>
      </p:pic>
      <p:cxnSp>
        <p:nvCxnSpPr>
          <p:cNvPr id="62" name="Straight Arrow Connector 61">
            <a:extLst>
              <a:ext uri="{FF2B5EF4-FFF2-40B4-BE49-F238E27FC236}">
                <a16:creationId xmlns:a16="http://schemas.microsoft.com/office/drawing/2014/main" id="{455A8BDC-7D31-4BED-93DC-644F9C7F8305}"/>
              </a:ext>
            </a:extLst>
          </p:cNvPr>
          <p:cNvCxnSpPr>
            <a:cxnSpLocks/>
            <a:stCxn id="54" idx="0"/>
          </p:cNvCxnSpPr>
          <p:nvPr/>
        </p:nvCxnSpPr>
        <p:spPr bwMode="auto">
          <a:xfrm flipV="1">
            <a:off x="6349040" y="3469959"/>
            <a:ext cx="3274251" cy="1984571"/>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Rectangle 63">
            <a:extLst>
              <a:ext uri="{FF2B5EF4-FFF2-40B4-BE49-F238E27FC236}">
                <a16:creationId xmlns:a16="http://schemas.microsoft.com/office/drawing/2014/main" id="{5E782AAC-081E-451E-8060-5114056E072B}"/>
              </a:ext>
            </a:extLst>
          </p:cNvPr>
          <p:cNvSpPr/>
          <p:nvPr/>
        </p:nvSpPr>
        <p:spPr bwMode="auto">
          <a:xfrm>
            <a:off x="9623291" y="3298992"/>
            <a:ext cx="556486" cy="38377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66" name="Rectangle 65">
            <a:extLst>
              <a:ext uri="{FF2B5EF4-FFF2-40B4-BE49-F238E27FC236}">
                <a16:creationId xmlns:a16="http://schemas.microsoft.com/office/drawing/2014/main" id="{2FB94FD1-812A-48D0-AE59-758B87FFEE5F}"/>
              </a:ext>
            </a:extLst>
          </p:cNvPr>
          <p:cNvSpPr/>
          <p:nvPr/>
        </p:nvSpPr>
        <p:spPr bwMode="auto">
          <a:xfrm>
            <a:off x="7621003" y="4455995"/>
            <a:ext cx="836313" cy="38377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67" name="Straight Arrow Connector 66">
            <a:extLst>
              <a:ext uri="{FF2B5EF4-FFF2-40B4-BE49-F238E27FC236}">
                <a16:creationId xmlns:a16="http://schemas.microsoft.com/office/drawing/2014/main" id="{35BF23B5-4CE4-417E-AF39-A22AF8A2F5FC}"/>
              </a:ext>
            </a:extLst>
          </p:cNvPr>
          <p:cNvCxnSpPr>
            <a:cxnSpLocks/>
            <a:stCxn id="54" idx="3"/>
            <a:endCxn id="66" idx="2"/>
          </p:cNvCxnSpPr>
          <p:nvPr/>
        </p:nvCxnSpPr>
        <p:spPr bwMode="auto">
          <a:xfrm flipV="1">
            <a:off x="7052288" y="4839770"/>
            <a:ext cx="986872" cy="722482"/>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a:extLst>
              <a:ext uri="{FF2B5EF4-FFF2-40B4-BE49-F238E27FC236}">
                <a16:creationId xmlns:a16="http://schemas.microsoft.com/office/drawing/2014/main" id="{A5F920CF-7666-47BD-ACBB-B57F6092F0A9}"/>
              </a:ext>
            </a:extLst>
          </p:cNvPr>
          <p:cNvSpPr txBox="1"/>
          <p:nvPr/>
        </p:nvSpPr>
        <p:spPr>
          <a:xfrm>
            <a:off x="10370289" y="1073379"/>
            <a:ext cx="1656188" cy="2546851"/>
          </a:xfrm>
          <a:prstGeom prst="rect">
            <a:avLst/>
          </a:prstGeom>
          <a:noFill/>
        </p:spPr>
        <p:txBody>
          <a:bodyPr wrap="square" rtlCol="0">
            <a:spAutoFit/>
          </a:bodyPr>
          <a:lstStyle/>
          <a:p>
            <a:r>
              <a:rPr lang="en-US" dirty="0"/>
              <a:t>The first time you connect to an RMS server you will need to Set up Remote Processing.  Which is done by going to</a:t>
            </a:r>
          </a:p>
          <a:p>
            <a:pPr marL="285750" indent="-285750">
              <a:buFont typeface="+mj-lt"/>
              <a:buAutoNum type="romanLcPeriod"/>
            </a:pPr>
            <a:r>
              <a:rPr lang="en-US" dirty="0"/>
              <a:t>Components</a:t>
            </a:r>
          </a:p>
          <a:p>
            <a:pPr marL="285750" indent="-285750">
              <a:buFont typeface="+mj-lt"/>
              <a:buAutoNum type="romanLcPeriod"/>
            </a:pPr>
            <a:r>
              <a:rPr lang="en-US" dirty="0"/>
              <a:t>Configuration</a:t>
            </a:r>
          </a:p>
          <a:p>
            <a:pPr marL="285750" indent="-285750">
              <a:buFont typeface="+mj-lt"/>
              <a:buAutoNum type="romanLcPeriod"/>
            </a:pPr>
            <a:r>
              <a:rPr lang="en-US" dirty="0"/>
              <a:t>Remote Processing Configuration</a:t>
            </a:r>
          </a:p>
          <a:p>
            <a:pPr marL="285750" indent="-285750">
              <a:buFont typeface="+mj-lt"/>
              <a:buAutoNum type="romanLcPeriod"/>
            </a:pPr>
            <a:r>
              <a:rPr lang="en-US" dirty="0"/>
              <a:t>Retrieve</a:t>
            </a:r>
          </a:p>
          <a:p>
            <a:pPr marL="285750" indent="-285750">
              <a:buFont typeface="+mj-lt"/>
              <a:buAutoNum type="romanLcPeriod"/>
            </a:pPr>
            <a:r>
              <a:rPr lang="en-US" dirty="0"/>
              <a:t>OK</a:t>
            </a:r>
          </a:p>
        </p:txBody>
      </p:sp>
    </p:spTree>
    <p:extLst>
      <p:ext uri="{BB962C8B-B14F-4D97-AF65-F5344CB8AC3E}">
        <p14:creationId xmlns:p14="http://schemas.microsoft.com/office/powerpoint/2010/main" val="66179095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31FCA20-A9DC-415F-972C-B7058880DBF1}"/>
              </a:ext>
            </a:extLst>
          </p:cNvPr>
          <p:cNvPicPr>
            <a:picLocks noChangeAspect="1"/>
          </p:cNvPicPr>
          <p:nvPr/>
        </p:nvPicPr>
        <p:blipFill>
          <a:blip r:embed="rId2"/>
          <a:stretch>
            <a:fillRect/>
          </a:stretch>
        </p:blipFill>
        <p:spPr>
          <a:xfrm>
            <a:off x="3793481" y="2062907"/>
            <a:ext cx="2277335" cy="1920240"/>
          </a:xfrm>
          <a:prstGeom prst="rect">
            <a:avLst/>
          </a:prstGeom>
        </p:spPr>
      </p:pic>
      <p:pic>
        <p:nvPicPr>
          <p:cNvPr id="4" name="Picture 3">
            <a:extLst>
              <a:ext uri="{FF2B5EF4-FFF2-40B4-BE49-F238E27FC236}">
                <a16:creationId xmlns:a16="http://schemas.microsoft.com/office/drawing/2014/main" id="{4F359C8C-16FE-43F5-BE2E-32124348E758}"/>
              </a:ext>
            </a:extLst>
          </p:cNvPr>
          <p:cNvPicPr>
            <a:picLocks noChangeAspect="1"/>
          </p:cNvPicPr>
          <p:nvPr/>
        </p:nvPicPr>
        <p:blipFill>
          <a:blip r:embed="rId3"/>
          <a:stretch>
            <a:fillRect/>
          </a:stretch>
        </p:blipFill>
        <p:spPr>
          <a:xfrm>
            <a:off x="482872" y="1765727"/>
            <a:ext cx="2571750" cy="2514600"/>
          </a:xfrm>
          <a:prstGeom prst="rect">
            <a:avLst/>
          </a:prstGeom>
        </p:spPr>
      </p:pic>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Creating a Database</a:t>
            </a:r>
          </a:p>
        </p:txBody>
      </p:sp>
      <p:sp>
        <p:nvSpPr>
          <p:cNvPr id="10" name="TextBox 9">
            <a:extLst>
              <a:ext uri="{FF2B5EF4-FFF2-40B4-BE49-F238E27FC236}">
                <a16:creationId xmlns:a16="http://schemas.microsoft.com/office/drawing/2014/main" id="{A006E0C1-8D98-4B66-A0DD-F364CCB0CBD3}"/>
              </a:ext>
            </a:extLst>
          </p:cNvPr>
          <p:cNvSpPr txBox="1"/>
          <p:nvPr/>
        </p:nvSpPr>
        <p:spPr>
          <a:xfrm>
            <a:off x="482872" y="954560"/>
            <a:ext cx="2223424" cy="215444"/>
          </a:xfrm>
          <a:prstGeom prst="rect">
            <a:avLst/>
          </a:prstGeom>
          <a:solidFill>
            <a:srgbClr val="DDDDDD"/>
          </a:solidFill>
          <a:ln>
            <a:solidFill>
              <a:srgbClr val="F7B041"/>
            </a:solidFill>
          </a:ln>
        </p:spPr>
        <p:txBody>
          <a:bodyPr wrap="square" rtlCol="0">
            <a:spAutoFit/>
          </a:bodyPr>
          <a:lstStyle/>
          <a:p>
            <a:r>
              <a:rPr lang="en-US" sz="800" dirty="0"/>
              <a:t>1. Right Click on Exposure/Result Database</a:t>
            </a:r>
          </a:p>
        </p:txBody>
      </p:sp>
      <p:sp>
        <p:nvSpPr>
          <p:cNvPr id="18" name="TextBox 17">
            <a:extLst>
              <a:ext uri="{FF2B5EF4-FFF2-40B4-BE49-F238E27FC236}">
                <a16:creationId xmlns:a16="http://schemas.microsoft.com/office/drawing/2014/main" id="{F79D7E8C-0E42-428F-A386-69B0198D6044}"/>
              </a:ext>
            </a:extLst>
          </p:cNvPr>
          <p:cNvSpPr txBox="1"/>
          <p:nvPr/>
        </p:nvSpPr>
        <p:spPr>
          <a:xfrm>
            <a:off x="1531104" y="3710401"/>
            <a:ext cx="1300293" cy="208326"/>
          </a:xfrm>
          <a:prstGeom prst="rect">
            <a:avLst/>
          </a:prstGeom>
          <a:noFill/>
          <a:ln w="28575">
            <a:solidFill>
              <a:srgbClr val="F7B041"/>
            </a:solidFill>
          </a:ln>
        </p:spPr>
        <p:txBody>
          <a:bodyPr wrap="square" rtlCol="0">
            <a:spAutoFit/>
          </a:bodyPr>
          <a:lstStyle/>
          <a:p>
            <a:endParaRPr lang="en-US" sz="800" dirty="0"/>
          </a:p>
        </p:txBody>
      </p:sp>
      <p:sp>
        <p:nvSpPr>
          <p:cNvPr id="30" name="TextBox 29">
            <a:extLst>
              <a:ext uri="{FF2B5EF4-FFF2-40B4-BE49-F238E27FC236}">
                <a16:creationId xmlns:a16="http://schemas.microsoft.com/office/drawing/2014/main" id="{9A76A607-9FD5-4D34-8CCD-D74063C48460}"/>
              </a:ext>
            </a:extLst>
          </p:cNvPr>
          <p:cNvSpPr txBox="1"/>
          <p:nvPr/>
        </p:nvSpPr>
        <p:spPr>
          <a:xfrm>
            <a:off x="391751" y="4999197"/>
            <a:ext cx="3489550" cy="106490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7B041"/>
            </a:solidFill>
          </a:ln>
          <a:effectLst>
            <a:outerShdw blurRad="50800" dist="38100" dir="2700000" algn="tl" rotWithShape="0">
              <a:prstClr val="black">
                <a:alpha val="40000"/>
              </a:prstClr>
            </a:outerShdw>
          </a:effectLst>
        </p:spPr>
        <p:txBody>
          <a:bodyPr wrap="square" rtlCol="0">
            <a:spAutoFit/>
          </a:bodyPr>
          <a:lstStyle/>
          <a:p>
            <a:r>
              <a:rPr lang="en-US" sz="800" b="1" dirty="0"/>
              <a:t>Creating a Database Best Practices?</a:t>
            </a:r>
          </a:p>
          <a:p>
            <a:pPr marL="171450" indent="-171450">
              <a:buFont typeface="Arial" panose="020B0604020202020204" pitchFamily="34" charset="0"/>
              <a:buChar char="•"/>
            </a:pPr>
            <a:r>
              <a:rPr lang="en-US" sz="800" dirty="0"/>
              <a:t>In order to import data into the software, or generate modeled losses, we need a database to send this data into.  For each client new data dates and new projects should have their own EDM/RDM and should have names like the following:</a:t>
            </a:r>
          </a:p>
          <a:p>
            <a:pPr marL="628650" lvl="1" indent="-171450">
              <a:buFont typeface="Arial" panose="020B0604020202020204" pitchFamily="34" charset="0"/>
              <a:buChar char="•"/>
            </a:pPr>
            <a:r>
              <a:rPr lang="en-US" sz="800" b="1" i="1" dirty="0"/>
              <a:t>ClientName</a:t>
            </a:r>
            <a:r>
              <a:rPr lang="en-US" sz="800" dirty="0"/>
              <a:t>_</a:t>
            </a:r>
            <a:r>
              <a:rPr lang="en-US" sz="800" b="1" i="1" dirty="0"/>
              <a:t>Date_OptionalDescription</a:t>
            </a:r>
            <a:r>
              <a:rPr lang="en-US" sz="800" dirty="0"/>
              <a:t>_EDMv</a:t>
            </a:r>
            <a:r>
              <a:rPr lang="en-US" sz="800" b="1" i="1" dirty="0"/>
              <a:t>XXX</a:t>
            </a:r>
          </a:p>
          <a:p>
            <a:pPr marL="628650" lvl="1" indent="-171450">
              <a:buFont typeface="Arial" panose="020B0604020202020204" pitchFamily="34" charset="0"/>
              <a:buChar char="•"/>
            </a:pPr>
            <a:r>
              <a:rPr lang="en-US" sz="800" b="1" i="1" dirty="0"/>
              <a:t>ClientName</a:t>
            </a:r>
            <a:r>
              <a:rPr lang="en-US" sz="800" dirty="0"/>
              <a:t>_</a:t>
            </a:r>
            <a:r>
              <a:rPr lang="en-US" sz="800" b="1" i="1" dirty="0"/>
              <a:t>Date_OptionalDescription </a:t>
            </a:r>
            <a:r>
              <a:rPr lang="en-US" sz="800" dirty="0"/>
              <a:t>_RDMv</a:t>
            </a:r>
            <a:r>
              <a:rPr lang="en-US" sz="800" b="1" i="1" dirty="0"/>
              <a:t>XXX</a:t>
            </a:r>
          </a:p>
        </p:txBody>
      </p:sp>
      <p:sp>
        <p:nvSpPr>
          <p:cNvPr id="6" name="Rectangle 5">
            <a:extLst>
              <a:ext uri="{FF2B5EF4-FFF2-40B4-BE49-F238E27FC236}">
                <a16:creationId xmlns:a16="http://schemas.microsoft.com/office/drawing/2014/main" id="{CB61798F-B9C6-4ED4-A6C3-41269F67959A}"/>
              </a:ext>
            </a:extLst>
          </p:cNvPr>
          <p:cNvSpPr/>
          <p:nvPr/>
        </p:nvSpPr>
        <p:spPr bwMode="auto">
          <a:xfrm>
            <a:off x="912298" y="2153763"/>
            <a:ext cx="1008781" cy="368482"/>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4" name="TextBox 23">
            <a:extLst>
              <a:ext uri="{FF2B5EF4-FFF2-40B4-BE49-F238E27FC236}">
                <a16:creationId xmlns:a16="http://schemas.microsoft.com/office/drawing/2014/main" id="{B56007CD-D2B3-4AF1-9A65-A8166F11127A}"/>
              </a:ext>
            </a:extLst>
          </p:cNvPr>
          <p:cNvSpPr txBox="1"/>
          <p:nvPr/>
        </p:nvSpPr>
        <p:spPr>
          <a:xfrm>
            <a:off x="482872" y="1318516"/>
            <a:ext cx="1512994" cy="215444"/>
          </a:xfrm>
          <a:prstGeom prst="rect">
            <a:avLst/>
          </a:prstGeom>
          <a:solidFill>
            <a:srgbClr val="DDDDDD"/>
          </a:solidFill>
          <a:ln>
            <a:solidFill>
              <a:srgbClr val="F7B041"/>
            </a:solidFill>
          </a:ln>
        </p:spPr>
        <p:txBody>
          <a:bodyPr wrap="square" rtlCol="0">
            <a:spAutoFit/>
          </a:bodyPr>
          <a:lstStyle/>
          <a:p>
            <a:r>
              <a:rPr lang="en-US" sz="800" dirty="0"/>
              <a:t>2. Click on Create Database</a:t>
            </a:r>
          </a:p>
        </p:txBody>
      </p:sp>
      <p:sp>
        <p:nvSpPr>
          <p:cNvPr id="35" name="Arrow: Right 34">
            <a:extLst>
              <a:ext uri="{FF2B5EF4-FFF2-40B4-BE49-F238E27FC236}">
                <a16:creationId xmlns:a16="http://schemas.microsoft.com/office/drawing/2014/main" id="{344FBFEB-8222-4E5F-B4BA-16A54E412BBC}"/>
              </a:ext>
            </a:extLst>
          </p:cNvPr>
          <p:cNvSpPr/>
          <p:nvPr/>
        </p:nvSpPr>
        <p:spPr bwMode="auto">
          <a:xfrm>
            <a:off x="3241714" y="2793533"/>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6" name="Rectangle 35">
            <a:extLst>
              <a:ext uri="{FF2B5EF4-FFF2-40B4-BE49-F238E27FC236}">
                <a16:creationId xmlns:a16="http://schemas.microsoft.com/office/drawing/2014/main" id="{B6BC54AB-9AE3-444C-913D-4B196B337435}"/>
              </a:ext>
            </a:extLst>
          </p:cNvPr>
          <p:cNvSpPr/>
          <p:nvPr/>
        </p:nvSpPr>
        <p:spPr bwMode="auto">
          <a:xfrm>
            <a:off x="4579187" y="2303648"/>
            <a:ext cx="1386890" cy="250683"/>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7" name="Rectangle 36">
            <a:extLst>
              <a:ext uri="{FF2B5EF4-FFF2-40B4-BE49-F238E27FC236}">
                <a16:creationId xmlns:a16="http://schemas.microsoft.com/office/drawing/2014/main" id="{D1C1CEF6-C7F4-4667-BD02-669FEFC96BC6}"/>
              </a:ext>
            </a:extLst>
          </p:cNvPr>
          <p:cNvSpPr/>
          <p:nvPr/>
        </p:nvSpPr>
        <p:spPr bwMode="auto">
          <a:xfrm>
            <a:off x="4126259" y="2860646"/>
            <a:ext cx="1142028" cy="19294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8" name="TextBox 37">
            <a:extLst>
              <a:ext uri="{FF2B5EF4-FFF2-40B4-BE49-F238E27FC236}">
                <a16:creationId xmlns:a16="http://schemas.microsoft.com/office/drawing/2014/main" id="{3BBC7A08-4D71-4CDD-8345-11492EF5579B}"/>
              </a:ext>
            </a:extLst>
          </p:cNvPr>
          <p:cNvSpPr txBox="1"/>
          <p:nvPr/>
        </p:nvSpPr>
        <p:spPr>
          <a:xfrm>
            <a:off x="2901299" y="953022"/>
            <a:ext cx="2073815" cy="338554"/>
          </a:xfrm>
          <a:prstGeom prst="rect">
            <a:avLst/>
          </a:prstGeom>
          <a:solidFill>
            <a:srgbClr val="DDDDDD"/>
          </a:solidFill>
          <a:ln>
            <a:solidFill>
              <a:srgbClr val="F7B041"/>
            </a:solidFill>
          </a:ln>
        </p:spPr>
        <p:txBody>
          <a:bodyPr wrap="square" rtlCol="0">
            <a:spAutoFit/>
          </a:bodyPr>
          <a:lstStyle/>
          <a:p>
            <a:r>
              <a:rPr lang="en-US" sz="800" dirty="0"/>
              <a:t>3. Select SQL Server (RDUSQLRMS</a:t>
            </a:r>
            <a:r>
              <a:rPr lang="en-US" sz="800" b="1" i="1" dirty="0"/>
              <a:t>XXX</a:t>
            </a:r>
            <a:r>
              <a:rPr lang="en-US" sz="800" dirty="0"/>
              <a:t>\RMSv</a:t>
            </a:r>
            <a:r>
              <a:rPr lang="en-US" sz="800" b="1" i="1" dirty="0"/>
              <a:t>XXX</a:t>
            </a:r>
            <a:r>
              <a:rPr lang="en-US" sz="800" dirty="0"/>
              <a:t>)</a:t>
            </a:r>
          </a:p>
        </p:txBody>
      </p:sp>
      <p:sp>
        <p:nvSpPr>
          <p:cNvPr id="45" name="TextBox 44">
            <a:extLst>
              <a:ext uri="{FF2B5EF4-FFF2-40B4-BE49-F238E27FC236}">
                <a16:creationId xmlns:a16="http://schemas.microsoft.com/office/drawing/2014/main" id="{3B42EB08-E379-4C52-8627-76632680E38D}"/>
              </a:ext>
            </a:extLst>
          </p:cNvPr>
          <p:cNvSpPr txBox="1"/>
          <p:nvPr/>
        </p:nvSpPr>
        <p:spPr>
          <a:xfrm>
            <a:off x="4243552" y="4231385"/>
            <a:ext cx="1861360" cy="215444"/>
          </a:xfrm>
          <a:prstGeom prst="rect">
            <a:avLst/>
          </a:prstGeom>
          <a:solidFill>
            <a:srgbClr val="DDDDDD"/>
          </a:solidFill>
          <a:ln>
            <a:solidFill>
              <a:srgbClr val="F7B041"/>
            </a:solidFill>
          </a:ln>
        </p:spPr>
        <p:txBody>
          <a:bodyPr wrap="square" rtlCol="0">
            <a:spAutoFit/>
          </a:bodyPr>
          <a:lstStyle/>
          <a:p>
            <a:r>
              <a:rPr lang="en-US" sz="800" dirty="0"/>
              <a:t>4. Select Windows NT authentication</a:t>
            </a:r>
          </a:p>
        </p:txBody>
      </p:sp>
      <p:pic>
        <p:nvPicPr>
          <p:cNvPr id="50" name="Picture 49">
            <a:extLst>
              <a:ext uri="{FF2B5EF4-FFF2-40B4-BE49-F238E27FC236}">
                <a16:creationId xmlns:a16="http://schemas.microsoft.com/office/drawing/2014/main" id="{9901C108-D7F3-4EC7-AE27-61F1C0A402C6}"/>
              </a:ext>
            </a:extLst>
          </p:cNvPr>
          <p:cNvPicPr>
            <a:picLocks noChangeAspect="1"/>
          </p:cNvPicPr>
          <p:nvPr/>
        </p:nvPicPr>
        <p:blipFill>
          <a:blip r:embed="rId4"/>
          <a:stretch>
            <a:fillRect/>
          </a:stretch>
        </p:blipFill>
        <p:spPr>
          <a:xfrm>
            <a:off x="6668404" y="1171522"/>
            <a:ext cx="4482669" cy="3931920"/>
          </a:xfrm>
          <a:prstGeom prst="rect">
            <a:avLst/>
          </a:prstGeom>
        </p:spPr>
      </p:pic>
      <p:sp>
        <p:nvSpPr>
          <p:cNvPr id="66" name="Arrow: Right 65">
            <a:extLst>
              <a:ext uri="{FF2B5EF4-FFF2-40B4-BE49-F238E27FC236}">
                <a16:creationId xmlns:a16="http://schemas.microsoft.com/office/drawing/2014/main" id="{65D1333D-6B4F-4B49-9BCF-DC7F31170782}"/>
              </a:ext>
            </a:extLst>
          </p:cNvPr>
          <p:cNvSpPr/>
          <p:nvPr/>
        </p:nvSpPr>
        <p:spPr bwMode="auto">
          <a:xfrm>
            <a:off x="6169526" y="2793533"/>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67" name="TextBox 66">
            <a:extLst>
              <a:ext uri="{FF2B5EF4-FFF2-40B4-BE49-F238E27FC236}">
                <a16:creationId xmlns:a16="http://schemas.microsoft.com/office/drawing/2014/main" id="{A4A0E93A-DFCD-4274-85F7-CF719EC22A5F}"/>
              </a:ext>
            </a:extLst>
          </p:cNvPr>
          <p:cNvSpPr txBox="1"/>
          <p:nvPr/>
        </p:nvSpPr>
        <p:spPr>
          <a:xfrm>
            <a:off x="4243552" y="4562912"/>
            <a:ext cx="1861360" cy="215444"/>
          </a:xfrm>
          <a:prstGeom prst="rect">
            <a:avLst/>
          </a:prstGeom>
          <a:solidFill>
            <a:srgbClr val="DDDDDD"/>
          </a:solidFill>
          <a:ln>
            <a:solidFill>
              <a:srgbClr val="F7B041"/>
            </a:solidFill>
          </a:ln>
        </p:spPr>
        <p:txBody>
          <a:bodyPr wrap="square" rtlCol="0">
            <a:spAutoFit/>
          </a:bodyPr>
          <a:lstStyle/>
          <a:p>
            <a:r>
              <a:rPr lang="en-US" sz="800" dirty="0"/>
              <a:t>5. Uncheck All</a:t>
            </a:r>
          </a:p>
        </p:txBody>
      </p:sp>
      <p:sp>
        <p:nvSpPr>
          <p:cNvPr id="71" name="TextBox 70">
            <a:extLst>
              <a:ext uri="{FF2B5EF4-FFF2-40B4-BE49-F238E27FC236}">
                <a16:creationId xmlns:a16="http://schemas.microsoft.com/office/drawing/2014/main" id="{63D311DC-C742-4379-8E81-4E72421CACB5}"/>
              </a:ext>
            </a:extLst>
          </p:cNvPr>
          <p:cNvSpPr txBox="1"/>
          <p:nvPr/>
        </p:nvSpPr>
        <p:spPr>
          <a:xfrm>
            <a:off x="9798063" y="4346198"/>
            <a:ext cx="571881" cy="208326"/>
          </a:xfrm>
          <a:prstGeom prst="rect">
            <a:avLst/>
          </a:prstGeom>
          <a:noFill/>
          <a:ln w="28575">
            <a:solidFill>
              <a:srgbClr val="F7B041"/>
            </a:solidFill>
          </a:ln>
        </p:spPr>
        <p:txBody>
          <a:bodyPr wrap="square" rtlCol="0">
            <a:spAutoFit/>
          </a:bodyPr>
          <a:lstStyle/>
          <a:p>
            <a:endParaRPr lang="en-US" sz="800" dirty="0"/>
          </a:p>
        </p:txBody>
      </p:sp>
      <p:sp>
        <p:nvSpPr>
          <p:cNvPr id="73" name="TextBox 72">
            <a:extLst>
              <a:ext uri="{FF2B5EF4-FFF2-40B4-BE49-F238E27FC236}">
                <a16:creationId xmlns:a16="http://schemas.microsoft.com/office/drawing/2014/main" id="{43014EF7-E9DB-41F2-B9B3-751B572B5D35}"/>
              </a:ext>
            </a:extLst>
          </p:cNvPr>
          <p:cNvSpPr txBox="1"/>
          <p:nvPr/>
        </p:nvSpPr>
        <p:spPr>
          <a:xfrm>
            <a:off x="6856522" y="2237441"/>
            <a:ext cx="1775750" cy="208326"/>
          </a:xfrm>
          <a:prstGeom prst="rect">
            <a:avLst/>
          </a:prstGeom>
          <a:noFill/>
          <a:ln w="28575">
            <a:solidFill>
              <a:srgbClr val="F7B041"/>
            </a:solidFill>
          </a:ln>
        </p:spPr>
        <p:txBody>
          <a:bodyPr wrap="square" rtlCol="0">
            <a:spAutoFit/>
          </a:bodyPr>
          <a:lstStyle/>
          <a:p>
            <a:endParaRPr lang="en-US" sz="800" dirty="0"/>
          </a:p>
        </p:txBody>
      </p:sp>
      <p:sp>
        <p:nvSpPr>
          <p:cNvPr id="74" name="TextBox 73">
            <a:extLst>
              <a:ext uri="{FF2B5EF4-FFF2-40B4-BE49-F238E27FC236}">
                <a16:creationId xmlns:a16="http://schemas.microsoft.com/office/drawing/2014/main" id="{4BEC34E1-535C-454A-A4E3-5E9A88171191}"/>
              </a:ext>
            </a:extLst>
          </p:cNvPr>
          <p:cNvSpPr txBox="1"/>
          <p:nvPr/>
        </p:nvSpPr>
        <p:spPr>
          <a:xfrm>
            <a:off x="4243552" y="4904039"/>
            <a:ext cx="1861360" cy="338554"/>
          </a:xfrm>
          <a:prstGeom prst="rect">
            <a:avLst/>
          </a:prstGeom>
          <a:solidFill>
            <a:srgbClr val="DDDDDD"/>
          </a:solidFill>
          <a:ln>
            <a:solidFill>
              <a:srgbClr val="F7B041"/>
            </a:solidFill>
          </a:ln>
        </p:spPr>
        <p:txBody>
          <a:bodyPr wrap="square" rtlCol="0">
            <a:spAutoFit/>
          </a:bodyPr>
          <a:lstStyle/>
          <a:p>
            <a:r>
              <a:rPr lang="en-US" sz="800" dirty="0"/>
              <a:t>6. Check Exposure Data and Provide DB Name</a:t>
            </a:r>
          </a:p>
        </p:txBody>
      </p:sp>
      <p:sp>
        <p:nvSpPr>
          <p:cNvPr id="75" name="TextBox 74">
            <a:extLst>
              <a:ext uri="{FF2B5EF4-FFF2-40B4-BE49-F238E27FC236}">
                <a16:creationId xmlns:a16="http://schemas.microsoft.com/office/drawing/2014/main" id="{7C4E94AF-D08E-4AFC-BC98-25D9410C4ED4}"/>
              </a:ext>
            </a:extLst>
          </p:cNvPr>
          <p:cNvSpPr txBox="1"/>
          <p:nvPr/>
        </p:nvSpPr>
        <p:spPr>
          <a:xfrm>
            <a:off x="4243552" y="5354669"/>
            <a:ext cx="1861360" cy="338554"/>
          </a:xfrm>
          <a:prstGeom prst="rect">
            <a:avLst/>
          </a:prstGeom>
          <a:solidFill>
            <a:srgbClr val="DDDDDD"/>
          </a:solidFill>
          <a:ln>
            <a:solidFill>
              <a:srgbClr val="F7B041"/>
            </a:solidFill>
          </a:ln>
        </p:spPr>
        <p:txBody>
          <a:bodyPr wrap="square" rtlCol="0">
            <a:spAutoFit/>
          </a:bodyPr>
          <a:lstStyle/>
          <a:p>
            <a:r>
              <a:rPr lang="en-US" sz="800" dirty="0"/>
              <a:t>7. Check Results Data and Provide DB Name</a:t>
            </a:r>
          </a:p>
        </p:txBody>
      </p:sp>
      <p:sp>
        <p:nvSpPr>
          <p:cNvPr id="76" name="TextBox 75">
            <a:extLst>
              <a:ext uri="{FF2B5EF4-FFF2-40B4-BE49-F238E27FC236}">
                <a16:creationId xmlns:a16="http://schemas.microsoft.com/office/drawing/2014/main" id="{958F1F52-117C-44AC-95ED-5DCE2BEE97E1}"/>
              </a:ext>
            </a:extLst>
          </p:cNvPr>
          <p:cNvSpPr txBox="1"/>
          <p:nvPr/>
        </p:nvSpPr>
        <p:spPr>
          <a:xfrm>
            <a:off x="6856522" y="2462369"/>
            <a:ext cx="1775750" cy="208326"/>
          </a:xfrm>
          <a:prstGeom prst="rect">
            <a:avLst/>
          </a:prstGeom>
          <a:noFill/>
          <a:ln w="28575">
            <a:solidFill>
              <a:srgbClr val="F7B041"/>
            </a:solidFill>
          </a:ln>
        </p:spPr>
        <p:txBody>
          <a:bodyPr wrap="square" rtlCol="0">
            <a:spAutoFit/>
          </a:bodyPr>
          <a:lstStyle/>
          <a:p>
            <a:endParaRPr lang="en-US" sz="800" dirty="0"/>
          </a:p>
        </p:txBody>
      </p:sp>
      <p:sp>
        <p:nvSpPr>
          <p:cNvPr id="83" name="TextBox 82">
            <a:extLst>
              <a:ext uri="{FF2B5EF4-FFF2-40B4-BE49-F238E27FC236}">
                <a16:creationId xmlns:a16="http://schemas.microsoft.com/office/drawing/2014/main" id="{D88790A8-44A0-40BB-B69E-E1EA97EC5FE9}"/>
              </a:ext>
            </a:extLst>
          </p:cNvPr>
          <p:cNvSpPr txBox="1"/>
          <p:nvPr/>
        </p:nvSpPr>
        <p:spPr>
          <a:xfrm>
            <a:off x="10361555" y="4346198"/>
            <a:ext cx="571881" cy="208326"/>
          </a:xfrm>
          <a:prstGeom prst="rect">
            <a:avLst/>
          </a:prstGeom>
          <a:noFill/>
          <a:ln w="28575">
            <a:solidFill>
              <a:srgbClr val="F7B041"/>
            </a:solidFill>
          </a:ln>
        </p:spPr>
        <p:txBody>
          <a:bodyPr wrap="square" rtlCol="0">
            <a:spAutoFit/>
          </a:bodyPr>
          <a:lstStyle/>
          <a:p>
            <a:endParaRPr lang="en-US" sz="800" dirty="0"/>
          </a:p>
        </p:txBody>
      </p:sp>
      <p:sp>
        <p:nvSpPr>
          <p:cNvPr id="84" name="TextBox 83">
            <a:extLst>
              <a:ext uri="{FF2B5EF4-FFF2-40B4-BE49-F238E27FC236}">
                <a16:creationId xmlns:a16="http://schemas.microsoft.com/office/drawing/2014/main" id="{BE1210FD-0C2D-4B17-91EC-6D968137341A}"/>
              </a:ext>
            </a:extLst>
          </p:cNvPr>
          <p:cNvSpPr txBox="1"/>
          <p:nvPr/>
        </p:nvSpPr>
        <p:spPr>
          <a:xfrm>
            <a:off x="4243552" y="5816885"/>
            <a:ext cx="1852448" cy="215444"/>
          </a:xfrm>
          <a:prstGeom prst="rect">
            <a:avLst/>
          </a:prstGeom>
          <a:solidFill>
            <a:srgbClr val="DDDDDD"/>
          </a:solidFill>
          <a:ln>
            <a:solidFill>
              <a:srgbClr val="F7B041"/>
            </a:solidFill>
          </a:ln>
        </p:spPr>
        <p:txBody>
          <a:bodyPr wrap="square" rtlCol="0">
            <a:spAutoFit/>
          </a:bodyPr>
          <a:lstStyle/>
          <a:p>
            <a:r>
              <a:rPr lang="en-US" sz="800" dirty="0"/>
              <a:t>8. Create</a:t>
            </a:r>
          </a:p>
        </p:txBody>
      </p:sp>
      <p:sp>
        <p:nvSpPr>
          <p:cNvPr id="88" name="Oval 87">
            <a:extLst>
              <a:ext uri="{FF2B5EF4-FFF2-40B4-BE49-F238E27FC236}">
                <a16:creationId xmlns:a16="http://schemas.microsoft.com/office/drawing/2014/main" id="{9866F975-9D70-497E-BC9E-F8A1EA7680E2}"/>
              </a:ext>
            </a:extLst>
          </p:cNvPr>
          <p:cNvSpPr/>
          <p:nvPr/>
        </p:nvSpPr>
        <p:spPr bwMode="auto">
          <a:xfrm>
            <a:off x="652113" y="1811666"/>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1</a:t>
            </a:r>
          </a:p>
        </p:txBody>
      </p:sp>
      <p:sp>
        <p:nvSpPr>
          <p:cNvPr id="89" name="Oval 88">
            <a:extLst>
              <a:ext uri="{FF2B5EF4-FFF2-40B4-BE49-F238E27FC236}">
                <a16:creationId xmlns:a16="http://schemas.microsoft.com/office/drawing/2014/main" id="{FC7BC035-1487-4A6C-92BC-529B68637414}"/>
              </a:ext>
            </a:extLst>
          </p:cNvPr>
          <p:cNvSpPr/>
          <p:nvPr/>
        </p:nvSpPr>
        <p:spPr bwMode="auto">
          <a:xfrm>
            <a:off x="2901299" y="3635190"/>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2</a:t>
            </a:r>
            <a:endParaRPr kumimoji="0" lang="en-US" sz="1000" b="0" i="0" u="none" strike="noStrike" cap="none" normalizeH="0" baseline="0" dirty="0">
              <a:ln>
                <a:noFill/>
              </a:ln>
              <a:solidFill>
                <a:schemeClr val="tx1"/>
              </a:solidFill>
              <a:effectLst/>
              <a:latin typeface="Arial" charset="0"/>
            </a:endParaRPr>
          </a:p>
        </p:txBody>
      </p:sp>
      <p:sp>
        <p:nvSpPr>
          <p:cNvPr id="90" name="Oval 89">
            <a:extLst>
              <a:ext uri="{FF2B5EF4-FFF2-40B4-BE49-F238E27FC236}">
                <a16:creationId xmlns:a16="http://schemas.microsoft.com/office/drawing/2014/main" id="{417086D5-15B3-4C62-8E8E-87F2D7B5D01C}"/>
              </a:ext>
            </a:extLst>
          </p:cNvPr>
          <p:cNvSpPr/>
          <p:nvPr/>
        </p:nvSpPr>
        <p:spPr bwMode="auto">
          <a:xfrm>
            <a:off x="4082139" y="2123044"/>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3</a:t>
            </a:r>
            <a:endParaRPr kumimoji="0" lang="en-US" sz="1000" b="0" i="0" u="none" strike="noStrike" cap="none" normalizeH="0" baseline="0" dirty="0">
              <a:ln>
                <a:noFill/>
              </a:ln>
              <a:solidFill>
                <a:schemeClr val="tx1"/>
              </a:solidFill>
              <a:effectLst/>
              <a:latin typeface="Arial" charset="0"/>
            </a:endParaRPr>
          </a:p>
        </p:txBody>
      </p:sp>
      <p:sp>
        <p:nvSpPr>
          <p:cNvPr id="91" name="Oval 90">
            <a:extLst>
              <a:ext uri="{FF2B5EF4-FFF2-40B4-BE49-F238E27FC236}">
                <a16:creationId xmlns:a16="http://schemas.microsoft.com/office/drawing/2014/main" id="{DB79916B-BEE2-4BBA-99FA-4B2738EACB13}"/>
              </a:ext>
            </a:extLst>
          </p:cNvPr>
          <p:cNvSpPr/>
          <p:nvPr/>
        </p:nvSpPr>
        <p:spPr bwMode="auto">
          <a:xfrm>
            <a:off x="5318119" y="2787197"/>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4</a:t>
            </a:r>
            <a:endParaRPr kumimoji="0" lang="en-US" sz="1000" b="0" i="0" u="none" strike="noStrike" cap="none" normalizeH="0" baseline="0" dirty="0">
              <a:ln>
                <a:noFill/>
              </a:ln>
              <a:solidFill>
                <a:schemeClr val="tx1"/>
              </a:solidFill>
              <a:effectLst/>
              <a:latin typeface="Arial" charset="0"/>
            </a:endParaRPr>
          </a:p>
        </p:txBody>
      </p:sp>
      <p:sp>
        <p:nvSpPr>
          <p:cNvPr id="92" name="Oval 91">
            <a:extLst>
              <a:ext uri="{FF2B5EF4-FFF2-40B4-BE49-F238E27FC236}">
                <a16:creationId xmlns:a16="http://schemas.microsoft.com/office/drawing/2014/main" id="{EAF38B18-4F17-4727-8965-9AAE3C34D6B0}"/>
              </a:ext>
            </a:extLst>
          </p:cNvPr>
          <p:cNvSpPr/>
          <p:nvPr/>
        </p:nvSpPr>
        <p:spPr bwMode="auto">
          <a:xfrm>
            <a:off x="9398188" y="4500712"/>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5</a:t>
            </a:r>
            <a:endParaRPr kumimoji="0" lang="en-US" sz="1000" b="0" i="0" u="none" strike="noStrike" cap="none" normalizeH="0" baseline="0" dirty="0">
              <a:ln>
                <a:noFill/>
              </a:ln>
              <a:solidFill>
                <a:schemeClr val="tx1"/>
              </a:solidFill>
              <a:effectLst/>
              <a:latin typeface="Arial" charset="0"/>
            </a:endParaRPr>
          </a:p>
        </p:txBody>
      </p:sp>
      <p:sp>
        <p:nvSpPr>
          <p:cNvPr id="93" name="Oval 92">
            <a:extLst>
              <a:ext uri="{FF2B5EF4-FFF2-40B4-BE49-F238E27FC236}">
                <a16:creationId xmlns:a16="http://schemas.microsoft.com/office/drawing/2014/main" id="{9B910DDB-D6C5-44A2-A287-9B9560F901D7}"/>
              </a:ext>
            </a:extLst>
          </p:cNvPr>
          <p:cNvSpPr/>
          <p:nvPr/>
        </p:nvSpPr>
        <p:spPr bwMode="auto">
          <a:xfrm>
            <a:off x="6532839" y="1931805"/>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6</a:t>
            </a:r>
            <a:endParaRPr kumimoji="0" lang="en-US" sz="1000" b="0" i="0" u="none" strike="noStrike" cap="none" normalizeH="0" baseline="0" dirty="0">
              <a:ln>
                <a:noFill/>
              </a:ln>
              <a:solidFill>
                <a:schemeClr val="tx1"/>
              </a:solidFill>
              <a:effectLst/>
              <a:latin typeface="Arial" charset="0"/>
            </a:endParaRPr>
          </a:p>
        </p:txBody>
      </p:sp>
      <p:sp>
        <p:nvSpPr>
          <p:cNvPr id="94" name="Oval 93">
            <a:extLst>
              <a:ext uri="{FF2B5EF4-FFF2-40B4-BE49-F238E27FC236}">
                <a16:creationId xmlns:a16="http://schemas.microsoft.com/office/drawing/2014/main" id="{BEAF16C3-F31C-4C29-A85C-69F5EB9F6799}"/>
              </a:ext>
            </a:extLst>
          </p:cNvPr>
          <p:cNvSpPr/>
          <p:nvPr/>
        </p:nvSpPr>
        <p:spPr bwMode="auto">
          <a:xfrm>
            <a:off x="6790845" y="2717176"/>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7</a:t>
            </a:r>
            <a:endParaRPr kumimoji="0" lang="en-US" sz="1000" b="0" i="0" u="none" strike="noStrike" cap="none" normalizeH="0" baseline="0" dirty="0">
              <a:ln>
                <a:noFill/>
              </a:ln>
              <a:solidFill>
                <a:schemeClr val="tx1"/>
              </a:solidFill>
              <a:effectLst/>
              <a:latin typeface="Arial" charset="0"/>
            </a:endParaRPr>
          </a:p>
        </p:txBody>
      </p:sp>
      <p:sp>
        <p:nvSpPr>
          <p:cNvPr id="95" name="Oval 94">
            <a:extLst>
              <a:ext uri="{FF2B5EF4-FFF2-40B4-BE49-F238E27FC236}">
                <a16:creationId xmlns:a16="http://schemas.microsoft.com/office/drawing/2014/main" id="{4E34A112-9E68-4739-B106-7BB840BB2AAA}"/>
              </a:ext>
            </a:extLst>
          </p:cNvPr>
          <p:cNvSpPr/>
          <p:nvPr/>
        </p:nvSpPr>
        <p:spPr bwMode="auto">
          <a:xfrm>
            <a:off x="10983056" y="4349353"/>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8</a:t>
            </a:r>
            <a:endParaRPr kumimoji="0" lang="en-US" sz="1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76408778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E0FA65-E77F-4E4B-862B-2FECAEF5989D}"/>
              </a:ext>
            </a:extLst>
          </p:cNvPr>
          <p:cNvPicPr>
            <a:picLocks noChangeAspect="1"/>
          </p:cNvPicPr>
          <p:nvPr/>
        </p:nvPicPr>
        <p:blipFill>
          <a:blip r:embed="rId2"/>
          <a:stretch>
            <a:fillRect/>
          </a:stretch>
        </p:blipFill>
        <p:spPr>
          <a:xfrm>
            <a:off x="6477579" y="1270088"/>
            <a:ext cx="2329583" cy="4114800"/>
          </a:xfrm>
          <a:prstGeom prst="rect">
            <a:avLst/>
          </a:prstGeom>
        </p:spPr>
      </p:pic>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Creating a Database (continued)</a:t>
            </a:r>
          </a:p>
        </p:txBody>
      </p:sp>
      <p:pic>
        <p:nvPicPr>
          <p:cNvPr id="4" name="Picture 3">
            <a:extLst>
              <a:ext uri="{FF2B5EF4-FFF2-40B4-BE49-F238E27FC236}">
                <a16:creationId xmlns:a16="http://schemas.microsoft.com/office/drawing/2014/main" id="{4F359C8C-16FE-43F5-BE2E-32124348E758}"/>
              </a:ext>
            </a:extLst>
          </p:cNvPr>
          <p:cNvPicPr>
            <a:picLocks noChangeAspect="1"/>
          </p:cNvPicPr>
          <p:nvPr/>
        </p:nvPicPr>
        <p:blipFill>
          <a:blip r:embed="rId3"/>
          <a:stretch>
            <a:fillRect/>
          </a:stretch>
        </p:blipFill>
        <p:spPr>
          <a:xfrm>
            <a:off x="2176655" y="2193463"/>
            <a:ext cx="2571750" cy="2514600"/>
          </a:xfrm>
          <a:prstGeom prst="rect">
            <a:avLst/>
          </a:prstGeom>
        </p:spPr>
      </p:pic>
      <p:sp>
        <p:nvSpPr>
          <p:cNvPr id="10" name="TextBox 9">
            <a:extLst>
              <a:ext uri="{FF2B5EF4-FFF2-40B4-BE49-F238E27FC236}">
                <a16:creationId xmlns:a16="http://schemas.microsoft.com/office/drawing/2014/main" id="{A006E0C1-8D98-4B66-A0DD-F364CCB0CBD3}"/>
              </a:ext>
            </a:extLst>
          </p:cNvPr>
          <p:cNvSpPr txBox="1"/>
          <p:nvPr/>
        </p:nvSpPr>
        <p:spPr>
          <a:xfrm>
            <a:off x="9317438" y="1332621"/>
            <a:ext cx="2223424" cy="215444"/>
          </a:xfrm>
          <a:prstGeom prst="rect">
            <a:avLst/>
          </a:prstGeom>
          <a:solidFill>
            <a:srgbClr val="DDDDDD"/>
          </a:solidFill>
          <a:ln>
            <a:solidFill>
              <a:srgbClr val="F7B041"/>
            </a:solidFill>
          </a:ln>
        </p:spPr>
        <p:txBody>
          <a:bodyPr wrap="square" rtlCol="0">
            <a:spAutoFit/>
          </a:bodyPr>
          <a:lstStyle/>
          <a:p>
            <a:r>
              <a:rPr lang="en-US" sz="800" dirty="0"/>
              <a:t>1. Right Click on Exposure/Result Database</a:t>
            </a:r>
          </a:p>
        </p:txBody>
      </p:sp>
      <p:sp>
        <p:nvSpPr>
          <p:cNvPr id="18" name="TextBox 17">
            <a:extLst>
              <a:ext uri="{FF2B5EF4-FFF2-40B4-BE49-F238E27FC236}">
                <a16:creationId xmlns:a16="http://schemas.microsoft.com/office/drawing/2014/main" id="{F79D7E8C-0E42-428F-A386-69B0198D6044}"/>
              </a:ext>
            </a:extLst>
          </p:cNvPr>
          <p:cNvSpPr txBox="1"/>
          <p:nvPr/>
        </p:nvSpPr>
        <p:spPr>
          <a:xfrm>
            <a:off x="3233741" y="4306720"/>
            <a:ext cx="1300293" cy="208326"/>
          </a:xfrm>
          <a:prstGeom prst="rect">
            <a:avLst/>
          </a:prstGeom>
          <a:noFill/>
          <a:ln w="28575">
            <a:solidFill>
              <a:srgbClr val="F7B041"/>
            </a:solidFill>
          </a:ln>
        </p:spPr>
        <p:txBody>
          <a:bodyPr wrap="square" rtlCol="0">
            <a:spAutoFit/>
          </a:bodyPr>
          <a:lstStyle/>
          <a:p>
            <a:endParaRPr lang="en-US" sz="800" dirty="0"/>
          </a:p>
        </p:txBody>
      </p:sp>
      <p:sp>
        <p:nvSpPr>
          <p:cNvPr id="6" name="Rectangle 5">
            <a:extLst>
              <a:ext uri="{FF2B5EF4-FFF2-40B4-BE49-F238E27FC236}">
                <a16:creationId xmlns:a16="http://schemas.microsoft.com/office/drawing/2014/main" id="{CB61798F-B9C6-4ED4-A6C3-41269F67959A}"/>
              </a:ext>
            </a:extLst>
          </p:cNvPr>
          <p:cNvSpPr/>
          <p:nvPr/>
        </p:nvSpPr>
        <p:spPr bwMode="auto">
          <a:xfrm>
            <a:off x="2606081" y="2581499"/>
            <a:ext cx="1008781" cy="368482"/>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4" name="TextBox 23">
            <a:extLst>
              <a:ext uri="{FF2B5EF4-FFF2-40B4-BE49-F238E27FC236}">
                <a16:creationId xmlns:a16="http://schemas.microsoft.com/office/drawing/2014/main" id="{B56007CD-D2B3-4AF1-9A65-A8166F11127A}"/>
              </a:ext>
            </a:extLst>
          </p:cNvPr>
          <p:cNvSpPr txBox="1"/>
          <p:nvPr/>
        </p:nvSpPr>
        <p:spPr>
          <a:xfrm>
            <a:off x="9317437" y="1780188"/>
            <a:ext cx="2223423" cy="215444"/>
          </a:xfrm>
          <a:prstGeom prst="rect">
            <a:avLst/>
          </a:prstGeom>
          <a:solidFill>
            <a:srgbClr val="DDDDDD"/>
          </a:solidFill>
          <a:ln>
            <a:solidFill>
              <a:srgbClr val="F7B041"/>
            </a:solidFill>
          </a:ln>
        </p:spPr>
        <p:txBody>
          <a:bodyPr wrap="square" rtlCol="0">
            <a:spAutoFit/>
          </a:bodyPr>
          <a:lstStyle/>
          <a:p>
            <a:r>
              <a:rPr lang="en-US" sz="800" dirty="0"/>
              <a:t>2. Click on Refresh DB List…</a:t>
            </a:r>
          </a:p>
        </p:txBody>
      </p:sp>
      <p:sp>
        <p:nvSpPr>
          <p:cNvPr id="35" name="Arrow: Right 34">
            <a:extLst>
              <a:ext uri="{FF2B5EF4-FFF2-40B4-BE49-F238E27FC236}">
                <a16:creationId xmlns:a16="http://schemas.microsoft.com/office/drawing/2014/main" id="{344FBFEB-8222-4E5F-B4BA-16A54E412BBC}"/>
              </a:ext>
            </a:extLst>
          </p:cNvPr>
          <p:cNvSpPr/>
          <p:nvPr/>
        </p:nvSpPr>
        <p:spPr bwMode="auto">
          <a:xfrm>
            <a:off x="5331497" y="3075108"/>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6" name="Rectangle 35">
            <a:extLst>
              <a:ext uri="{FF2B5EF4-FFF2-40B4-BE49-F238E27FC236}">
                <a16:creationId xmlns:a16="http://schemas.microsoft.com/office/drawing/2014/main" id="{B6BC54AB-9AE3-444C-913D-4B196B337435}"/>
              </a:ext>
            </a:extLst>
          </p:cNvPr>
          <p:cNvSpPr/>
          <p:nvPr/>
        </p:nvSpPr>
        <p:spPr bwMode="auto">
          <a:xfrm>
            <a:off x="6592100" y="1688902"/>
            <a:ext cx="2100539" cy="250683"/>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7" name="Rectangle 36">
            <a:extLst>
              <a:ext uri="{FF2B5EF4-FFF2-40B4-BE49-F238E27FC236}">
                <a16:creationId xmlns:a16="http://schemas.microsoft.com/office/drawing/2014/main" id="{D1C1CEF6-C7F4-4667-BD02-669FEFC96BC6}"/>
              </a:ext>
            </a:extLst>
          </p:cNvPr>
          <p:cNvSpPr/>
          <p:nvPr/>
        </p:nvSpPr>
        <p:spPr bwMode="auto">
          <a:xfrm>
            <a:off x="7315586" y="4987935"/>
            <a:ext cx="654341" cy="250683"/>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8" name="TextBox 37">
            <a:extLst>
              <a:ext uri="{FF2B5EF4-FFF2-40B4-BE49-F238E27FC236}">
                <a16:creationId xmlns:a16="http://schemas.microsoft.com/office/drawing/2014/main" id="{3BBC7A08-4D71-4CDD-8345-11492EF5579B}"/>
              </a:ext>
            </a:extLst>
          </p:cNvPr>
          <p:cNvSpPr txBox="1"/>
          <p:nvPr/>
        </p:nvSpPr>
        <p:spPr>
          <a:xfrm>
            <a:off x="9348728" y="2232517"/>
            <a:ext cx="2192131" cy="215444"/>
          </a:xfrm>
          <a:prstGeom prst="rect">
            <a:avLst/>
          </a:prstGeom>
          <a:solidFill>
            <a:srgbClr val="DDDDDD"/>
          </a:solidFill>
          <a:ln>
            <a:solidFill>
              <a:srgbClr val="F7B041"/>
            </a:solidFill>
          </a:ln>
        </p:spPr>
        <p:txBody>
          <a:bodyPr wrap="square" rtlCol="0">
            <a:spAutoFit/>
          </a:bodyPr>
          <a:lstStyle/>
          <a:p>
            <a:r>
              <a:rPr lang="en-US" sz="800" dirty="0"/>
              <a:t>3. Select SQL Server</a:t>
            </a:r>
          </a:p>
        </p:txBody>
      </p:sp>
      <p:sp>
        <p:nvSpPr>
          <p:cNvPr id="45" name="TextBox 44">
            <a:extLst>
              <a:ext uri="{FF2B5EF4-FFF2-40B4-BE49-F238E27FC236}">
                <a16:creationId xmlns:a16="http://schemas.microsoft.com/office/drawing/2014/main" id="{3B42EB08-E379-4C52-8627-76632680E38D}"/>
              </a:ext>
            </a:extLst>
          </p:cNvPr>
          <p:cNvSpPr txBox="1"/>
          <p:nvPr/>
        </p:nvSpPr>
        <p:spPr>
          <a:xfrm>
            <a:off x="9360511" y="2684846"/>
            <a:ext cx="2180348" cy="215444"/>
          </a:xfrm>
          <a:prstGeom prst="rect">
            <a:avLst/>
          </a:prstGeom>
          <a:solidFill>
            <a:srgbClr val="DDDDDD"/>
          </a:solidFill>
          <a:ln>
            <a:solidFill>
              <a:srgbClr val="F7B041"/>
            </a:solidFill>
          </a:ln>
        </p:spPr>
        <p:txBody>
          <a:bodyPr wrap="square" rtlCol="0">
            <a:spAutoFit/>
          </a:bodyPr>
          <a:lstStyle/>
          <a:p>
            <a:r>
              <a:rPr lang="en-US" sz="800" dirty="0"/>
              <a:t>4. OK</a:t>
            </a:r>
          </a:p>
        </p:txBody>
      </p:sp>
      <p:sp>
        <p:nvSpPr>
          <p:cNvPr id="49" name="Oval 48">
            <a:extLst>
              <a:ext uri="{FF2B5EF4-FFF2-40B4-BE49-F238E27FC236}">
                <a16:creationId xmlns:a16="http://schemas.microsoft.com/office/drawing/2014/main" id="{CDD1D568-9A7C-496A-88DE-1C5F8A6855F9}"/>
              </a:ext>
            </a:extLst>
          </p:cNvPr>
          <p:cNvSpPr/>
          <p:nvPr/>
        </p:nvSpPr>
        <p:spPr bwMode="auto">
          <a:xfrm>
            <a:off x="2290369" y="2323255"/>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1</a:t>
            </a:r>
          </a:p>
        </p:txBody>
      </p:sp>
      <p:sp>
        <p:nvSpPr>
          <p:cNvPr id="51" name="Oval 50">
            <a:extLst>
              <a:ext uri="{FF2B5EF4-FFF2-40B4-BE49-F238E27FC236}">
                <a16:creationId xmlns:a16="http://schemas.microsoft.com/office/drawing/2014/main" id="{F87B4E31-AB04-4FFA-823B-A945E434846D}"/>
              </a:ext>
            </a:extLst>
          </p:cNvPr>
          <p:cNvSpPr/>
          <p:nvPr/>
        </p:nvSpPr>
        <p:spPr bwMode="auto">
          <a:xfrm>
            <a:off x="4578755" y="4421493"/>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2</a:t>
            </a:r>
          </a:p>
        </p:txBody>
      </p:sp>
      <p:sp>
        <p:nvSpPr>
          <p:cNvPr id="52" name="Oval 51">
            <a:extLst>
              <a:ext uri="{FF2B5EF4-FFF2-40B4-BE49-F238E27FC236}">
                <a16:creationId xmlns:a16="http://schemas.microsoft.com/office/drawing/2014/main" id="{AA6E4F7F-2635-468D-9F53-32D734DD26CA}"/>
              </a:ext>
            </a:extLst>
          </p:cNvPr>
          <p:cNvSpPr/>
          <p:nvPr/>
        </p:nvSpPr>
        <p:spPr bwMode="auto">
          <a:xfrm>
            <a:off x="6316273" y="1440343"/>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3</a:t>
            </a:r>
          </a:p>
        </p:txBody>
      </p:sp>
      <p:sp>
        <p:nvSpPr>
          <p:cNvPr id="53" name="Oval 52">
            <a:extLst>
              <a:ext uri="{FF2B5EF4-FFF2-40B4-BE49-F238E27FC236}">
                <a16:creationId xmlns:a16="http://schemas.microsoft.com/office/drawing/2014/main" id="{7BA5DF1E-425E-4341-B156-2F91918F9590}"/>
              </a:ext>
            </a:extLst>
          </p:cNvPr>
          <p:cNvSpPr/>
          <p:nvPr/>
        </p:nvSpPr>
        <p:spPr bwMode="auto">
          <a:xfrm>
            <a:off x="8131233" y="5029987"/>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4</a:t>
            </a:r>
          </a:p>
        </p:txBody>
      </p:sp>
    </p:spTree>
    <p:extLst>
      <p:ext uri="{BB962C8B-B14F-4D97-AF65-F5344CB8AC3E}">
        <p14:creationId xmlns:p14="http://schemas.microsoft.com/office/powerpoint/2010/main" val="140192809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Importing Data</a:t>
            </a:r>
          </a:p>
        </p:txBody>
      </p:sp>
      <p:pic>
        <p:nvPicPr>
          <p:cNvPr id="3" name="Picture 2">
            <a:extLst>
              <a:ext uri="{FF2B5EF4-FFF2-40B4-BE49-F238E27FC236}">
                <a16:creationId xmlns:a16="http://schemas.microsoft.com/office/drawing/2014/main" id="{221D3E01-38DE-4C8D-A928-3B597A37FDF9}"/>
              </a:ext>
            </a:extLst>
          </p:cNvPr>
          <p:cNvPicPr>
            <a:picLocks noChangeAspect="1"/>
          </p:cNvPicPr>
          <p:nvPr/>
        </p:nvPicPr>
        <p:blipFill>
          <a:blip r:embed="rId2"/>
          <a:stretch>
            <a:fillRect/>
          </a:stretch>
        </p:blipFill>
        <p:spPr>
          <a:xfrm>
            <a:off x="468691" y="1193684"/>
            <a:ext cx="4543425" cy="1752600"/>
          </a:xfrm>
          <a:prstGeom prst="rect">
            <a:avLst/>
          </a:prstGeom>
        </p:spPr>
      </p:pic>
      <p:sp>
        <p:nvSpPr>
          <p:cNvPr id="36" name="Rectangle 35">
            <a:extLst>
              <a:ext uri="{FF2B5EF4-FFF2-40B4-BE49-F238E27FC236}">
                <a16:creationId xmlns:a16="http://schemas.microsoft.com/office/drawing/2014/main" id="{1A318812-AA19-4C82-A4AB-E28F9F317EBC}"/>
              </a:ext>
            </a:extLst>
          </p:cNvPr>
          <p:cNvSpPr/>
          <p:nvPr/>
        </p:nvSpPr>
        <p:spPr bwMode="auto">
          <a:xfrm>
            <a:off x="939953" y="2429293"/>
            <a:ext cx="3766271" cy="250683"/>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8" name="TextBox 37">
            <a:extLst>
              <a:ext uri="{FF2B5EF4-FFF2-40B4-BE49-F238E27FC236}">
                <a16:creationId xmlns:a16="http://schemas.microsoft.com/office/drawing/2014/main" id="{21EEBA5F-820C-4644-9372-75D7CDF6B91F}"/>
              </a:ext>
            </a:extLst>
          </p:cNvPr>
          <p:cNvSpPr txBox="1"/>
          <p:nvPr/>
        </p:nvSpPr>
        <p:spPr>
          <a:xfrm>
            <a:off x="118543" y="3535252"/>
            <a:ext cx="1190140" cy="338554"/>
          </a:xfrm>
          <a:prstGeom prst="rect">
            <a:avLst/>
          </a:prstGeom>
          <a:solidFill>
            <a:srgbClr val="DDDDDD"/>
          </a:solidFill>
          <a:ln>
            <a:solidFill>
              <a:srgbClr val="F7B041"/>
            </a:solidFill>
          </a:ln>
        </p:spPr>
        <p:txBody>
          <a:bodyPr wrap="square" rtlCol="0">
            <a:spAutoFit/>
          </a:bodyPr>
          <a:lstStyle/>
          <a:p>
            <a:r>
              <a:rPr lang="en-US" sz="800" dirty="0"/>
              <a:t>1. Select Active EDM in Data Explorer</a:t>
            </a:r>
          </a:p>
        </p:txBody>
      </p:sp>
      <p:sp>
        <p:nvSpPr>
          <p:cNvPr id="42" name="Rectangle 41">
            <a:extLst>
              <a:ext uri="{FF2B5EF4-FFF2-40B4-BE49-F238E27FC236}">
                <a16:creationId xmlns:a16="http://schemas.microsoft.com/office/drawing/2014/main" id="{AB7842DC-90CF-4CE5-951D-E6CB9D196A61}"/>
              </a:ext>
            </a:extLst>
          </p:cNvPr>
          <p:cNvSpPr/>
          <p:nvPr/>
        </p:nvSpPr>
        <p:spPr bwMode="auto">
          <a:xfrm>
            <a:off x="468691" y="1188562"/>
            <a:ext cx="442849" cy="433694"/>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46" name="TextBox 45">
            <a:extLst>
              <a:ext uri="{FF2B5EF4-FFF2-40B4-BE49-F238E27FC236}">
                <a16:creationId xmlns:a16="http://schemas.microsoft.com/office/drawing/2014/main" id="{7E2A71FA-751A-456C-BBCB-6AA6B7D71FA4}"/>
              </a:ext>
            </a:extLst>
          </p:cNvPr>
          <p:cNvSpPr txBox="1"/>
          <p:nvPr/>
        </p:nvSpPr>
        <p:spPr>
          <a:xfrm>
            <a:off x="118543" y="4107077"/>
            <a:ext cx="1190140" cy="215444"/>
          </a:xfrm>
          <a:prstGeom prst="rect">
            <a:avLst/>
          </a:prstGeom>
          <a:solidFill>
            <a:srgbClr val="DDDDDD"/>
          </a:solidFill>
          <a:ln>
            <a:solidFill>
              <a:srgbClr val="F7B041"/>
            </a:solidFill>
          </a:ln>
        </p:spPr>
        <p:txBody>
          <a:bodyPr wrap="square" rtlCol="0">
            <a:spAutoFit/>
          </a:bodyPr>
          <a:lstStyle/>
          <a:p>
            <a:r>
              <a:rPr lang="en-US" sz="800" dirty="0"/>
              <a:t>2. Import Data</a:t>
            </a:r>
          </a:p>
        </p:txBody>
      </p:sp>
      <p:pic>
        <p:nvPicPr>
          <p:cNvPr id="16" name="Picture 15">
            <a:extLst>
              <a:ext uri="{FF2B5EF4-FFF2-40B4-BE49-F238E27FC236}">
                <a16:creationId xmlns:a16="http://schemas.microsoft.com/office/drawing/2014/main" id="{6F64C686-4E06-47D6-AB6F-33DDD91A4B54}"/>
              </a:ext>
            </a:extLst>
          </p:cNvPr>
          <p:cNvPicPr>
            <a:picLocks noChangeAspect="1"/>
          </p:cNvPicPr>
          <p:nvPr/>
        </p:nvPicPr>
        <p:blipFill>
          <a:blip r:embed="rId3"/>
          <a:stretch>
            <a:fillRect/>
          </a:stretch>
        </p:blipFill>
        <p:spPr>
          <a:xfrm>
            <a:off x="1538504" y="3664902"/>
            <a:ext cx="2197966" cy="2743200"/>
          </a:xfrm>
          <a:prstGeom prst="rect">
            <a:avLst/>
          </a:prstGeom>
        </p:spPr>
      </p:pic>
      <p:sp>
        <p:nvSpPr>
          <p:cNvPr id="52" name="Arrow: Right 51">
            <a:extLst>
              <a:ext uri="{FF2B5EF4-FFF2-40B4-BE49-F238E27FC236}">
                <a16:creationId xmlns:a16="http://schemas.microsoft.com/office/drawing/2014/main" id="{757A59ED-1FEE-4028-AE23-F91621860AB9}"/>
              </a:ext>
            </a:extLst>
          </p:cNvPr>
          <p:cNvSpPr/>
          <p:nvPr/>
        </p:nvSpPr>
        <p:spPr bwMode="auto">
          <a:xfrm rot="5400000">
            <a:off x="2341386" y="3177877"/>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53" name="Rectangle 52">
            <a:extLst>
              <a:ext uri="{FF2B5EF4-FFF2-40B4-BE49-F238E27FC236}">
                <a16:creationId xmlns:a16="http://schemas.microsoft.com/office/drawing/2014/main" id="{63851585-3B23-464B-B75E-562DDC89BA86}"/>
              </a:ext>
            </a:extLst>
          </p:cNvPr>
          <p:cNvSpPr/>
          <p:nvPr/>
        </p:nvSpPr>
        <p:spPr bwMode="auto">
          <a:xfrm>
            <a:off x="1658782" y="4669969"/>
            <a:ext cx="1254818" cy="197821"/>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59" name="TextBox 58">
            <a:extLst>
              <a:ext uri="{FF2B5EF4-FFF2-40B4-BE49-F238E27FC236}">
                <a16:creationId xmlns:a16="http://schemas.microsoft.com/office/drawing/2014/main" id="{F93DA6D4-676F-446D-98F7-CA8C9A1EBC8B}"/>
              </a:ext>
            </a:extLst>
          </p:cNvPr>
          <p:cNvSpPr txBox="1"/>
          <p:nvPr/>
        </p:nvSpPr>
        <p:spPr>
          <a:xfrm>
            <a:off x="118543" y="4560168"/>
            <a:ext cx="1190140" cy="338554"/>
          </a:xfrm>
          <a:prstGeom prst="rect">
            <a:avLst/>
          </a:prstGeom>
          <a:solidFill>
            <a:srgbClr val="DDDDDD"/>
          </a:solidFill>
          <a:ln>
            <a:solidFill>
              <a:srgbClr val="F7B041"/>
            </a:solidFill>
          </a:ln>
        </p:spPr>
        <p:txBody>
          <a:bodyPr wrap="square" rtlCol="0">
            <a:spAutoFit/>
          </a:bodyPr>
          <a:lstStyle/>
          <a:p>
            <a:r>
              <a:rPr lang="en-US" sz="800" dirty="0"/>
              <a:t>3. Multiple Relational Import</a:t>
            </a:r>
          </a:p>
        </p:txBody>
      </p:sp>
      <p:sp>
        <p:nvSpPr>
          <p:cNvPr id="60" name="Rectangle 59">
            <a:extLst>
              <a:ext uri="{FF2B5EF4-FFF2-40B4-BE49-F238E27FC236}">
                <a16:creationId xmlns:a16="http://schemas.microsoft.com/office/drawing/2014/main" id="{4EF159BA-7E6C-4FCB-9B11-6DF1DC238A4B}"/>
              </a:ext>
            </a:extLst>
          </p:cNvPr>
          <p:cNvSpPr/>
          <p:nvPr/>
        </p:nvSpPr>
        <p:spPr bwMode="auto">
          <a:xfrm>
            <a:off x="2692175" y="5862918"/>
            <a:ext cx="442849" cy="433694"/>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65" name="TextBox 64">
            <a:extLst>
              <a:ext uri="{FF2B5EF4-FFF2-40B4-BE49-F238E27FC236}">
                <a16:creationId xmlns:a16="http://schemas.microsoft.com/office/drawing/2014/main" id="{F62C319C-6D7A-46BB-9675-96044FBFD2CC}"/>
              </a:ext>
            </a:extLst>
          </p:cNvPr>
          <p:cNvSpPr txBox="1"/>
          <p:nvPr/>
        </p:nvSpPr>
        <p:spPr>
          <a:xfrm>
            <a:off x="119041" y="5136369"/>
            <a:ext cx="1189641" cy="215444"/>
          </a:xfrm>
          <a:prstGeom prst="rect">
            <a:avLst/>
          </a:prstGeom>
          <a:solidFill>
            <a:srgbClr val="DDDDDD"/>
          </a:solidFill>
          <a:ln>
            <a:solidFill>
              <a:srgbClr val="F7B041"/>
            </a:solidFill>
          </a:ln>
        </p:spPr>
        <p:txBody>
          <a:bodyPr wrap="square" rtlCol="0">
            <a:spAutoFit/>
          </a:bodyPr>
          <a:lstStyle/>
          <a:p>
            <a:r>
              <a:rPr lang="en-US" sz="800" dirty="0"/>
              <a:t>4. Run</a:t>
            </a:r>
          </a:p>
        </p:txBody>
      </p:sp>
      <p:sp>
        <p:nvSpPr>
          <p:cNvPr id="76" name="Arrow: Right 75">
            <a:extLst>
              <a:ext uri="{FF2B5EF4-FFF2-40B4-BE49-F238E27FC236}">
                <a16:creationId xmlns:a16="http://schemas.microsoft.com/office/drawing/2014/main" id="{BB88E6D0-D856-40D5-BB2E-E84D1E103418}"/>
              </a:ext>
            </a:extLst>
          </p:cNvPr>
          <p:cNvSpPr/>
          <p:nvPr/>
        </p:nvSpPr>
        <p:spPr bwMode="auto">
          <a:xfrm rot="18957319">
            <a:off x="4346258" y="3540400"/>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pic>
        <p:nvPicPr>
          <p:cNvPr id="50" name="Picture 49">
            <a:extLst>
              <a:ext uri="{FF2B5EF4-FFF2-40B4-BE49-F238E27FC236}">
                <a16:creationId xmlns:a16="http://schemas.microsoft.com/office/drawing/2014/main" id="{90BD8952-8253-4183-914A-8AAF9B09F91C}"/>
              </a:ext>
            </a:extLst>
          </p:cNvPr>
          <p:cNvPicPr>
            <a:picLocks noChangeAspect="1"/>
          </p:cNvPicPr>
          <p:nvPr/>
        </p:nvPicPr>
        <p:blipFill>
          <a:blip r:embed="rId4"/>
          <a:stretch>
            <a:fillRect/>
          </a:stretch>
        </p:blipFill>
        <p:spPr>
          <a:xfrm>
            <a:off x="5967891" y="725827"/>
            <a:ext cx="2870808" cy="1920240"/>
          </a:xfrm>
          <a:prstGeom prst="rect">
            <a:avLst/>
          </a:prstGeom>
        </p:spPr>
      </p:pic>
      <p:sp>
        <p:nvSpPr>
          <p:cNvPr id="81" name="Rectangle 80">
            <a:extLst>
              <a:ext uri="{FF2B5EF4-FFF2-40B4-BE49-F238E27FC236}">
                <a16:creationId xmlns:a16="http://schemas.microsoft.com/office/drawing/2014/main" id="{A6FBB3B6-71EB-40B3-9294-45C576B287FD}"/>
              </a:ext>
            </a:extLst>
          </p:cNvPr>
          <p:cNvSpPr/>
          <p:nvPr/>
        </p:nvSpPr>
        <p:spPr bwMode="auto">
          <a:xfrm>
            <a:off x="6096001" y="866554"/>
            <a:ext cx="290768" cy="32200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82" name="TextBox 81">
            <a:extLst>
              <a:ext uri="{FF2B5EF4-FFF2-40B4-BE49-F238E27FC236}">
                <a16:creationId xmlns:a16="http://schemas.microsoft.com/office/drawing/2014/main" id="{EBA31306-3414-4F1D-81B3-D0F77AEB9E90}"/>
              </a:ext>
            </a:extLst>
          </p:cNvPr>
          <p:cNvSpPr txBox="1"/>
          <p:nvPr/>
        </p:nvSpPr>
        <p:spPr>
          <a:xfrm>
            <a:off x="9822880" y="1596817"/>
            <a:ext cx="1199126" cy="215444"/>
          </a:xfrm>
          <a:prstGeom prst="rect">
            <a:avLst/>
          </a:prstGeom>
          <a:solidFill>
            <a:srgbClr val="DDDDDD"/>
          </a:solidFill>
          <a:ln>
            <a:solidFill>
              <a:srgbClr val="F7B041"/>
            </a:solidFill>
          </a:ln>
        </p:spPr>
        <p:txBody>
          <a:bodyPr wrap="square" rtlCol="0">
            <a:spAutoFit/>
          </a:bodyPr>
          <a:lstStyle/>
          <a:p>
            <a:r>
              <a:rPr lang="en-US" sz="800" dirty="0"/>
              <a:t>5. New</a:t>
            </a:r>
          </a:p>
        </p:txBody>
      </p:sp>
      <p:pic>
        <p:nvPicPr>
          <p:cNvPr id="75" name="Picture 74">
            <a:extLst>
              <a:ext uri="{FF2B5EF4-FFF2-40B4-BE49-F238E27FC236}">
                <a16:creationId xmlns:a16="http://schemas.microsoft.com/office/drawing/2014/main" id="{A29FC275-FFBB-46A2-ACDF-796E76DCCFA9}"/>
              </a:ext>
            </a:extLst>
          </p:cNvPr>
          <p:cNvPicPr>
            <a:picLocks noChangeAspect="1"/>
          </p:cNvPicPr>
          <p:nvPr/>
        </p:nvPicPr>
        <p:blipFill>
          <a:blip r:embed="rId5"/>
          <a:stretch>
            <a:fillRect/>
          </a:stretch>
        </p:blipFill>
        <p:spPr>
          <a:xfrm>
            <a:off x="5640500" y="2821892"/>
            <a:ext cx="4041433" cy="3474720"/>
          </a:xfrm>
          <a:prstGeom prst="rect">
            <a:avLst/>
          </a:prstGeom>
        </p:spPr>
      </p:pic>
      <p:sp>
        <p:nvSpPr>
          <p:cNvPr id="94" name="Rectangle 93">
            <a:extLst>
              <a:ext uri="{FF2B5EF4-FFF2-40B4-BE49-F238E27FC236}">
                <a16:creationId xmlns:a16="http://schemas.microsoft.com/office/drawing/2014/main" id="{2584CFC7-593B-483C-B664-9C750929E3DE}"/>
              </a:ext>
            </a:extLst>
          </p:cNvPr>
          <p:cNvSpPr/>
          <p:nvPr/>
        </p:nvSpPr>
        <p:spPr bwMode="auto">
          <a:xfrm>
            <a:off x="6291743" y="3017958"/>
            <a:ext cx="184558" cy="16954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95" name="TextBox 94">
            <a:extLst>
              <a:ext uri="{FF2B5EF4-FFF2-40B4-BE49-F238E27FC236}">
                <a16:creationId xmlns:a16="http://schemas.microsoft.com/office/drawing/2014/main" id="{B3EBA1D6-7989-4A08-8E71-30DE7DFD33BB}"/>
              </a:ext>
            </a:extLst>
          </p:cNvPr>
          <p:cNvSpPr txBox="1"/>
          <p:nvPr/>
        </p:nvSpPr>
        <p:spPr>
          <a:xfrm>
            <a:off x="9822881" y="1962262"/>
            <a:ext cx="1199127" cy="215444"/>
          </a:xfrm>
          <a:prstGeom prst="rect">
            <a:avLst/>
          </a:prstGeom>
          <a:solidFill>
            <a:srgbClr val="DDDDDD"/>
          </a:solidFill>
          <a:ln>
            <a:solidFill>
              <a:srgbClr val="F7B041"/>
            </a:solidFill>
          </a:ln>
        </p:spPr>
        <p:txBody>
          <a:bodyPr wrap="square" rtlCol="0">
            <a:spAutoFit/>
          </a:bodyPr>
          <a:lstStyle/>
          <a:p>
            <a:r>
              <a:rPr lang="en-US" sz="800" dirty="0"/>
              <a:t>6. Open Account File</a:t>
            </a:r>
          </a:p>
        </p:txBody>
      </p:sp>
      <p:sp>
        <p:nvSpPr>
          <p:cNvPr id="96" name="TextBox 95">
            <a:extLst>
              <a:ext uri="{FF2B5EF4-FFF2-40B4-BE49-F238E27FC236}">
                <a16:creationId xmlns:a16="http://schemas.microsoft.com/office/drawing/2014/main" id="{8D7CD9B2-40A1-4DB3-A47F-D816D4F99AA9}"/>
              </a:ext>
            </a:extLst>
          </p:cNvPr>
          <p:cNvSpPr txBox="1"/>
          <p:nvPr/>
        </p:nvSpPr>
        <p:spPr>
          <a:xfrm>
            <a:off x="9822881" y="2321571"/>
            <a:ext cx="1199127" cy="215444"/>
          </a:xfrm>
          <a:prstGeom prst="rect">
            <a:avLst/>
          </a:prstGeom>
          <a:solidFill>
            <a:srgbClr val="DDDDDD"/>
          </a:solidFill>
          <a:ln>
            <a:solidFill>
              <a:srgbClr val="F7B041"/>
            </a:solidFill>
          </a:ln>
        </p:spPr>
        <p:txBody>
          <a:bodyPr wrap="square" rtlCol="0">
            <a:spAutoFit/>
          </a:bodyPr>
          <a:lstStyle/>
          <a:p>
            <a:r>
              <a:rPr lang="en-US" sz="800" dirty="0"/>
              <a:t>7. Run Auto Map</a:t>
            </a:r>
          </a:p>
        </p:txBody>
      </p:sp>
      <p:sp>
        <p:nvSpPr>
          <p:cNvPr id="98" name="TextBox 97">
            <a:extLst>
              <a:ext uri="{FF2B5EF4-FFF2-40B4-BE49-F238E27FC236}">
                <a16:creationId xmlns:a16="http://schemas.microsoft.com/office/drawing/2014/main" id="{B35F1570-861F-4994-BE5A-A87DB567A07F}"/>
              </a:ext>
            </a:extLst>
          </p:cNvPr>
          <p:cNvSpPr txBox="1"/>
          <p:nvPr/>
        </p:nvSpPr>
        <p:spPr>
          <a:xfrm>
            <a:off x="9822880" y="2679976"/>
            <a:ext cx="1199127" cy="215444"/>
          </a:xfrm>
          <a:prstGeom prst="rect">
            <a:avLst/>
          </a:prstGeom>
          <a:solidFill>
            <a:srgbClr val="DDDDDD"/>
          </a:solidFill>
          <a:ln>
            <a:solidFill>
              <a:srgbClr val="F7B041"/>
            </a:solidFill>
          </a:ln>
        </p:spPr>
        <p:txBody>
          <a:bodyPr wrap="square" rtlCol="0">
            <a:spAutoFit/>
          </a:bodyPr>
          <a:lstStyle/>
          <a:p>
            <a:r>
              <a:rPr lang="en-US" sz="800" dirty="0"/>
              <a:t>8. Open Location File</a:t>
            </a:r>
          </a:p>
        </p:txBody>
      </p:sp>
      <p:sp>
        <p:nvSpPr>
          <p:cNvPr id="99" name="TextBox 98">
            <a:extLst>
              <a:ext uri="{FF2B5EF4-FFF2-40B4-BE49-F238E27FC236}">
                <a16:creationId xmlns:a16="http://schemas.microsoft.com/office/drawing/2014/main" id="{D5440009-01BC-45C1-918D-6190DA6367DB}"/>
              </a:ext>
            </a:extLst>
          </p:cNvPr>
          <p:cNvSpPr txBox="1"/>
          <p:nvPr/>
        </p:nvSpPr>
        <p:spPr>
          <a:xfrm>
            <a:off x="9822880" y="3038381"/>
            <a:ext cx="1199127" cy="215444"/>
          </a:xfrm>
          <a:prstGeom prst="rect">
            <a:avLst/>
          </a:prstGeom>
          <a:solidFill>
            <a:srgbClr val="DDDDDD"/>
          </a:solidFill>
          <a:ln>
            <a:solidFill>
              <a:srgbClr val="F7B041"/>
            </a:solidFill>
          </a:ln>
        </p:spPr>
        <p:txBody>
          <a:bodyPr wrap="square" rtlCol="0">
            <a:spAutoFit/>
          </a:bodyPr>
          <a:lstStyle/>
          <a:p>
            <a:r>
              <a:rPr lang="en-US" sz="800" dirty="0"/>
              <a:t>9. Run Auto Map</a:t>
            </a:r>
          </a:p>
        </p:txBody>
      </p:sp>
      <p:sp>
        <p:nvSpPr>
          <p:cNvPr id="100" name="TextBox 99">
            <a:extLst>
              <a:ext uri="{FF2B5EF4-FFF2-40B4-BE49-F238E27FC236}">
                <a16:creationId xmlns:a16="http://schemas.microsoft.com/office/drawing/2014/main" id="{1912B3C4-D157-4378-B151-663616F0AD85}"/>
              </a:ext>
            </a:extLst>
          </p:cNvPr>
          <p:cNvSpPr txBox="1"/>
          <p:nvPr/>
        </p:nvSpPr>
        <p:spPr>
          <a:xfrm>
            <a:off x="9822880" y="3403413"/>
            <a:ext cx="1199127" cy="215444"/>
          </a:xfrm>
          <a:prstGeom prst="rect">
            <a:avLst/>
          </a:prstGeom>
          <a:solidFill>
            <a:srgbClr val="DDDDDD"/>
          </a:solidFill>
          <a:ln>
            <a:solidFill>
              <a:srgbClr val="F7B041"/>
            </a:solidFill>
          </a:ln>
        </p:spPr>
        <p:txBody>
          <a:bodyPr wrap="square" rtlCol="0">
            <a:spAutoFit/>
          </a:bodyPr>
          <a:lstStyle/>
          <a:p>
            <a:r>
              <a:rPr lang="en-US" sz="800" dirty="0"/>
              <a:t>10. Name Portfolio</a:t>
            </a:r>
          </a:p>
        </p:txBody>
      </p:sp>
      <p:sp>
        <p:nvSpPr>
          <p:cNvPr id="101" name="TextBox 100">
            <a:extLst>
              <a:ext uri="{FF2B5EF4-FFF2-40B4-BE49-F238E27FC236}">
                <a16:creationId xmlns:a16="http://schemas.microsoft.com/office/drawing/2014/main" id="{F333F996-AD70-4D0F-A2A7-670865342A83}"/>
              </a:ext>
            </a:extLst>
          </p:cNvPr>
          <p:cNvSpPr txBox="1"/>
          <p:nvPr/>
        </p:nvSpPr>
        <p:spPr>
          <a:xfrm>
            <a:off x="9822880" y="3768445"/>
            <a:ext cx="1199127" cy="461665"/>
          </a:xfrm>
          <a:prstGeom prst="rect">
            <a:avLst/>
          </a:prstGeom>
          <a:solidFill>
            <a:srgbClr val="DDDDDD"/>
          </a:solidFill>
          <a:ln>
            <a:solidFill>
              <a:srgbClr val="F7B041"/>
            </a:solidFill>
          </a:ln>
        </p:spPr>
        <p:txBody>
          <a:bodyPr wrap="square" rtlCol="0">
            <a:spAutoFit/>
          </a:bodyPr>
          <a:lstStyle/>
          <a:p>
            <a:r>
              <a:rPr lang="en-US" sz="800" dirty="0"/>
              <a:t>11. Run Validator (See common errors later)</a:t>
            </a:r>
          </a:p>
        </p:txBody>
      </p:sp>
      <p:sp>
        <p:nvSpPr>
          <p:cNvPr id="102" name="Rectangle 101">
            <a:extLst>
              <a:ext uri="{FF2B5EF4-FFF2-40B4-BE49-F238E27FC236}">
                <a16:creationId xmlns:a16="http://schemas.microsoft.com/office/drawing/2014/main" id="{BD6B9BC5-81EB-461B-9046-DBD597350DC6}"/>
              </a:ext>
            </a:extLst>
          </p:cNvPr>
          <p:cNvSpPr/>
          <p:nvPr/>
        </p:nvSpPr>
        <p:spPr bwMode="auto">
          <a:xfrm>
            <a:off x="6291743" y="3178962"/>
            <a:ext cx="184558" cy="16954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03" name="Rectangle 102">
            <a:extLst>
              <a:ext uri="{FF2B5EF4-FFF2-40B4-BE49-F238E27FC236}">
                <a16:creationId xmlns:a16="http://schemas.microsoft.com/office/drawing/2014/main" id="{4B51EFA4-4AA6-4E62-B720-AE9FCEBA3AA0}"/>
              </a:ext>
            </a:extLst>
          </p:cNvPr>
          <p:cNvSpPr/>
          <p:nvPr/>
        </p:nvSpPr>
        <p:spPr bwMode="auto">
          <a:xfrm>
            <a:off x="6157494" y="5821899"/>
            <a:ext cx="327195" cy="37756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04" name="Rectangle 103">
            <a:extLst>
              <a:ext uri="{FF2B5EF4-FFF2-40B4-BE49-F238E27FC236}">
                <a16:creationId xmlns:a16="http://schemas.microsoft.com/office/drawing/2014/main" id="{B1410B9B-8E5D-40CD-B9D5-AFD0B69B825F}"/>
              </a:ext>
            </a:extLst>
          </p:cNvPr>
          <p:cNvSpPr/>
          <p:nvPr/>
        </p:nvSpPr>
        <p:spPr bwMode="auto">
          <a:xfrm>
            <a:off x="6602473" y="5821898"/>
            <a:ext cx="327195" cy="37756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14" name="Rectangle 113">
            <a:extLst>
              <a:ext uri="{FF2B5EF4-FFF2-40B4-BE49-F238E27FC236}">
                <a16:creationId xmlns:a16="http://schemas.microsoft.com/office/drawing/2014/main" id="{D4607BBC-1030-4258-9039-01FBCE42F1A1}"/>
              </a:ext>
            </a:extLst>
          </p:cNvPr>
          <p:cNvSpPr/>
          <p:nvPr/>
        </p:nvSpPr>
        <p:spPr bwMode="auto">
          <a:xfrm>
            <a:off x="6286672" y="3858018"/>
            <a:ext cx="184558" cy="16954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21" name="Rectangle 120">
            <a:extLst>
              <a:ext uri="{FF2B5EF4-FFF2-40B4-BE49-F238E27FC236}">
                <a16:creationId xmlns:a16="http://schemas.microsoft.com/office/drawing/2014/main" id="{5890C7F3-D4D9-4309-893A-AA6704D65335}"/>
              </a:ext>
            </a:extLst>
          </p:cNvPr>
          <p:cNvSpPr/>
          <p:nvPr/>
        </p:nvSpPr>
        <p:spPr bwMode="auto">
          <a:xfrm>
            <a:off x="8506503" y="5837420"/>
            <a:ext cx="327195" cy="377565"/>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22" name="TextBox 121">
            <a:extLst>
              <a:ext uri="{FF2B5EF4-FFF2-40B4-BE49-F238E27FC236}">
                <a16:creationId xmlns:a16="http://schemas.microsoft.com/office/drawing/2014/main" id="{CEDBCDFB-DA11-4E3D-94B3-F7DC4D918EBB}"/>
              </a:ext>
            </a:extLst>
          </p:cNvPr>
          <p:cNvSpPr txBox="1"/>
          <p:nvPr/>
        </p:nvSpPr>
        <p:spPr>
          <a:xfrm>
            <a:off x="9822879" y="4375502"/>
            <a:ext cx="1199127" cy="707886"/>
          </a:xfrm>
          <a:prstGeom prst="rect">
            <a:avLst/>
          </a:prstGeom>
          <a:solidFill>
            <a:srgbClr val="DDDDDD"/>
          </a:solidFill>
          <a:ln>
            <a:solidFill>
              <a:srgbClr val="F7B041"/>
            </a:solidFill>
          </a:ln>
        </p:spPr>
        <p:txBody>
          <a:bodyPr wrap="square" rtlCol="0">
            <a:spAutoFit/>
          </a:bodyPr>
          <a:lstStyle/>
          <a:p>
            <a:r>
              <a:rPr lang="en-US" sz="800" dirty="0"/>
              <a:t>12. OK. You will then be prompted to make a mapping file, just create a new file name and hit save.</a:t>
            </a:r>
          </a:p>
        </p:txBody>
      </p:sp>
      <p:sp>
        <p:nvSpPr>
          <p:cNvPr id="126" name="TextBox 125">
            <a:extLst>
              <a:ext uri="{FF2B5EF4-FFF2-40B4-BE49-F238E27FC236}">
                <a16:creationId xmlns:a16="http://schemas.microsoft.com/office/drawing/2014/main" id="{258B47EA-BBB5-4B99-AF33-A173ACCC5EF6}"/>
              </a:ext>
            </a:extLst>
          </p:cNvPr>
          <p:cNvSpPr txBox="1"/>
          <p:nvPr/>
        </p:nvSpPr>
        <p:spPr>
          <a:xfrm>
            <a:off x="9837828" y="5232749"/>
            <a:ext cx="1199127" cy="215444"/>
          </a:xfrm>
          <a:prstGeom prst="rect">
            <a:avLst/>
          </a:prstGeom>
          <a:solidFill>
            <a:srgbClr val="DDDDDD"/>
          </a:solidFill>
          <a:ln>
            <a:solidFill>
              <a:srgbClr val="F7B041"/>
            </a:solidFill>
          </a:ln>
        </p:spPr>
        <p:txBody>
          <a:bodyPr wrap="square" rtlCol="0">
            <a:spAutoFit/>
          </a:bodyPr>
          <a:lstStyle/>
          <a:p>
            <a:r>
              <a:rPr lang="en-US" sz="800" dirty="0"/>
              <a:t>13. Import</a:t>
            </a:r>
          </a:p>
        </p:txBody>
      </p:sp>
      <p:sp>
        <p:nvSpPr>
          <p:cNvPr id="127" name="Rectangle 126">
            <a:extLst>
              <a:ext uri="{FF2B5EF4-FFF2-40B4-BE49-F238E27FC236}">
                <a16:creationId xmlns:a16="http://schemas.microsoft.com/office/drawing/2014/main" id="{72E014E8-8BAC-4B91-9333-867BED10E996}"/>
              </a:ext>
            </a:extLst>
          </p:cNvPr>
          <p:cNvSpPr/>
          <p:nvPr/>
        </p:nvSpPr>
        <p:spPr bwMode="auto">
          <a:xfrm>
            <a:off x="7112527" y="883651"/>
            <a:ext cx="290768" cy="32200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31" name="Rectangle 130">
            <a:extLst>
              <a:ext uri="{FF2B5EF4-FFF2-40B4-BE49-F238E27FC236}">
                <a16:creationId xmlns:a16="http://schemas.microsoft.com/office/drawing/2014/main" id="{9642AAA4-F080-4AE8-B7DB-E44F6658F4DC}"/>
              </a:ext>
            </a:extLst>
          </p:cNvPr>
          <p:cNvSpPr/>
          <p:nvPr/>
        </p:nvSpPr>
        <p:spPr bwMode="auto">
          <a:xfrm>
            <a:off x="7459234" y="885857"/>
            <a:ext cx="290768" cy="32200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32" name="TextBox 131">
            <a:extLst>
              <a:ext uri="{FF2B5EF4-FFF2-40B4-BE49-F238E27FC236}">
                <a16:creationId xmlns:a16="http://schemas.microsoft.com/office/drawing/2014/main" id="{DFF08ABF-E289-4AE7-A4D6-5E5E462D7FE3}"/>
              </a:ext>
            </a:extLst>
          </p:cNvPr>
          <p:cNvSpPr txBox="1"/>
          <p:nvPr/>
        </p:nvSpPr>
        <p:spPr>
          <a:xfrm>
            <a:off x="9837828" y="5601640"/>
            <a:ext cx="1199127" cy="215444"/>
          </a:xfrm>
          <a:prstGeom prst="rect">
            <a:avLst/>
          </a:prstGeom>
          <a:solidFill>
            <a:srgbClr val="DDDDDD"/>
          </a:solidFill>
          <a:ln>
            <a:solidFill>
              <a:srgbClr val="F7B041"/>
            </a:solidFill>
          </a:ln>
        </p:spPr>
        <p:txBody>
          <a:bodyPr wrap="square" rtlCol="0">
            <a:spAutoFit/>
          </a:bodyPr>
          <a:lstStyle/>
          <a:p>
            <a:r>
              <a:rPr lang="en-US" sz="800" dirty="0"/>
              <a:t>14. View Log If Errors</a:t>
            </a:r>
          </a:p>
        </p:txBody>
      </p:sp>
      <p:sp>
        <p:nvSpPr>
          <p:cNvPr id="136" name="Oval 135">
            <a:extLst>
              <a:ext uri="{FF2B5EF4-FFF2-40B4-BE49-F238E27FC236}">
                <a16:creationId xmlns:a16="http://schemas.microsoft.com/office/drawing/2014/main" id="{A6DEBE92-E4D0-423C-9EAB-E1194FC2A4A0}"/>
              </a:ext>
            </a:extLst>
          </p:cNvPr>
          <p:cNvSpPr/>
          <p:nvPr/>
        </p:nvSpPr>
        <p:spPr bwMode="auto">
          <a:xfrm>
            <a:off x="590425" y="2429293"/>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1</a:t>
            </a:r>
          </a:p>
        </p:txBody>
      </p:sp>
      <p:sp>
        <p:nvSpPr>
          <p:cNvPr id="137" name="Oval 136">
            <a:extLst>
              <a:ext uri="{FF2B5EF4-FFF2-40B4-BE49-F238E27FC236}">
                <a16:creationId xmlns:a16="http://schemas.microsoft.com/office/drawing/2014/main" id="{85385D04-B1BF-46D6-AE2D-64425C0BB756}"/>
              </a:ext>
            </a:extLst>
          </p:cNvPr>
          <p:cNvSpPr/>
          <p:nvPr/>
        </p:nvSpPr>
        <p:spPr bwMode="auto">
          <a:xfrm>
            <a:off x="151404" y="1087050"/>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2</a:t>
            </a:r>
            <a:endParaRPr kumimoji="0" lang="en-US" sz="1000" b="0" i="0" u="none" strike="noStrike" cap="none" normalizeH="0" baseline="0" dirty="0">
              <a:ln>
                <a:noFill/>
              </a:ln>
              <a:solidFill>
                <a:schemeClr val="tx1"/>
              </a:solidFill>
              <a:effectLst/>
              <a:latin typeface="Arial" charset="0"/>
            </a:endParaRPr>
          </a:p>
        </p:txBody>
      </p:sp>
      <p:sp>
        <p:nvSpPr>
          <p:cNvPr id="138" name="Oval 137">
            <a:extLst>
              <a:ext uri="{FF2B5EF4-FFF2-40B4-BE49-F238E27FC236}">
                <a16:creationId xmlns:a16="http://schemas.microsoft.com/office/drawing/2014/main" id="{63CCDC7A-D60C-4F9E-8D2C-FA76C7E229E9}"/>
              </a:ext>
            </a:extLst>
          </p:cNvPr>
          <p:cNvSpPr/>
          <p:nvPr/>
        </p:nvSpPr>
        <p:spPr bwMode="auto">
          <a:xfrm>
            <a:off x="2954475" y="4424065"/>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3</a:t>
            </a:r>
            <a:endParaRPr kumimoji="0" lang="en-US" sz="1000" b="0" i="0" u="none" strike="noStrike" cap="none" normalizeH="0" baseline="0" dirty="0">
              <a:ln>
                <a:noFill/>
              </a:ln>
              <a:solidFill>
                <a:schemeClr val="tx1"/>
              </a:solidFill>
              <a:effectLst/>
              <a:latin typeface="Arial" charset="0"/>
            </a:endParaRPr>
          </a:p>
        </p:txBody>
      </p:sp>
      <p:sp>
        <p:nvSpPr>
          <p:cNvPr id="139" name="Oval 138">
            <a:extLst>
              <a:ext uri="{FF2B5EF4-FFF2-40B4-BE49-F238E27FC236}">
                <a16:creationId xmlns:a16="http://schemas.microsoft.com/office/drawing/2014/main" id="{D35EB9E6-C3BC-4702-A95C-A19A7E75D2EB}"/>
              </a:ext>
            </a:extLst>
          </p:cNvPr>
          <p:cNvSpPr/>
          <p:nvPr/>
        </p:nvSpPr>
        <p:spPr bwMode="auto">
          <a:xfrm>
            <a:off x="2274392" y="6021563"/>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4</a:t>
            </a:r>
          </a:p>
        </p:txBody>
      </p:sp>
      <p:sp>
        <p:nvSpPr>
          <p:cNvPr id="140" name="Oval 139">
            <a:extLst>
              <a:ext uri="{FF2B5EF4-FFF2-40B4-BE49-F238E27FC236}">
                <a16:creationId xmlns:a16="http://schemas.microsoft.com/office/drawing/2014/main" id="{4A9FCFDC-B0CF-430B-99D9-D4FF5FFFF41C}"/>
              </a:ext>
            </a:extLst>
          </p:cNvPr>
          <p:cNvSpPr/>
          <p:nvPr/>
        </p:nvSpPr>
        <p:spPr bwMode="auto">
          <a:xfrm>
            <a:off x="5732507" y="696139"/>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5</a:t>
            </a:r>
            <a:endParaRPr kumimoji="0" lang="en-US" sz="1000" b="0" i="0" u="none" strike="noStrike" cap="none" normalizeH="0" baseline="0" dirty="0">
              <a:ln>
                <a:noFill/>
              </a:ln>
              <a:solidFill>
                <a:schemeClr val="tx1"/>
              </a:solidFill>
              <a:effectLst/>
              <a:latin typeface="Arial" charset="0"/>
            </a:endParaRPr>
          </a:p>
        </p:txBody>
      </p:sp>
      <p:sp>
        <p:nvSpPr>
          <p:cNvPr id="141" name="Oval 140">
            <a:extLst>
              <a:ext uri="{FF2B5EF4-FFF2-40B4-BE49-F238E27FC236}">
                <a16:creationId xmlns:a16="http://schemas.microsoft.com/office/drawing/2014/main" id="{40D4D204-318C-4092-988E-531FDFDA05E1}"/>
              </a:ext>
            </a:extLst>
          </p:cNvPr>
          <p:cNvSpPr/>
          <p:nvPr/>
        </p:nvSpPr>
        <p:spPr bwMode="auto">
          <a:xfrm>
            <a:off x="6004257" y="2709949"/>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6</a:t>
            </a:r>
          </a:p>
        </p:txBody>
      </p:sp>
      <p:sp>
        <p:nvSpPr>
          <p:cNvPr id="142" name="Oval 141">
            <a:extLst>
              <a:ext uri="{FF2B5EF4-FFF2-40B4-BE49-F238E27FC236}">
                <a16:creationId xmlns:a16="http://schemas.microsoft.com/office/drawing/2014/main" id="{086B4E7D-4F28-4C05-AD43-3241915A2F0E}"/>
              </a:ext>
            </a:extLst>
          </p:cNvPr>
          <p:cNvSpPr/>
          <p:nvPr/>
        </p:nvSpPr>
        <p:spPr bwMode="auto">
          <a:xfrm>
            <a:off x="5979972" y="3223260"/>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8</a:t>
            </a:r>
            <a:endParaRPr kumimoji="0" lang="en-US" sz="1000" b="0" i="0" u="none" strike="noStrike" cap="none" normalizeH="0" baseline="0" dirty="0">
              <a:ln>
                <a:noFill/>
              </a:ln>
              <a:solidFill>
                <a:schemeClr val="tx1"/>
              </a:solidFill>
              <a:effectLst/>
              <a:latin typeface="Arial" charset="0"/>
            </a:endParaRPr>
          </a:p>
        </p:txBody>
      </p:sp>
      <p:sp>
        <p:nvSpPr>
          <p:cNvPr id="143" name="Oval 142">
            <a:extLst>
              <a:ext uri="{FF2B5EF4-FFF2-40B4-BE49-F238E27FC236}">
                <a16:creationId xmlns:a16="http://schemas.microsoft.com/office/drawing/2014/main" id="{41154353-BCAE-4B14-87F6-3CF102B3456E}"/>
              </a:ext>
            </a:extLst>
          </p:cNvPr>
          <p:cNvSpPr/>
          <p:nvPr/>
        </p:nvSpPr>
        <p:spPr bwMode="auto">
          <a:xfrm>
            <a:off x="5829521" y="5743569"/>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7</a:t>
            </a:r>
          </a:p>
        </p:txBody>
      </p:sp>
      <p:sp>
        <p:nvSpPr>
          <p:cNvPr id="144" name="Oval 143">
            <a:extLst>
              <a:ext uri="{FF2B5EF4-FFF2-40B4-BE49-F238E27FC236}">
                <a16:creationId xmlns:a16="http://schemas.microsoft.com/office/drawing/2014/main" id="{651FB945-7EC5-4B7D-BBC5-6E782A3EECF9}"/>
              </a:ext>
            </a:extLst>
          </p:cNvPr>
          <p:cNvSpPr/>
          <p:nvPr/>
        </p:nvSpPr>
        <p:spPr bwMode="auto">
          <a:xfrm>
            <a:off x="5829521" y="6126689"/>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000" dirty="0"/>
              <a:t>9</a:t>
            </a:r>
            <a:endParaRPr kumimoji="0" lang="en-US" sz="1000" b="0" i="0" u="none" strike="noStrike" cap="none" normalizeH="0" baseline="0" dirty="0">
              <a:ln>
                <a:noFill/>
              </a:ln>
              <a:solidFill>
                <a:schemeClr val="tx1"/>
              </a:solidFill>
              <a:effectLst/>
              <a:latin typeface="Arial" charset="0"/>
            </a:endParaRPr>
          </a:p>
        </p:txBody>
      </p:sp>
      <p:sp>
        <p:nvSpPr>
          <p:cNvPr id="145" name="Oval 144">
            <a:extLst>
              <a:ext uri="{FF2B5EF4-FFF2-40B4-BE49-F238E27FC236}">
                <a16:creationId xmlns:a16="http://schemas.microsoft.com/office/drawing/2014/main" id="{88189E18-A091-4FA0-A2CB-702E54187B28}"/>
              </a:ext>
            </a:extLst>
          </p:cNvPr>
          <p:cNvSpPr/>
          <p:nvPr/>
        </p:nvSpPr>
        <p:spPr bwMode="auto">
          <a:xfrm>
            <a:off x="6996270" y="6138375"/>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11</a:t>
            </a:r>
          </a:p>
        </p:txBody>
      </p:sp>
      <p:sp>
        <p:nvSpPr>
          <p:cNvPr id="146" name="Oval 145">
            <a:extLst>
              <a:ext uri="{FF2B5EF4-FFF2-40B4-BE49-F238E27FC236}">
                <a16:creationId xmlns:a16="http://schemas.microsoft.com/office/drawing/2014/main" id="{D2E2E28E-5D86-431F-9994-B712BE26298A}"/>
              </a:ext>
            </a:extLst>
          </p:cNvPr>
          <p:cNvSpPr/>
          <p:nvPr/>
        </p:nvSpPr>
        <p:spPr bwMode="auto">
          <a:xfrm>
            <a:off x="5922185" y="3866068"/>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10</a:t>
            </a:r>
          </a:p>
        </p:txBody>
      </p:sp>
      <p:sp>
        <p:nvSpPr>
          <p:cNvPr id="147" name="Oval 146">
            <a:extLst>
              <a:ext uri="{FF2B5EF4-FFF2-40B4-BE49-F238E27FC236}">
                <a16:creationId xmlns:a16="http://schemas.microsoft.com/office/drawing/2014/main" id="{E5C8E893-1F2C-4C24-9BD6-5F54A9E78DEF}"/>
              </a:ext>
            </a:extLst>
          </p:cNvPr>
          <p:cNvSpPr/>
          <p:nvPr/>
        </p:nvSpPr>
        <p:spPr bwMode="auto">
          <a:xfrm>
            <a:off x="8120401" y="5856092"/>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12</a:t>
            </a:r>
          </a:p>
        </p:txBody>
      </p:sp>
      <p:sp>
        <p:nvSpPr>
          <p:cNvPr id="148" name="Oval 147">
            <a:extLst>
              <a:ext uri="{FF2B5EF4-FFF2-40B4-BE49-F238E27FC236}">
                <a16:creationId xmlns:a16="http://schemas.microsoft.com/office/drawing/2014/main" id="{3A6DAA99-82DD-4D21-B8DC-052A36332AA7}"/>
              </a:ext>
            </a:extLst>
          </p:cNvPr>
          <p:cNvSpPr/>
          <p:nvPr/>
        </p:nvSpPr>
        <p:spPr bwMode="auto">
          <a:xfrm>
            <a:off x="6929668" y="1256972"/>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13</a:t>
            </a:r>
          </a:p>
        </p:txBody>
      </p:sp>
      <p:sp>
        <p:nvSpPr>
          <p:cNvPr id="149" name="Oval 148">
            <a:extLst>
              <a:ext uri="{FF2B5EF4-FFF2-40B4-BE49-F238E27FC236}">
                <a16:creationId xmlns:a16="http://schemas.microsoft.com/office/drawing/2014/main" id="{4889C8B3-921E-41B3-BDFC-81F26A2D8A09}"/>
              </a:ext>
            </a:extLst>
          </p:cNvPr>
          <p:cNvSpPr/>
          <p:nvPr/>
        </p:nvSpPr>
        <p:spPr bwMode="auto">
          <a:xfrm>
            <a:off x="7843565" y="1221955"/>
            <a:ext cx="276836" cy="339845"/>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000" b="0" i="0" u="none" strike="noStrike" cap="none" normalizeH="0" baseline="0" dirty="0">
                <a:ln>
                  <a:noFill/>
                </a:ln>
                <a:solidFill>
                  <a:schemeClr val="tx1"/>
                </a:solidFill>
                <a:effectLst/>
                <a:latin typeface="Arial" charset="0"/>
              </a:rPr>
              <a:t>14</a:t>
            </a:r>
          </a:p>
        </p:txBody>
      </p:sp>
    </p:spTree>
    <p:extLst>
      <p:ext uri="{BB962C8B-B14F-4D97-AF65-F5344CB8AC3E}">
        <p14:creationId xmlns:p14="http://schemas.microsoft.com/office/powerpoint/2010/main" val="378716594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235BC67-6C7A-47BE-8023-3E9936440CC0}"/>
              </a:ext>
            </a:extLst>
          </p:cNvPr>
          <p:cNvSpPr>
            <a:spLocks noGrp="1"/>
          </p:cNvSpPr>
          <p:nvPr>
            <p:ph idx="11"/>
          </p:nvPr>
        </p:nvSpPr>
        <p:spPr/>
        <p:txBody>
          <a:bodyPr/>
          <a:lstStyle/>
          <a:p>
            <a:r>
              <a:rPr lang="en-US" dirty="0"/>
              <a:t>When you validate your import, you will get a window like this one that provides you with some error messaging. Some Common errors are caused by:</a:t>
            </a:r>
          </a:p>
          <a:p>
            <a:pPr lvl="1"/>
            <a:r>
              <a:rPr lang="en-US" dirty="0"/>
              <a:t>Rogue Delimiters (e.g. commas in text values when your file is saved as a .csv).</a:t>
            </a:r>
          </a:p>
          <a:p>
            <a:pPr lvl="1"/>
            <a:r>
              <a:rPr lang="en-US" dirty="0"/>
              <a:t>Invalid Year built – RMS does not allow for any years of construction prior to 1753.</a:t>
            </a:r>
          </a:p>
          <a:p>
            <a:pPr lvl="1"/>
            <a:r>
              <a:rPr lang="en-US" dirty="0"/>
              <a:t>Negative Values – RMS will throw errors if unexpected columns have negative values. (e.g. Number of Stories, Deductibles, Coverage Values)</a:t>
            </a:r>
          </a:p>
          <a:p>
            <a:pPr lvl="1"/>
            <a:r>
              <a:rPr lang="en-US" dirty="0"/>
              <a:t>Non-unique identifiers – if account or location identifiers are non-unique then it can cause issues on import.</a:t>
            </a:r>
          </a:p>
          <a:p>
            <a:r>
              <a:rPr lang="en-US" dirty="0"/>
              <a:t>If you import without validating, you can get a similar error log by opening the log after import.  But the post import log is not always as helpful as the Validation Log.  See below.</a:t>
            </a:r>
          </a:p>
        </p:txBody>
      </p:sp>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Troubleshooting Imports</a:t>
            </a:r>
          </a:p>
        </p:txBody>
      </p:sp>
      <p:pic>
        <p:nvPicPr>
          <p:cNvPr id="3" name="Picture 2">
            <a:extLst>
              <a:ext uri="{FF2B5EF4-FFF2-40B4-BE49-F238E27FC236}">
                <a16:creationId xmlns:a16="http://schemas.microsoft.com/office/drawing/2014/main" id="{B61C9E4E-9B16-4D2C-8920-8A2AF98E9566}"/>
              </a:ext>
            </a:extLst>
          </p:cNvPr>
          <p:cNvPicPr>
            <a:picLocks noChangeAspect="1"/>
          </p:cNvPicPr>
          <p:nvPr/>
        </p:nvPicPr>
        <p:blipFill>
          <a:blip r:embed="rId2"/>
          <a:stretch>
            <a:fillRect/>
          </a:stretch>
        </p:blipFill>
        <p:spPr>
          <a:xfrm>
            <a:off x="255749" y="965753"/>
            <a:ext cx="5757701" cy="3474720"/>
          </a:xfrm>
          <a:prstGeom prst="rect">
            <a:avLst/>
          </a:prstGeom>
        </p:spPr>
      </p:pic>
      <p:pic>
        <p:nvPicPr>
          <p:cNvPr id="17" name="Picture 16">
            <a:extLst>
              <a:ext uri="{FF2B5EF4-FFF2-40B4-BE49-F238E27FC236}">
                <a16:creationId xmlns:a16="http://schemas.microsoft.com/office/drawing/2014/main" id="{87B8D6EA-62C1-4F14-BFB9-C9E93A592925}"/>
              </a:ext>
            </a:extLst>
          </p:cNvPr>
          <p:cNvPicPr>
            <a:picLocks noChangeAspect="1"/>
          </p:cNvPicPr>
          <p:nvPr/>
        </p:nvPicPr>
        <p:blipFill>
          <a:blip r:embed="rId3"/>
          <a:stretch>
            <a:fillRect/>
          </a:stretch>
        </p:blipFill>
        <p:spPr>
          <a:xfrm>
            <a:off x="295275" y="4648101"/>
            <a:ext cx="5800725" cy="1790700"/>
          </a:xfrm>
          <a:prstGeom prst="rect">
            <a:avLst/>
          </a:prstGeom>
        </p:spPr>
      </p:pic>
      <p:sp>
        <p:nvSpPr>
          <p:cNvPr id="25" name="Rectangle 24">
            <a:extLst>
              <a:ext uri="{FF2B5EF4-FFF2-40B4-BE49-F238E27FC236}">
                <a16:creationId xmlns:a16="http://schemas.microsoft.com/office/drawing/2014/main" id="{456DC415-4AFA-4491-A18F-9F3A14154DDA}"/>
              </a:ext>
            </a:extLst>
          </p:cNvPr>
          <p:cNvSpPr/>
          <p:nvPr/>
        </p:nvSpPr>
        <p:spPr bwMode="auto">
          <a:xfrm>
            <a:off x="2424417" y="5892248"/>
            <a:ext cx="1644243" cy="470496"/>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8" name="Rectangle 27">
            <a:extLst>
              <a:ext uri="{FF2B5EF4-FFF2-40B4-BE49-F238E27FC236}">
                <a16:creationId xmlns:a16="http://schemas.microsoft.com/office/drawing/2014/main" id="{9F8A6EE7-F358-4A90-AF92-2A2B573CF21C}"/>
              </a:ext>
            </a:extLst>
          </p:cNvPr>
          <p:cNvSpPr/>
          <p:nvPr/>
        </p:nvSpPr>
        <p:spPr bwMode="auto">
          <a:xfrm>
            <a:off x="3338818" y="5072955"/>
            <a:ext cx="419450" cy="470496"/>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9772870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Creating Portfolios</a:t>
            </a:r>
          </a:p>
        </p:txBody>
      </p:sp>
      <p:pic>
        <p:nvPicPr>
          <p:cNvPr id="7" name="Picture 6">
            <a:extLst>
              <a:ext uri="{FF2B5EF4-FFF2-40B4-BE49-F238E27FC236}">
                <a16:creationId xmlns:a16="http://schemas.microsoft.com/office/drawing/2014/main" id="{3E5CD8B2-66C2-4C1C-AE97-2912E4CD3B2B}"/>
              </a:ext>
            </a:extLst>
          </p:cNvPr>
          <p:cNvPicPr>
            <a:picLocks noChangeAspect="1"/>
          </p:cNvPicPr>
          <p:nvPr/>
        </p:nvPicPr>
        <p:blipFill>
          <a:blip r:embed="rId2"/>
          <a:stretch>
            <a:fillRect/>
          </a:stretch>
        </p:blipFill>
        <p:spPr>
          <a:xfrm>
            <a:off x="250391" y="2955967"/>
            <a:ext cx="4678020" cy="3657600"/>
          </a:xfrm>
          <a:prstGeom prst="rect">
            <a:avLst/>
          </a:prstGeom>
        </p:spPr>
      </p:pic>
      <p:pic>
        <p:nvPicPr>
          <p:cNvPr id="10" name="Picture 9">
            <a:extLst>
              <a:ext uri="{FF2B5EF4-FFF2-40B4-BE49-F238E27FC236}">
                <a16:creationId xmlns:a16="http://schemas.microsoft.com/office/drawing/2014/main" id="{DE4EAB37-0630-4428-A39D-4B747D0D4404}"/>
              </a:ext>
            </a:extLst>
          </p:cNvPr>
          <p:cNvPicPr>
            <a:picLocks noChangeAspect="1"/>
          </p:cNvPicPr>
          <p:nvPr/>
        </p:nvPicPr>
        <p:blipFill>
          <a:blip r:embed="rId3"/>
          <a:stretch>
            <a:fillRect/>
          </a:stretch>
        </p:blipFill>
        <p:spPr>
          <a:xfrm>
            <a:off x="384364" y="867518"/>
            <a:ext cx="4410075" cy="1676400"/>
          </a:xfrm>
          <a:prstGeom prst="rect">
            <a:avLst/>
          </a:prstGeom>
        </p:spPr>
      </p:pic>
      <p:pic>
        <p:nvPicPr>
          <p:cNvPr id="12" name="Picture 11">
            <a:extLst>
              <a:ext uri="{FF2B5EF4-FFF2-40B4-BE49-F238E27FC236}">
                <a16:creationId xmlns:a16="http://schemas.microsoft.com/office/drawing/2014/main" id="{09C53829-AE70-451E-8FFD-FBB695C4948F}"/>
              </a:ext>
            </a:extLst>
          </p:cNvPr>
          <p:cNvPicPr>
            <a:picLocks noChangeAspect="1"/>
          </p:cNvPicPr>
          <p:nvPr/>
        </p:nvPicPr>
        <p:blipFill>
          <a:blip r:embed="rId4"/>
          <a:stretch>
            <a:fillRect/>
          </a:stretch>
        </p:blipFill>
        <p:spPr>
          <a:xfrm>
            <a:off x="5230715" y="867518"/>
            <a:ext cx="4647353" cy="3200400"/>
          </a:xfrm>
          <a:prstGeom prst="rect">
            <a:avLst/>
          </a:prstGeom>
        </p:spPr>
      </p:pic>
      <p:sp>
        <p:nvSpPr>
          <p:cNvPr id="18" name="Arrow: Right 17">
            <a:extLst>
              <a:ext uri="{FF2B5EF4-FFF2-40B4-BE49-F238E27FC236}">
                <a16:creationId xmlns:a16="http://schemas.microsoft.com/office/drawing/2014/main" id="{0FCF5CBA-6638-4995-9B99-98BFA7481C9C}"/>
              </a:ext>
            </a:extLst>
          </p:cNvPr>
          <p:cNvSpPr/>
          <p:nvPr/>
        </p:nvSpPr>
        <p:spPr bwMode="auto">
          <a:xfrm rot="5400000">
            <a:off x="2272653" y="2508997"/>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0" name="Arrow: Right 19">
            <a:extLst>
              <a:ext uri="{FF2B5EF4-FFF2-40B4-BE49-F238E27FC236}">
                <a16:creationId xmlns:a16="http://schemas.microsoft.com/office/drawing/2014/main" id="{ECED6B9D-1264-4AF1-B41D-4CA8798D2D4D}"/>
              </a:ext>
            </a:extLst>
          </p:cNvPr>
          <p:cNvSpPr/>
          <p:nvPr/>
        </p:nvSpPr>
        <p:spPr bwMode="auto">
          <a:xfrm rot="18858301">
            <a:off x="5017462" y="4238050"/>
            <a:ext cx="426507" cy="343949"/>
          </a:xfrm>
          <a:prstGeom prst="rightArrow">
            <a:avLst/>
          </a:prstGeom>
          <a:solidFill>
            <a:srgbClr val="F7B04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1" name="Oval 20">
            <a:extLst>
              <a:ext uri="{FF2B5EF4-FFF2-40B4-BE49-F238E27FC236}">
                <a16:creationId xmlns:a16="http://schemas.microsoft.com/office/drawing/2014/main" id="{8E25B51D-5BD6-41F4-9D0C-CF90EECB1AF6}"/>
              </a:ext>
            </a:extLst>
          </p:cNvPr>
          <p:cNvSpPr/>
          <p:nvPr/>
        </p:nvSpPr>
        <p:spPr bwMode="auto">
          <a:xfrm>
            <a:off x="841972" y="788566"/>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1</a:t>
            </a:r>
          </a:p>
        </p:txBody>
      </p:sp>
      <p:sp>
        <p:nvSpPr>
          <p:cNvPr id="22" name="Rectangle 21">
            <a:extLst>
              <a:ext uri="{FF2B5EF4-FFF2-40B4-BE49-F238E27FC236}">
                <a16:creationId xmlns:a16="http://schemas.microsoft.com/office/drawing/2014/main" id="{10829B09-419A-4E5B-B8E8-58C05C8E4CDC}"/>
              </a:ext>
            </a:extLst>
          </p:cNvPr>
          <p:cNvSpPr/>
          <p:nvPr/>
        </p:nvSpPr>
        <p:spPr bwMode="auto">
          <a:xfrm>
            <a:off x="1167123" y="901074"/>
            <a:ext cx="442849" cy="433694"/>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0778B5CD-B296-4279-B98D-4D5F0C77D913}"/>
              </a:ext>
            </a:extLst>
          </p:cNvPr>
          <p:cNvSpPr/>
          <p:nvPr/>
        </p:nvSpPr>
        <p:spPr bwMode="auto">
          <a:xfrm>
            <a:off x="416672" y="3612012"/>
            <a:ext cx="2108414" cy="179812"/>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6" name="Rectangle 25">
            <a:extLst>
              <a:ext uri="{FF2B5EF4-FFF2-40B4-BE49-F238E27FC236}">
                <a16:creationId xmlns:a16="http://schemas.microsoft.com/office/drawing/2014/main" id="{7995EA16-D254-4035-A0A0-6DCC35B78056}"/>
              </a:ext>
            </a:extLst>
          </p:cNvPr>
          <p:cNvSpPr/>
          <p:nvPr/>
        </p:nvSpPr>
        <p:spPr bwMode="auto">
          <a:xfrm>
            <a:off x="2097248" y="3932314"/>
            <a:ext cx="822121" cy="179812"/>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7" name="Oval 26">
            <a:extLst>
              <a:ext uri="{FF2B5EF4-FFF2-40B4-BE49-F238E27FC236}">
                <a16:creationId xmlns:a16="http://schemas.microsoft.com/office/drawing/2014/main" id="{FA6A3504-1F78-48D4-872B-DFD65ACD3804}"/>
              </a:ext>
            </a:extLst>
          </p:cNvPr>
          <p:cNvSpPr/>
          <p:nvPr/>
        </p:nvSpPr>
        <p:spPr bwMode="auto">
          <a:xfrm>
            <a:off x="220110" y="3245988"/>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2</a:t>
            </a:r>
          </a:p>
        </p:txBody>
      </p:sp>
      <p:sp>
        <p:nvSpPr>
          <p:cNvPr id="29" name="Oval 28">
            <a:extLst>
              <a:ext uri="{FF2B5EF4-FFF2-40B4-BE49-F238E27FC236}">
                <a16:creationId xmlns:a16="http://schemas.microsoft.com/office/drawing/2014/main" id="{775854F2-17F2-49CF-8B53-D8D6C99CE521}"/>
              </a:ext>
            </a:extLst>
          </p:cNvPr>
          <p:cNvSpPr/>
          <p:nvPr/>
        </p:nvSpPr>
        <p:spPr bwMode="auto">
          <a:xfrm>
            <a:off x="2949650" y="3926054"/>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3</a:t>
            </a:r>
            <a:endParaRPr kumimoji="0" lang="en-US" sz="800" b="0" i="0" u="none" strike="noStrike" cap="none" normalizeH="0" baseline="0" dirty="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205A8616-E3C0-424B-A806-84ED65E4BB5F}"/>
              </a:ext>
            </a:extLst>
          </p:cNvPr>
          <p:cNvSpPr txBox="1"/>
          <p:nvPr/>
        </p:nvSpPr>
        <p:spPr>
          <a:xfrm>
            <a:off x="5672055" y="4298198"/>
            <a:ext cx="2357045" cy="338554"/>
          </a:xfrm>
          <a:prstGeom prst="rect">
            <a:avLst/>
          </a:prstGeom>
          <a:solidFill>
            <a:srgbClr val="DDDDDD"/>
          </a:solidFill>
          <a:ln>
            <a:solidFill>
              <a:srgbClr val="F7B041"/>
            </a:solidFill>
          </a:ln>
        </p:spPr>
        <p:txBody>
          <a:bodyPr wrap="square" rtlCol="0">
            <a:spAutoFit/>
          </a:bodyPr>
          <a:lstStyle/>
          <a:p>
            <a:r>
              <a:rPr lang="en-US" sz="800" dirty="0"/>
              <a:t>1. After selecting your active EDM, click Create Portfolio</a:t>
            </a:r>
          </a:p>
        </p:txBody>
      </p:sp>
      <p:sp>
        <p:nvSpPr>
          <p:cNvPr id="31" name="TextBox 30">
            <a:extLst>
              <a:ext uri="{FF2B5EF4-FFF2-40B4-BE49-F238E27FC236}">
                <a16:creationId xmlns:a16="http://schemas.microsoft.com/office/drawing/2014/main" id="{6D4127F9-FBB9-4C0D-A586-A614FB8EC5E8}"/>
              </a:ext>
            </a:extLst>
          </p:cNvPr>
          <p:cNvSpPr txBox="1"/>
          <p:nvPr/>
        </p:nvSpPr>
        <p:spPr>
          <a:xfrm>
            <a:off x="5672055" y="4784767"/>
            <a:ext cx="2357044" cy="215444"/>
          </a:xfrm>
          <a:prstGeom prst="rect">
            <a:avLst/>
          </a:prstGeom>
          <a:solidFill>
            <a:srgbClr val="DDDDDD"/>
          </a:solidFill>
          <a:ln>
            <a:solidFill>
              <a:srgbClr val="F7B041"/>
            </a:solidFill>
          </a:ln>
        </p:spPr>
        <p:txBody>
          <a:bodyPr wrap="square" rtlCol="0">
            <a:spAutoFit/>
          </a:bodyPr>
          <a:lstStyle/>
          <a:p>
            <a:r>
              <a:rPr lang="en-US" sz="800" dirty="0"/>
              <a:t>2. Give your Portfolio a Number and Name.</a:t>
            </a:r>
          </a:p>
        </p:txBody>
      </p:sp>
      <p:sp>
        <p:nvSpPr>
          <p:cNvPr id="32" name="TextBox 31">
            <a:extLst>
              <a:ext uri="{FF2B5EF4-FFF2-40B4-BE49-F238E27FC236}">
                <a16:creationId xmlns:a16="http://schemas.microsoft.com/office/drawing/2014/main" id="{26FDC8F6-3E67-4553-93C3-9F43FA47669A}"/>
              </a:ext>
            </a:extLst>
          </p:cNvPr>
          <p:cNvSpPr txBox="1"/>
          <p:nvPr/>
        </p:nvSpPr>
        <p:spPr>
          <a:xfrm>
            <a:off x="5672054" y="5148226"/>
            <a:ext cx="2357043" cy="215444"/>
          </a:xfrm>
          <a:prstGeom prst="rect">
            <a:avLst/>
          </a:prstGeom>
          <a:solidFill>
            <a:srgbClr val="DDDDDD"/>
          </a:solidFill>
          <a:ln>
            <a:solidFill>
              <a:srgbClr val="F7B041"/>
            </a:solidFill>
          </a:ln>
        </p:spPr>
        <p:txBody>
          <a:bodyPr wrap="square" rtlCol="0">
            <a:spAutoFit/>
          </a:bodyPr>
          <a:lstStyle/>
          <a:p>
            <a:r>
              <a:rPr lang="en-US" sz="800" dirty="0"/>
              <a:t>3. Define Filter Criteria</a:t>
            </a:r>
          </a:p>
        </p:txBody>
      </p:sp>
      <p:sp>
        <p:nvSpPr>
          <p:cNvPr id="33" name="Rectangle 32">
            <a:extLst>
              <a:ext uri="{FF2B5EF4-FFF2-40B4-BE49-F238E27FC236}">
                <a16:creationId xmlns:a16="http://schemas.microsoft.com/office/drawing/2014/main" id="{8082ACFC-64B1-42E8-BA47-298E5FC534CE}"/>
              </a:ext>
            </a:extLst>
          </p:cNvPr>
          <p:cNvSpPr/>
          <p:nvPr/>
        </p:nvSpPr>
        <p:spPr bwMode="auto">
          <a:xfrm>
            <a:off x="508913" y="3907550"/>
            <a:ext cx="1504445" cy="221353"/>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4" name="Oval 33">
            <a:extLst>
              <a:ext uri="{FF2B5EF4-FFF2-40B4-BE49-F238E27FC236}">
                <a16:creationId xmlns:a16="http://schemas.microsoft.com/office/drawing/2014/main" id="{77C32E7F-E433-48E7-8E30-8EA21D0FDD39}"/>
              </a:ext>
            </a:extLst>
          </p:cNvPr>
          <p:cNvSpPr/>
          <p:nvPr/>
        </p:nvSpPr>
        <p:spPr bwMode="auto">
          <a:xfrm>
            <a:off x="159007" y="4018523"/>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3b</a:t>
            </a:r>
            <a:endParaRPr kumimoji="0" lang="en-US" sz="800" b="0" i="0" u="none" strike="noStrike" cap="none" normalizeH="0" baseline="0" dirty="0">
              <a:ln>
                <a:noFill/>
              </a:ln>
              <a:solidFill>
                <a:schemeClr val="tx1"/>
              </a:solidFill>
              <a:effectLst/>
              <a:latin typeface="Arial" charset="0"/>
            </a:endParaRPr>
          </a:p>
        </p:txBody>
      </p:sp>
      <p:sp>
        <p:nvSpPr>
          <p:cNvPr id="35" name="TextBox 34">
            <a:extLst>
              <a:ext uri="{FF2B5EF4-FFF2-40B4-BE49-F238E27FC236}">
                <a16:creationId xmlns:a16="http://schemas.microsoft.com/office/drawing/2014/main" id="{053D2928-BCFC-4963-9B95-E5A942E95FBF}"/>
              </a:ext>
            </a:extLst>
          </p:cNvPr>
          <p:cNvSpPr txBox="1"/>
          <p:nvPr/>
        </p:nvSpPr>
        <p:spPr>
          <a:xfrm>
            <a:off x="5672054" y="5511567"/>
            <a:ext cx="2357043" cy="461665"/>
          </a:xfrm>
          <a:prstGeom prst="rect">
            <a:avLst/>
          </a:prstGeom>
          <a:solidFill>
            <a:srgbClr val="DDDDDD"/>
          </a:solidFill>
          <a:ln>
            <a:solidFill>
              <a:srgbClr val="F7B041"/>
            </a:solidFill>
          </a:ln>
        </p:spPr>
        <p:txBody>
          <a:bodyPr wrap="square" rtlCol="0">
            <a:spAutoFit/>
          </a:bodyPr>
          <a:lstStyle/>
          <a:p>
            <a:r>
              <a:rPr lang="en-US" sz="800" dirty="0"/>
              <a:t>3b. You can use this drop down to either Select All Accounts in the Database or use an existing defined filter.</a:t>
            </a:r>
          </a:p>
        </p:txBody>
      </p:sp>
      <p:sp>
        <p:nvSpPr>
          <p:cNvPr id="36" name="Rectangle 35">
            <a:extLst>
              <a:ext uri="{FF2B5EF4-FFF2-40B4-BE49-F238E27FC236}">
                <a16:creationId xmlns:a16="http://schemas.microsoft.com/office/drawing/2014/main" id="{BD8498EB-320E-43AB-9B87-59B6A4B11919}"/>
              </a:ext>
            </a:extLst>
          </p:cNvPr>
          <p:cNvSpPr/>
          <p:nvPr/>
        </p:nvSpPr>
        <p:spPr bwMode="auto">
          <a:xfrm>
            <a:off x="5343777" y="1698279"/>
            <a:ext cx="4345507" cy="373802"/>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37" name="Oval 36">
            <a:extLst>
              <a:ext uri="{FF2B5EF4-FFF2-40B4-BE49-F238E27FC236}">
                <a16:creationId xmlns:a16="http://schemas.microsoft.com/office/drawing/2014/main" id="{8048FA81-02E9-48DE-A30D-77A0C94551D7}"/>
              </a:ext>
            </a:extLst>
          </p:cNvPr>
          <p:cNvSpPr/>
          <p:nvPr/>
        </p:nvSpPr>
        <p:spPr bwMode="auto">
          <a:xfrm>
            <a:off x="5230715" y="2171774"/>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4</a:t>
            </a:r>
          </a:p>
        </p:txBody>
      </p:sp>
      <p:sp>
        <p:nvSpPr>
          <p:cNvPr id="38" name="TextBox 37">
            <a:extLst>
              <a:ext uri="{FF2B5EF4-FFF2-40B4-BE49-F238E27FC236}">
                <a16:creationId xmlns:a16="http://schemas.microsoft.com/office/drawing/2014/main" id="{53FCB85E-E2B3-4868-A5FA-3706BCF8D03F}"/>
              </a:ext>
            </a:extLst>
          </p:cNvPr>
          <p:cNvSpPr txBox="1"/>
          <p:nvPr/>
        </p:nvSpPr>
        <p:spPr>
          <a:xfrm>
            <a:off x="5672054" y="6121129"/>
            <a:ext cx="2357045" cy="338554"/>
          </a:xfrm>
          <a:prstGeom prst="rect">
            <a:avLst/>
          </a:prstGeom>
          <a:solidFill>
            <a:srgbClr val="DDDDDD"/>
          </a:solidFill>
          <a:ln>
            <a:solidFill>
              <a:srgbClr val="F7B041"/>
            </a:solidFill>
          </a:ln>
        </p:spPr>
        <p:txBody>
          <a:bodyPr wrap="square" rtlCol="0">
            <a:spAutoFit/>
          </a:bodyPr>
          <a:lstStyle/>
          <a:p>
            <a:r>
              <a:rPr lang="en-US" sz="800" dirty="0"/>
              <a:t>4. Define Portfolio Filter Logic by selecting appropriate fields, operators, values and logic.</a:t>
            </a:r>
          </a:p>
        </p:txBody>
      </p:sp>
      <p:sp>
        <p:nvSpPr>
          <p:cNvPr id="39" name="Rectangle 38">
            <a:extLst>
              <a:ext uri="{FF2B5EF4-FFF2-40B4-BE49-F238E27FC236}">
                <a16:creationId xmlns:a16="http://schemas.microsoft.com/office/drawing/2014/main" id="{F35AAAB8-4910-47C7-B4D2-129491D0529D}"/>
              </a:ext>
            </a:extLst>
          </p:cNvPr>
          <p:cNvSpPr/>
          <p:nvPr/>
        </p:nvSpPr>
        <p:spPr bwMode="auto">
          <a:xfrm>
            <a:off x="8007250" y="3574977"/>
            <a:ext cx="442849" cy="433694"/>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40" name="TextBox 39">
            <a:extLst>
              <a:ext uri="{FF2B5EF4-FFF2-40B4-BE49-F238E27FC236}">
                <a16:creationId xmlns:a16="http://schemas.microsoft.com/office/drawing/2014/main" id="{72055123-A5C1-4224-9B2E-7ECA66FEA7E8}"/>
              </a:ext>
            </a:extLst>
          </p:cNvPr>
          <p:cNvSpPr txBox="1"/>
          <p:nvPr/>
        </p:nvSpPr>
        <p:spPr>
          <a:xfrm>
            <a:off x="8198416" y="4302302"/>
            <a:ext cx="2357044" cy="215444"/>
          </a:xfrm>
          <a:prstGeom prst="rect">
            <a:avLst/>
          </a:prstGeom>
          <a:solidFill>
            <a:srgbClr val="DDDDDD"/>
          </a:solidFill>
          <a:ln>
            <a:solidFill>
              <a:srgbClr val="F7B041"/>
            </a:solidFill>
          </a:ln>
        </p:spPr>
        <p:txBody>
          <a:bodyPr wrap="square" rtlCol="0">
            <a:spAutoFit/>
          </a:bodyPr>
          <a:lstStyle/>
          <a:p>
            <a:r>
              <a:rPr lang="en-US" sz="800" dirty="0"/>
              <a:t>5. Apply</a:t>
            </a:r>
          </a:p>
        </p:txBody>
      </p:sp>
      <p:sp>
        <p:nvSpPr>
          <p:cNvPr id="41" name="Rectangle 40">
            <a:extLst>
              <a:ext uri="{FF2B5EF4-FFF2-40B4-BE49-F238E27FC236}">
                <a16:creationId xmlns:a16="http://schemas.microsoft.com/office/drawing/2014/main" id="{4BC1801C-A64C-4162-B99D-C6F6E91E5DC5}"/>
              </a:ext>
            </a:extLst>
          </p:cNvPr>
          <p:cNvSpPr/>
          <p:nvPr/>
        </p:nvSpPr>
        <p:spPr bwMode="auto">
          <a:xfrm>
            <a:off x="8530978" y="3574320"/>
            <a:ext cx="711372" cy="433694"/>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42" name="Oval 41">
            <a:extLst>
              <a:ext uri="{FF2B5EF4-FFF2-40B4-BE49-F238E27FC236}">
                <a16:creationId xmlns:a16="http://schemas.microsoft.com/office/drawing/2014/main" id="{1D96BCC0-43F2-4C40-A961-F02781A54BDF}"/>
              </a:ext>
            </a:extLst>
          </p:cNvPr>
          <p:cNvSpPr/>
          <p:nvPr/>
        </p:nvSpPr>
        <p:spPr bwMode="auto">
          <a:xfrm>
            <a:off x="7579262" y="3544390"/>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5</a:t>
            </a:r>
          </a:p>
        </p:txBody>
      </p:sp>
      <p:sp>
        <p:nvSpPr>
          <p:cNvPr id="43" name="Oval 42">
            <a:extLst>
              <a:ext uri="{FF2B5EF4-FFF2-40B4-BE49-F238E27FC236}">
                <a16:creationId xmlns:a16="http://schemas.microsoft.com/office/drawing/2014/main" id="{FDE8BB84-AA0D-47D4-A252-86C5150EBD7A}"/>
              </a:ext>
            </a:extLst>
          </p:cNvPr>
          <p:cNvSpPr/>
          <p:nvPr/>
        </p:nvSpPr>
        <p:spPr bwMode="auto">
          <a:xfrm>
            <a:off x="9252032" y="3254007"/>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5b</a:t>
            </a:r>
          </a:p>
        </p:txBody>
      </p:sp>
      <p:sp>
        <p:nvSpPr>
          <p:cNvPr id="44" name="TextBox 43">
            <a:extLst>
              <a:ext uri="{FF2B5EF4-FFF2-40B4-BE49-F238E27FC236}">
                <a16:creationId xmlns:a16="http://schemas.microsoft.com/office/drawing/2014/main" id="{D70AD73D-8413-4FE9-876D-DFBE0CF12F06}"/>
              </a:ext>
            </a:extLst>
          </p:cNvPr>
          <p:cNvSpPr txBox="1"/>
          <p:nvPr/>
        </p:nvSpPr>
        <p:spPr>
          <a:xfrm>
            <a:off x="8198416" y="4659334"/>
            <a:ext cx="2357044" cy="338554"/>
          </a:xfrm>
          <a:prstGeom prst="rect">
            <a:avLst/>
          </a:prstGeom>
          <a:solidFill>
            <a:srgbClr val="DDDDDD"/>
          </a:solidFill>
          <a:ln>
            <a:solidFill>
              <a:srgbClr val="F7B041"/>
            </a:solidFill>
          </a:ln>
        </p:spPr>
        <p:txBody>
          <a:bodyPr wrap="square" rtlCol="0">
            <a:spAutoFit/>
          </a:bodyPr>
          <a:lstStyle/>
          <a:p>
            <a:r>
              <a:rPr lang="en-US" sz="800" dirty="0"/>
              <a:t>5b. If you want to be able to reuse the filter give it a Name and hit Apply and Save.</a:t>
            </a:r>
          </a:p>
        </p:txBody>
      </p:sp>
      <p:sp>
        <p:nvSpPr>
          <p:cNvPr id="45" name="Rectangle 44">
            <a:extLst>
              <a:ext uri="{FF2B5EF4-FFF2-40B4-BE49-F238E27FC236}">
                <a16:creationId xmlns:a16="http://schemas.microsoft.com/office/drawing/2014/main" id="{BEC41475-F2B0-4FB8-8968-D56147941FAF}"/>
              </a:ext>
            </a:extLst>
          </p:cNvPr>
          <p:cNvSpPr/>
          <p:nvPr/>
        </p:nvSpPr>
        <p:spPr bwMode="auto">
          <a:xfrm>
            <a:off x="435842" y="5801477"/>
            <a:ext cx="554059" cy="372144"/>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46" name="Oval 45">
            <a:extLst>
              <a:ext uri="{FF2B5EF4-FFF2-40B4-BE49-F238E27FC236}">
                <a16:creationId xmlns:a16="http://schemas.microsoft.com/office/drawing/2014/main" id="{573417A2-55C6-4193-9101-3452196D0069}"/>
              </a:ext>
            </a:extLst>
          </p:cNvPr>
          <p:cNvSpPr/>
          <p:nvPr/>
        </p:nvSpPr>
        <p:spPr bwMode="auto">
          <a:xfrm>
            <a:off x="1079546" y="5615531"/>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6</a:t>
            </a:r>
          </a:p>
        </p:txBody>
      </p:sp>
      <p:sp>
        <p:nvSpPr>
          <p:cNvPr id="47" name="Rectangle 46">
            <a:extLst>
              <a:ext uri="{FF2B5EF4-FFF2-40B4-BE49-F238E27FC236}">
                <a16:creationId xmlns:a16="http://schemas.microsoft.com/office/drawing/2014/main" id="{922C8B25-D293-437C-A0B1-878DFDF976A9}"/>
              </a:ext>
            </a:extLst>
          </p:cNvPr>
          <p:cNvSpPr/>
          <p:nvPr/>
        </p:nvSpPr>
        <p:spPr bwMode="auto">
          <a:xfrm>
            <a:off x="3229022" y="5801477"/>
            <a:ext cx="470524" cy="433694"/>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48" name="Oval 47">
            <a:extLst>
              <a:ext uri="{FF2B5EF4-FFF2-40B4-BE49-F238E27FC236}">
                <a16:creationId xmlns:a16="http://schemas.microsoft.com/office/drawing/2014/main" id="{6B20A069-F8D5-4958-BDC5-43F97314CC5E}"/>
              </a:ext>
            </a:extLst>
          </p:cNvPr>
          <p:cNvSpPr/>
          <p:nvPr/>
        </p:nvSpPr>
        <p:spPr bwMode="auto">
          <a:xfrm>
            <a:off x="2865560" y="5615531"/>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7</a:t>
            </a:r>
            <a:endParaRPr kumimoji="0" lang="en-US" sz="800" b="0" i="0" u="none" strike="noStrike" cap="none" normalizeH="0" baseline="0" dirty="0">
              <a:ln>
                <a:noFill/>
              </a:ln>
              <a:solidFill>
                <a:schemeClr val="tx1"/>
              </a:solidFill>
              <a:effectLst/>
              <a:latin typeface="Arial" charset="0"/>
            </a:endParaRPr>
          </a:p>
        </p:txBody>
      </p:sp>
      <p:sp>
        <p:nvSpPr>
          <p:cNvPr id="49" name="TextBox 48">
            <a:extLst>
              <a:ext uri="{FF2B5EF4-FFF2-40B4-BE49-F238E27FC236}">
                <a16:creationId xmlns:a16="http://schemas.microsoft.com/office/drawing/2014/main" id="{827FF8AD-0F23-4E46-99E1-69EEBB5F832A}"/>
              </a:ext>
            </a:extLst>
          </p:cNvPr>
          <p:cNvSpPr txBox="1"/>
          <p:nvPr/>
        </p:nvSpPr>
        <p:spPr>
          <a:xfrm>
            <a:off x="8198416" y="5128390"/>
            <a:ext cx="2357044" cy="461665"/>
          </a:xfrm>
          <a:prstGeom prst="rect">
            <a:avLst/>
          </a:prstGeom>
          <a:solidFill>
            <a:srgbClr val="DDDDDD"/>
          </a:solidFill>
          <a:ln>
            <a:solidFill>
              <a:srgbClr val="F7B041"/>
            </a:solidFill>
          </a:ln>
        </p:spPr>
        <p:txBody>
          <a:bodyPr wrap="square" rtlCol="0">
            <a:spAutoFit/>
          </a:bodyPr>
          <a:lstStyle/>
          <a:p>
            <a:r>
              <a:rPr lang="en-US" sz="800" dirty="0"/>
              <a:t>6. Wait for RMS to add all Accounts that fit the logic to the portfolio and check that the number of accounts matches your expectation.</a:t>
            </a:r>
          </a:p>
        </p:txBody>
      </p:sp>
      <p:sp>
        <p:nvSpPr>
          <p:cNvPr id="50" name="TextBox 49">
            <a:extLst>
              <a:ext uri="{FF2B5EF4-FFF2-40B4-BE49-F238E27FC236}">
                <a16:creationId xmlns:a16="http://schemas.microsoft.com/office/drawing/2014/main" id="{A570B56C-C74A-42A4-A256-74EA3B5AFBBA}"/>
              </a:ext>
            </a:extLst>
          </p:cNvPr>
          <p:cNvSpPr txBox="1"/>
          <p:nvPr/>
        </p:nvSpPr>
        <p:spPr>
          <a:xfrm>
            <a:off x="8198416" y="5720557"/>
            <a:ext cx="2357044" cy="215444"/>
          </a:xfrm>
          <a:prstGeom prst="rect">
            <a:avLst/>
          </a:prstGeom>
          <a:solidFill>
            <a:srgbClr val="DDDDDD"/>
          </a:solidFill>
          <a:ln>
            <a:solidFill>
              <a:srgbClr val="F7B041"/>
            </a:solidFill>
          </a:ln>
        </p:spPr>
        <p:txBody>
          <a:bodyPr wrap="square" rtlCol="0">
            <a:spAutoFit/>
          </a:bodyPr>
          <a:lstStyle/>
          <a:p>
            <a:r>
              <a:rPr lang="en-US" sz="800" dirty="0"/>
              <a:t>7. Save Portfolio</a:t>
            </a:r>
          </a:p>
        </p:txBody>
      </p:sp>
    </p:spTree>
    <p:extLst>
      <p:ext uri="{BB962C8B-B14F-4D97-AF65-F5344CB8AC3E}">
        <p14:creationId xmlns:p14="http://schemas.microsoft.com/office/powerpoint/2010/main" val="154762129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Geocoding Exposures</a:t>
            </a:r>
          </a:p>
        </p:txBody>
      </p:sp>
      <p:pic>
        <p:nvPicPr>
          <p:cNvPr id="3" name="Picture 2">
            <a:extLst>
              <a:ext uri="{FF2B5EF4-FFF2-40B4-BE49-F238E27FC236}">
                <a16:creationId xmlns:a16="http://schemas.microsoft.com/office/drawing/2014/main" id="{125822CA-1A2A-4E22-ACDB-366E726E8FBB}"/>
              </a:ext>
            </a:extLst>
          </p:cNvPr>
          <p:cNvPicPr>
            <a:picLocks noChangeAspect="1"/>
          </p:cNvPicPr>
          <p:nvPr/>
        </p:nvPicPr>
        <p:blipFill>
          <a:blip r:embed="rId2"/>
          <a:stretch>
            <a:fillRect/>
          </a:stretch>
        </p:blipFill>
        <p:spPr>
          <a:xfrm>
            <a:off x="382223" y="1106036"/>
            <a:ext cx="3390900" cy="971550"/>
          </a:xfrm>
          <a:prstGeom prst="rect">
            <a:avLst/>
          </a:prstGeom>
        </p:spPr>
      </p:pic>
      <p:pic>
        <p:nvPicPr>
          <p:cNvPr id="11" name="Picture 10">
            <a:extLst>
              <a:ext uri="{FF2B5EF4-FFF2-40B4-BE49-F238E27FC236}">
                <a16:creationId xmlns:a16="http://schemas.microsoft.com/office/drawing/2014/main" id="{E2CB8CFD-9C39-4ECE-9C88-CF8748804BC5}"/>
              </a:ext>
            </a:extLst>
          </p:cNvPr>
          <p:cNvPicPr>
            <a:picLocks noChangeAspect="1"/>
          </p:cNvPicPr>
          <p:nvPr/>
        </p:nvPicPr>
        <p:blipFill>
          <a:blip r:embed="rId3"/>
          <a:stretch>
            <a:fillRect/>
          </a:stretch>
        </p:blipFill>
        <p:spPr>
          <a:xfrm>
            <a:off x="382223" y="2386196"/>
            <a:ext cx="4362356" cy="3291840"/>
          </a:xfrm>
          <a:prstGeom prst="rect">
            <a:avLst/>
          </a:prstGeom>
        </p:spPr>
      </p:pic>
      <p:pic>
        <p:nvPicPr>
          <p:cNvPr id="13" name="Picture 12">
            <a:extLst>
              <a:ext uri="{FF2B5EF4-FFF2-40B4-BE49-F238E27FC236}">
                <a16:creationId xmlns:a16="http://schemas.microsoft.com/office/drawing/2014/main" id="{83D1DE21-AAB6-4FE3-94B5-4EE9BC2CD8A4}"/>
              </a:ext>
            </a:extLst>
          </p:cNvPr>
          <p:cNvPicPr>
            <a:picLocks noChangeAspect="1"/>
          </p:cNvPicPr>
          <p:nvPr/>
        </p:nvPicPr>
        <p:blipFill>
          <a:blip r:embed="rId4"/>
          <a:stretch>
            <a:fillRect/>
          </a:stretch>
        </p:blipFill>
        <p:spPr>
          <a:xfrm>
            <a:off x="4926960" y="1106036"/>
            <a:ext cx="3141307" cy="4572000"/>
          </a:xfrm>
          <a:prstGeom prst="rect">
            <a:avLst/>
          </a:prstGeom>
        </p:spPr>
      </p:pic>
      <p:sp>
        <p:nvSpPr>
          <p:cNvPr id="25" name="Oval 24">
            <a:extLst>
              <a:ext uri="{FF2B5EF4-FFF2-40B4-BE49-F238E27FC236}">
                <a16:creationId xmlns:a16="http://schemas.microsoft.com/office/drawing/2014/main" id="{30AB6E79-C1EC-4C17-8F4E-D5DC13BA64FA}"/>
              </a:ext>
            </a:extLst>
          </p:cNvPr>
          <p:cNvSpPr/>
          <p:nvPr/>
        </p:nvSpPr>
        <p:spPr bwMode="auto">
          <a:xfrm>
            <a:off x="565136" y="1705442"/>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1</a:t>
            </a:r>
          </a:p>
        </p:txBody>
      </p:sp>
      <p:sp>
        <p:nvSpPr>
          <p:cNvPr id="28" name="Oval 27">
            <a:extLst>
              <a:ext uri="{FF2B5EF4-FFF2-40B4-BE49-F238E27FC236}">
                <a16:creationId xmlns:a16="http://schemas.microsoft.com/office/drawing/2014/main" id="{E182E111-6239-4F5A-9A09-1AB7E051423F}"/>
              </a:ext>
            </a:extLst>
          </p:cNvPr>
          <p:cNvSpPr/>
          <p:nvPr/>
        </p:nvSpPr>
        <p:spPr bwMode="auto">
          <a:xfrm>
            <a:off x="4073206" y="4760432"/>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2</a:t>
            </a:r>
          </a:p>
        </p:txBody>
      </p:sp>
      <p:sp>
        <p:nvSpPr>
          <p:cNvPr id="30" name="Oval 29">
            <a:extLst>
              <a:ext uri="{FF2B5EF4-FFF2-40B4-BE49-F238E27FC236}">
                <a16:creationId xmlns:a16="http://schemas.microsoft.com/office/drawing/2014/main" id="{92E31C02-AF76-47AE-99D2-E84346E7BD63}"/>
              </a:ext>
            </a:extLst>
          </p:cNvPr>
          <p:cNvSpPr/>
          <p:nvPr/>
        </p:nvSpPr>
        <p:spPr bwMode="auto">
          <a:xfrm>
            <a:off x="4650124" y="1630776"/>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3</a:t>
            </a:r>
            <a:endParaRPr kumimoji="0" lang="en-US" sz="800" b="0" i="0" u="none" strike="noStrike" cap="none" normalizeH="0" baseline="0" dirty="0">
              <a:ln>
                <a:noFill/>
              </a:ln>
              <a:solidFill>
                <a:schemeClr val="tx1"/>
              </a:solidFill>
              <a:effectLst/>
              <a:latin typeface="Arial" charset="0"/>
            </a:endParaRPr>
          </a:p>
        </p:txBody>
      </p:sp>
      <p:sp>
        <p:nvSpPr>
          <p:cNvPr id="31" name="Oval 30">
            <a:extLst>
              <a:ext uri="{FF2B5EF4-FFF2-40B4-BE49-F238E27FC236}">
                <a16:creationId xmlns:a16="http://schemas.microsoft.com/office/drawing/2014/main" id="{99DD9AB9-F761-4C7B-93AB-9D4DFA33D8FD}"/>
              </a:ext>
            </a:extLst>
          </p:cNvPr>
          <p:cNvSpPr/>
          <p:nvPr/>
        </p:nvSpPr>
        <p:spPr bwMode="auto">
          <a:xfrm>
            <a:off x="4664279" y="2427289"/>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4</a:t>
            </a:r>
            <a:endParaRPr kumimoji="0" lang="en-US" sz="800" b="0" i="0" u="none" strike="noStrike" cap="none" normalizeH="0" baseline="0" dirty="0">
              <a:ln>
                <a:noFill/>
              </a:ln>
              <a:solidFill>
                <a:schemeClr val="tx1"/>
              </a:solidFill>
              <a:effectLst/>
              <a:latin typeface="Arial" charset="0"/>
            </a:endParaRPr>
          </a:p>
        </p:txBody>
      </p:sp>
      <p:sp>
        <p:nvSpPr>
          <p:cNvPr id="33" name="Oval 32">
            <a:extLst>
              <a:ext uri="{FF2B5EF4-FFF2-40B4-BE49-F238E27FC236}">
                <a16:creationId xmlns:a16="http://schemas.microsoft.com/office/drawing/2014/main" id="{6202E63F-3A62-4705-9590-367DC23258F0}"/>
              </a:ext>
            </a:extLst>
          </p:cNvPr>
          <p:cNvSpPr/>
          <p:nvPr/>
        </p:nvSpPr>
        <p:spPr bwMode="auto">
          <a:xfrm>
            <a:off x="6659461" y="5565892"/>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5</a:t>
            </a:r>
            <a:endParaRPr kumimoji="0" lang="en-US" sz="800" b="0" i="0" u="none" strike="noStrike" cap="none" normalizeH="0" baseline="0" dirty="0">
              <a:ln>
                <a:noFill/>
              </a:ln>
              <a:solidFill>
                <a:schemeClr val="tx1"/>
              </a:solidFill>
              <a:effectLst/>
              <a:latin typeface="Arial" charset="0"/>
            </a:endParaRPr>
          </a:p>
        </p:txBody>
      </p:sp>
      <p:sp>
        <p:nvSpPr>
          <p:cNvPr id="37" name="TextBox 36">
            <a:extLst>
              <a:ext uri="{FF2B5EF4-FFF2-40B4-BE49-F238E27FC236}">
                <a16:creationId xmlns:a16="http://schemas.microsoft.com/office/drawing/2014/main" id="{A5999332-9315-43A5-A00E-7B9DD2B73035}"/>
              </a:ext>
            </a:extLst>
          </p:cNvPr>
          <p:cNvSpPr txBox="1"/>
          <p:nvPr/>
        </p:nvSpPr>
        <p:spPr>
          <a:xfrm>
            <a:off x="8801149" y="1106036"/>
            <a:ext cx="2357045" cy="584775"/>
          </a:xfrm>
          <a:prstGeom prst="rect">
            <a:avLst/>
          </a:prstGeom>
          <a:solidFill>
            <a:srgbClr val="DDDDDD"/>
          </a:solidFill>
          <a:ln>
            <a:solidFill>
              <a:srgbClr val="F7B041"/>
            </a:solidFill>
          </a:ln>
        </p:spPr>
        <p:txBody>
          <a:bodyPr wrap="square" rtlCol="0">
            <a:spAutoFit/>
          </a:bodyPr>
          <a:lstStyle/>
          <a:p>
            <a:r>
              <a:rPr lang="en-US" sz="800" dirty="0"/>
              <a:t>1. Select the portfolio(s) that you would like to be geocoded.  Note that if some of your portfolios are subsets of other portfolios you only need to Geocode the larger portfolio.</a:t>
            </a:r>
          </a:p>
        </p:txBody>
      </p:sp>
      <p:sp>
        <p:nvSpPr>
          <p:cNvPr id="39" name="TextBox 38">
            <a:extLst>
              <a:ext uri="{FF2B5EF4-FFF2-40B4-BE49-F238E27FC236}">
                <a16:creationId xmlns:a16="http://schemas.microsoft.com/office/drawing/2014/main" id="{85B4CF7A-2BAC-4319-A7AA-26BDB76D8DA0}"/>
              </a:ext>
            </a:extLst>
          </p:cNvPr>
          <p:cNvSpPr txBox="1"/>
          <p:nvPr/>
        </p:nvSpPr>
        <p:spPr>
          <a:xfrm>
            <a:off x="8801148" y="1842514"/>
            <a:ext cx="2357045" cy="584775"/>
          </a:xfrm>
          <a:prstGeom prst="rect">
            <a:avLst/>
          </a:prstGeom>
          <a:solidFill>
            <a:srgbClr val="DDDDDD"/>
          </a:solidFill>
          <a:ln>
            <a:solidFill>
              <a:srgbClr val="F7B041"/>
            </a:solidFill>
          </a:ln>
        </p:spPr>
        <p:txBody>
          <a:bodyPr wrap="square" rtlCol="0">
            <a:spAutoFit/>
          </a:bodyPr>
          <a:lstStyle/>
          <a:p>
            <a:r>
              <a:rPr lang="en-US" sz="800" dirty="0"/>
              <a:t>2. Right click and click Geocode -&gt; RMS_GEOHAZ.  If RMS_GEOHAZ isn’t displayed, then you will need to re-set up Remote Processing (slide 3) </a:t>
            </a:r>
          </a:p>
        </p:txBody>
      </p:sp>
      <p:sp>
        <p:nvSpPr>
          <p:cNvPr id="40" name="TextBox 39">
            <a:extLst>
              <a:ext uri="{FF2B5EF4-FFF2-40B4-BE49-F238E27FC236}">
                <a16:creationId xmlns:a16="http://schemas.microsoft.com/office/drawing/2014/main" id="{D76C9FFA-7955-48FE-A5F6-E5D71D0F660F}"/>
              </a:ext>
            </a:extLst>
          </p:cNvPr>
          <p:cNvSpPr txBox="1"/>
          <p:nvPr/>
        </p:nvSpPr>
        <p:spPr>
          <a:xfrm>
            <a:off x="8801147" y="2578992"/>
            <a:ext cx="2357045" cy="461665"/>
          </a:xfrm>
          <a:prstGeom prst="rect">
            <a:avLst/>
          </a:prstGeom>
          <a:solidFill>
            <a:srgbClr val="DDDDDD"/>
          </a:solidFill>
          <a:ln>
            <a:solidFill>
              <a:srgbClr val="F7B041"/>
            </a:solidFill>
          </a:ln>
        </p:spPr>
        <p:txBody>
          <a:bodyPr wrap="square" rtlCol="0">
            <a:spAutoFit/>
          </a:bodyPr>
          <a:lstStyle/>
          <a:p>
            <a:r>
              <a:rPr lang="en-US" sz="800" dirty="0"/>
              <a:t>3. Enable Geocode (if the data is previously geocoded and you don’t want to overwrite that then check Skip previously geocoded locations)</a:t>
            </a:r>
          </a:p>
        </p:txBody>
      </p:sp>
      <p:sp>
        <p:nvSpPr>
          <p:cNvPr id="41" name="TextBox 40">
            <a:extLst>
              <a:ext uri="{FF2B5EF4-FFF2-40B4-BE49-F238E27FC236}">
                <a16:creationId xmlns:a16="http://schemas.microsoft.com/office/drawing/2014/main" id="{6808426D-9075-447B-AF16-2E3D821B3AAF}"/>
              </a:ext>
            </a:extLst>
          </p:cNvPr>
          <p:cNvSpPr txBox="1"/>
          <p:nvPr/>
        </p:nvSpPr>
        <p:spPr>
          <a:xfrm>
            <a:off x="8801146" y="3192360"/>
            <a:ext cx="2357045" cy="215444"/>
          </a:xfrm>
          <a:prstGeom prst="rect">
            <a:avLst/>
          </a:prstGeom>
          <a:solidFill>
            <a:srgbClr val="DDDDDD"/>
          </a:solidFill>
          <a:ln>
            <a:solidFill>
              <a:srgbClr val="F7B041"/>
            </a:solidFill>
          </a:ln>
        </p:spPr>
        <p:txBody>
          <a:bodyPr wrap="square" rtlCol="0">
            <a:spAutoFit/>
          </a:bodyPr>
          <a:lstStyle/>
          <a:p>
            <a:r>
              <a:rPr lang="en-US" sz="800" dirty="0"/>
              <a:t>4. Enable Hazard Lookup</a:t>
            </a:r>
          </a:p>
        </p:txBody>
      </p:sp>
      <p:sp>
        <p:nvSpPr>
          <p:cNvPr id="42" name="TextBox 41">
            <a:extLst>
              <a:ext uri="{FF2B5EF4-FFF2-40B4-BE49-F238E27FC236}">
                <a16:creationId xmlns:a16="http://schemas.microsoft.com/office/drawing/2014/main" id="{EC71A571-AE5E-44E0-AB97-F517ACF03D60}"/>
              </a:ext>
            </a:extLst>
          </p:cNvPr>
          <p:cNvSpPr txBox="1"/>
          <p:nvPr/>
        </p:nvSpPr>
        <p:spPr>
          <a:xfrm>
            <a:off x="8801145" y="3559507"/>
            <a:ext cx="2357045" cy="215444"/>
          </a:xfrm>
          <a:prstGeom prst="rect">
            <a:avLst/>
          </a:prstGeom>
          <a:solidFill>
            <a:srgbClr val="DDDDDD"/>
          </a:solidFill>
          <a:ln>
            <a:solidFill>
              <a:srgbClr val="F7B041"/>
            </a:solidFill>
          </a:ln>
        </p:spPr>
        <p:txBody>
          <a:bodyPr wrap="square" rtlCol="0">
            <a:spAutoFit/>
          </a:bodyPr>
          <a:lstStyle/>
          <a:p>
            <a:r>
              <a:rPr lang="en-US" sz="800" dirty="0"/>
              <a:t>5. OK</a:t>
            </a:r>
          </a:p>
        </p:txBody>
      </p:sp>
      <p:sp>
        <p:nvSpPr>
          <p:cNvPr id="43" name="Rectangle 42">
            <a:extLst>
              <a:ext uri="{FF2B5EF4-FFF2-40B4-BE49-F238E27FC236}">
                <a16:creationId xmlns:a16="http://schemas.microsoft.com/office/drawing/2014/main" id="{A10159FB-A3B9-491E-9777-240512A4B058}"/>
              </a:ext>
            </a:extLst>
          </p:cNvPr>
          <p:cNvSpPr/>
          <p:nvPr/>
        </p:nvSpPr>
        <p:spPr bwMode="auto">
          <a:xfrm>
            <a:off x="3201340" y="5132575"/>
            <a:ext cx="1462939" cy="227989"/>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44" name="Rectangle 43">
            <a:extLst>
              <a:ext uri="{FF2B5EF4-FFF2-40B4-BE49-F238E27FC236}">
                <a16:creationId xmlns:a16="http://schemas.microsoft.com/office/drawing/2014/main" id="{A7128EB6-D5F1-4091-9E0E-82538CE226EA}"/>
              </a:ext>
            </a:extLst>
          </p:cNvPr>
          <p:cNvSpPr/>
          <p:nvPr/>
        </p:nvSpPr>
        <p:spPr bwMode="auto">
          <a:xfrm>
            <a:off x="899070" y="1821742"/>
            <a:ext cx="206227" cy="210820"/>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45" name="Rectangle 44">
            <a:extLst>
              <a:ext uri="{FF2B5EF4-FFF2-40B4-BE49-F238E27FC236}">
                <a16:creationId xmlns:a16="http://schemas.microsoft.com/office/drawing/2014/main" id="{6A959130-6615-4311-95FA-6CA3ADBF4E92}"/>
              </a:ext>
            </a:extLst>
          </p:cNvPr>
          <p:cNvSpPr/>
          <p:nvPr/>
        </p:nvSpPr>
        <p:spPr bwMode="auto">
          <a:xfrm>
            <a:off x="6897253" y="5132198"/>
            <a:ext cx="442849" cy="433694"/>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46" name="Rectangle 45">
            <a:extLst>
              <a:ext uri="{FF2B5EF4-FFF2-40B4-BE49-F238E27FC236}">
                <a16:creationId xmlns:a16="http://schemas.microsoft.com/office/drawing/2014/main" id="{61EEE35B-577A-4EB2-80F3-7764B92B70EB}"/>
              </a:ext>
            </a:extLst>
          </p:cNvPr>
          <p:cNvSpPr/>
          <p:nvPr/>
        </p:nvSpPr>
        <p:spPr bwMode="auto">
          <a:xfrm>
            <a:off x="5073941" y="1458672"/>
            <a:ext cx="2784169" cy="844470"/>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47" name="Rectangle 46">
            <a:extLst>
              <a:ext uri="{FF2B5EF4-FFF2-40B4-BE49-F238E27FC236}">
                <a16:creationId xmlns:a16="http://schemas.microsoft.com/office/drawing/2014/main" id="{CB6D733F-909E-476C-BE21-9E6EEE6B014E}"/>
              </a:ext>
            </a:extLst>
          </p:cNvPr>
          <p:cNvSpPr/>
          <p:nvPr/>
        </p:nvSpPr>
        <p:spPr bwMode="auto">
          <a:xfrm>
            <a:off x="5073941" y="2291442"/>
            <a:ext cx="2784169" cy="90091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05468320"/>
      </p:ext>
    </p:extLst>
  </p:cSld>
  <p:clrMapOvr>
    <a:masterClrMapping/>
  </p:clrMapOvr>
  <p:transition spd="med">
    <p:fade/>
  </p:transition>
</p:sld>
</file>

<file path=ppt/theme/theme1.xml><?xml version="1.0" encoding="utf-8"?>
<a:theme xmlns:a="http://schemas.openxmlformats.org/drawingml/2006/main" name="TigerTemplate">
  <a:themeElements>
    <a:clrScheme name="TigerColors9-10-2014">
      <a:dk1>
        <a:sysClr val="windowText" lastClr="000000"/>
      </a:dk1>
      <a:lt1>
        <a:sysClr val="window" lastClr="FFFFFF"/>
      </a:lt1>
      <a:dk2>
        <a:srgbClr val="969696"/>
      </a:dk2>
      <a:lt2>
        <a:srgbClr val="E5DEDB"/>
      </a:lt2>
      <a:accent1>
        <a:srgbClr val="F7B041"/>
      </a:accent1>
      <a:accent2>
        <a:srgbClr val="663300"/>
      </a:accent2>
      <a:accent3>
        <a:srgbClr val="808000"/>
      </a:accent3>
      <a:accent4>
        <a:srgbClr val="E64823"/>
      </a:accent4>
      <a:accent5>
        <a:srgbClr val="FFCA08"/>
      </a:accent5>
      <a:accent6>
        <a:srgbClr val="336600"/>
      </a:accent6>
      <a:hlink>
        <a:srgbClr val="0000FF"/>
      </a:hlink>
      <a:folHlink>
        <a:srgbClr val="FF00FF"/>
      </a:folHlink>
    </a:clrScheme>
    <a:fontScheme name="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lnDef>
  </a:objectDefaults>
  <a:extraClrSchemeLst>
    <a:extraClrScheme>
      <a:clrScheme name="Slide Master 1">
        <a:dk1>
          <a:srgbClr val="000000"/>
        </a:dk1>
        <a:lt1>
          <a:srgbClr val="FFFFFF"/>
        </a:lt1>
        <a:dk2>
          <a:srgbClr val="1F145D"/>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2">
        <a:dk1>
          <a:srgbClr val="000000"/>
        </a:dk1>
        <a:lt1>
          <a:srgbClr val="FFFFFF"/>
        </a:lt1>
        <a:dk2>
          <a:srgbClr val="000000"/>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3">
        <a:dk1>
          <a:srgbClr val="000000"/>
        </a:dk1>
        <a:lt1>
          <a:srgbClr val="FFFFFF"/>
        </a:lt1>
        <a:dk2>
          <a:srgbClr val="000000"/>
        </a:dk2>
        <a:lt2>
          <a:srgbClr val="96969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4">
        <a:dk1>
          <a:srgbClr val="000000"/>
        </a:dk1>
        <a:lt1>
          <a:srgbClr val="FFFFFF"/>
        </a:lt1>
        <a:dk2>
          <a:srgbClr val="000000"/>
        </a:dk2>
        <a:lt2>
          <a:srgbClr val="969696"/>
        </a:lt2>
        <a:accent1>
          <a:srgbClr val="000000"/>
        </a:accent1>
        <a:accent2>
          <a:srgbClr val="009AA6"/>
        </a:accent2>
        <a:accent3>
          <a:srgbClr val="FFFFFF"/>
        </a:accent3>
        <a:accent4>
          <a:srgbClr val="000000"/>
        </a:accent4>
        <a:accent5>
          <a:srgbClr val="AAAAAA"/>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5">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6">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000000"/>
        </a:hlink>
        <a:folHlink>
          <a:srgbClr val="C1E2E5"/>
        </a:folHlink>
      </a:clrScheme>
      <a:clrMap bg1="lt1" tx1="dk1" bg2="lt2" tx2="dk2" accent1="accent1" accent2="accent2" accent3="accent3" accent4="accent4" accent5="accent5" accent6="accent6" hlink="hlink" folHlink="folHlink"/>
    </a:extraClrScheme>
    <a:extraClrScheme>
      <a:clrScheme name="Slide Master 7">
        <a:dk1>
          <a:srgbClr val="000000"/>
        </a:dk1>
        <a:lt1>
          <a:srgbClr val="FFFFFF"/>
        </a:lt1>
        <a:dk2>
          <a:srgbClr val="000000"/>
        </a:dk2>
        <a:lt2>
          <a:srgbClr val="C0C0C0"/>
        </a:lt2>
        <a:accent1>
          <a:srgbClr val="FFFFFF"/>
        </a:accent1>
        <a:accent2>
          <a:srgbClr val="009AA6"/>
        </a:accent2>
        <a:accent3>
          <a:srgbClr val="FFFFFF"/>
        </a:accent3>
        <a:accent4>
          <a:srgbClr val="000000"/>
        </a:accent4>
        <a:accent5>
          <a:srgbClr val="FFFFFF"/>
        </a:accent5>
        <a:accent6>
          <a:srgbClr val="008B96"/>
        </a:accent6>
        <a:hlink>
          <a:srgbClr val="616365"/>
        </a:hlink>
        <a:folHlink>
          <a:srgbClr val="C1E2E5"/>
        </a:folHlink>
      </a:clrScheme>
      <a:clrMap bg1="lt1" tx1="dk1" bg2="lt2" tx2="dk2" accent1="accent1" accent2="accent2" accent3="accent3" accent4="accent4" accent5="accent5" accent6="accent6" hlink="hlink" folHlink="folHlink"/>
    </a:extraClrScheme>
    <a:extraClrScheme>
      <a:clrScheme name="Slide Master 8">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66FF33"/>
        </a:hlink>
        <a:folHlink>
          <a:srgbClr val="C1E2E5"/>
        </a:folHlink>
      </a:clrScheme>
      <a:clrMap bg1="lt1" tx1="dk1" bg2="lt2" tx2="dk2" accent1="accent1" accent2="accent2" accent3="accent3" accent4="accent4" accent5="accent5" accent6="accent6" hlink="hlink" folHlink="folHlink"/>
    </a:extraClrScheme>
    <a:extraClrScheme>
      <a:clrScheme name="Slide Master 9">
        <a:dk1>
          <a:srgbClr val="000000"/>
        </a:dk1>
        <a:lt1>
          <a:srgbClr val="FFFFFF"/>
        </a:lt1>
        <a:dk2>
          <a:srgbClr val="000000"/>
        </a:dk2>
        <a:lt2>
          <a:srgbClr val="969696"/>
        </a:lt2>
        <a:accent1>
          <a:srgbClr val="EAEAEA"/>
        </a:accent1>
        <a:accent2>
          <a:srgbClr val="C1E2E5"/>
        </a:accent2>
        <a:accent3>
          <a:srgbClr val="FFFFFF"/>
        </a:accent3>
        <a:accent4>
          <a:srgbClr val="000000"/>
        </a:accent4>
        <a:accent5>
          <a:srgbClr val="F3F3F3"/>
        </a:accent5>
        <a:accent6>
          <a:srgbClr val="AFCDCF"/>
        </a:accent6>
        <a:hlink>
          <a:srgbClr val="009AA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gerTemplate.potm" id="{CEE39305-B8A2-413F-A7C2-E8CDA2877C52}" vid="{07032B72-60EA-4A98-BD8E-430C6FD932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TigerTemplate</Template>
  <TotalTime>8134</TotalTime>
  <Words>1533</Words>
  <Application>Microsoft Office PowerPoint</Application>
  <PresentationFormat>Widescreen</PresentationFormat>
  <Paragraphs>178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Symbol</vt:lpstr>
      <vt:lpstr>Wingdings</vt:lpstr>
      <vt:lpstr>TigerTemplate</vt:lpstr>
      <vt:lpstr>Using the RMS Interface</vt:lpstr>
      <vt:lpstr>Using the RMS Interface – Where are the Servers</vt:lpstr>
      <vt:lpstr>Using the RMS Interface – Brief Tour</vt:lpstr>
      <vt:lpstr>Using the RMS Interface – Creating a Database</vt:lpstr>
      <vt:lpstr>Using the RMS Interface – Creating a Database (continued)</vt:lpstr>
      <vt:lpstr>Using the RMS Interface – Importing Data</vt:lpstr>
      <vt:lpstr>Using the RMS Interface – Troubleshooting Imports</vt:lpstr>
      <vt:lpstr>Using the RMS Interface – Creating Portfolios</vt:lpstr>
      <vt:lpstr>Using the RMS Interface – Geocoding Exposures</vt:lpstr>
      <vt:lpstr>Using the RMS Interface – Submitting an Analysis</vt:lpstr>
      <vt:lpstr>Using the RMS Interface – Creating a New DLM</vt:lpstr>
      <vt:lpstr>Using the RMS Interface – Creating a New DLM (continued)</vt:lpstr>
      <vt:lpstr>Using the RMS Interface – Creating a New DLM (continued)</vt:lpstr>
      <vt:lpstr>Using the RMS Interface – Creating a New DLM (continued)</vt:lpstr>
      <vt:lpstr>Using the RMS Interface – Checking the Queue</vt:lpstr>
      <vt:lpstr>Using the RMS Interface – Viewing Results in the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Deborah Ruppel</dc:creator>
  <cp:lastModifiedBy>Aaron Josephson</cp:lastModifiedBy>
  <cp:revision>355</cp:revision>
  <cp:lastPrinted>2021-01-21T01:11:51Z</cp:lastPrinted>
  <dcterms:created xsi:type="dcterms:W3CDTF">2018-01-30T16:53:25Z</dcterms:created>
  <dcterms:modified xsi:type="dcterms:W3CDTF">2021-09-20T21:33:25Z</dcterms:modified>
</cp:coreProperties>
</file>