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5783" r:id="rId2"/>
    <p:sldId id="5785" r:id="rId3"/>
    <p:sldId id="5786" r:id="rId4"/>
    <p:sldId id="1127" r:id="rId5"/>
    <p:sldId id="5800" r:id="rId6"/>
    <p:sldId id="5794" r:id="rId7"/>
    <p:sldId id="5809" r:id="rId8"/>
    <p:sldId id="5801" r:id="rId9"/>
    <p:sldId id="5795" r:id="rId10"/>
    <p:sldId id="5796" r:id="rId11"/>
    <p:sldId id="5797" r:id="rId12"/>
    <p:sldId id="5808" r:id="rId13"/>
    <p:sldId id="5798" r:id="rId14"/>
    <p:sldId id="5799" r:id="rId15"/>
  </p:sldIdLst>
  <p:sldSz cx="12192000" cy="6858000"/>
  <p:notesSz cx="7315200" cy="9601200"/>
  <p:defaultTextStyle>
    <a:defPPr>
      <a:defRPr lang="en-US"/>
    </a:defPPr>
    <a:lvl1pPr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1pPr>
    <a:lvl2pPr marL="4572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2pPr>
    <a:lvl3pPr marL="9144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3pPr>
    <a:lvl4pPr marL="13716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4pPr>
    <a:lvl5pPr marL="18288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Pfeiffer" initials="SP" lastIdx="7" clrIdx="0">
    <p:extLst>
      <p:ext uri="{19B8F6BF-5375-455C-9EA6-DF929625EA0E}">
        <p15:presenceInfo xmlns:p15="http://schemas.microsoft.com/office/powerpoint/2012/main" userId="S::spfeiffer@tigerrisk.com::d5e8299e-d17a-46ef-8048-e6bbfa26bc24" providerId="AD"/>
      </p:ext>
    </p:extLst>
  </p:cmAuthor>
  <p:cmAuthor id="2" name="Jessica Groenewegen" initials="JG" lastIdx="5" clrIdx="1">
    <p:extLst>
      <p:ext uri="{19B8F6BF-5375-455C-9EA6-DF929625EA0E}">
        <p15:presenceInfo xmlns:p15="http://schemas.microsoft.com/office/powerpoint/2012/main" userId="S::jgroenewegen@tigerrisk.com::c19eb318-3b32-4ce4-9a7d-aba8f1686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F7B041"/>
    <a:srgbClr val="171449"/>
    <a:srgbClr val="EEEEEE"/>
    <a:srgbClr val="F6A726"/>
    <a:srgbClr val="828282"/>
    <a:srgbClr val="00B050"/>
    <a:srgbClr val="E2E2E2"/>
    <a:srgbClr val="801C56"/>
    <a:srgbClr val="009A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814" autoAdjust="0"/>
    <p:restoredTop sz="95300" autoAdjust="0"/>
  </p:normalViewPr>
  <p:slideViewPr>
    <p:cSldViewPr snapToGrid="0" showGuides="1">
      <p:cViewPr varScale="1">
        <p:scale>
          <a:sx n="105" d="100"/>
          <a:sy n="105" d="100"/>
        </p:scale>
        <p:origin x="1392" y="102"/>
      </p:cViewPr>
      <p:guideLst>
        <p:guide orient="horz" pos="2160"/>
        <p:guide pos="384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B452840-6A6E-45DC-B57D-FD12A4B5081D}" type="datetimeFigureOut">
              <a:rPr lang="en-US" smtClean="0"/>
              <a:t>6/30/2023</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DC9B637-C023-41DE-8033-D12E63F3F4E8}" type="slidenum">
              <a:rPr lang="en-US" smtClean="0"/>
              <a:t>‹#›</a:t>
            </a:fld>
            <a:endParaRPr lang="en-US" dirty="0"/>
          </a:p>
        </p:txBody>
      </p:sp>
    </p:spTree>
    <p:extLst>
      <p:ext uri="{BB962C8B-B14F-4D97-AF65-F5344CB8AC3E}">
        <p14:creationId xmlns:p14="http://schemas.microsoft.com/office/powerpoint/2010/main" val="334724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BCF949-6E89-48A5-8CC8-2F399239DAB9}"/>
              </a:ext>
            </a:extLst>
          </p:cNvPr>
          <p:cNvPicPr>
            <a:picLocks noChangeAspect="1"/>
          </p:cNvPicPr>
          <p:nvPr userDrawn="1"/>
        </p:nvPicPr>
        <p:blipFill>
          <a:blip r:embed="rId2"/>
          <a:stretch>
            <a:fillRect/>
          </a:stretch>
        </p:blipFill>
        <p:spPr>
          <a:xfrm>
            <a:off x="0" y="0"/>
            <a:ext cx="12192000" cy="7094746"/>
          </a:xfrm>
          <a:prstGeom prst="rect">
            <a:avLst/>
          </a:prstGeom>
        </p:spPr>
      </p:pic>
      <p:sp>
        <p:nvSpPr>
          <p:cNvPr id="5137" name="Rectangle 17"/>
          <p:cNvSpPr>
            <a:spLocks noGrp="1" noChangeArrowheads="1"/>
          </p:cNvSpPr>
          <p:nvPr>
            <p:ph type="subTitle" idx="1"/>
          </p:nvPr>
        </p:nvSpPr>
        <p:spPr>
          <a:xfrm>
            <a:off x="6872660" y="2414590"/>
            <a:ext cx="5098481" cy="403278"/>
          </a:xfrm>
        </p:spPr>
        <p:txBody>
          <a:bodyPr>
            <a:normAutofit/>
          </a:bodyPr>
          <a:lstStyle>
            <a:lvl1pPr marL="0" indent="0" algn="ctr">
              <a:spcBef>
                <a:spcPct val="20000"/>
              </a:spcBef>
              <a:buFont typeface="Wingdings" pitchFamily="2" charset="2"/>
              <a:buNone/>
              <a:defRPr sz="2200" b="0"/>
            </a:lvl1pPr>
          </a:lstStyle>
          <a:p>
            <a:pPr lvl="0"/>
            <a:r>
              <a:rPr lang="en-US" altLang="en-US" noProof="0" dirty="0"/>
              <a:t>Click to edit Master subtitle style</a:t>
            </a:r>
          </a:p>
        </p:txBody>
      </p:sp>
      <p:sp>
        <p:nvSpPr>
          <p:cNvPr id="5138" name="Rectangle 18"/>
          <p:cNvSpPr>
            <a:spLocks noGrp="1" noChangeArrowheads="1"/>
          </p:cNvSpPr>
          <p:nvPr>
            <p:ph type="ctrTitle"/>
          </p:nvPr>
        </p:nvSpPr>
        <p:spPr>
          <a:xfrm>
            <a:off x="6874126" y="1836739"/>
            <a:ext cx="5098481" cy="492443"/>
          </a:xfrm>
        </p:spPr>
        <p:txBody>
          <a:bodyPr wrap="square">
            <a:spAutoFit/>
          </a:bodyPr>
          <a:lstStyle>
            <a:lvl1pPr algn="ctr">
              <a:defRPr sz="2600">
                <a:solidFill>
                  <a:srgbClr val="666666"/>
                </a:solidFill>
              </a:defRPr>
            </a:lvl1pPr>
          </a:lstStyle>
          <a:p>
            <a:pPr lvl="0"/>
            <a:r>
              <a:rPr lang="en-US" altLang="en-US" noProof="0" dirty="0"/>
              <a:t>Click to edit Master title style</a:t>
            </a:r>
          </a:p>
        </p:txBody>
      </p:sp>
    </p:spTree>
    <p:extLst>
      <p:ext uri="{BB962C8B-B14F-4D97-AF65-F5344CB8AC3E}">
        <p14:creationId xmlns:p14="http://schemas.microsoft.com/office/powerpoint/2010/main" val="1783234018"/>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359119077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3443209"/>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12488766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759455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528075"/>
            <a:ext cx="10363200" cy="1362075"/>
          </a:xfrm>
        </p:spPr>
        <p:txBody>
          <a:bodyPr anchor="ctr"/>
          <a:lstStyle>
            <a:lvl1pPr algn="ctr">
              <a:defRPr sz="4000" b="1" cap="all">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134910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1972" y="244433"/>
            <a:ext cx="9832064" cy="417512"/>
          </a:xfrm>
        </p:spPr>
        <p:txBody>
          <a:bodyPr/>
          <a:lstStyle/>
          <a:p>
            <a:r>
              <a:rPr lang="en-US" dirty="0"/>
              <a:t>Click to edit Master title style</a:t>
            </a:r>
          </a:p>
        </p:txBody>
      </p:sp>
      <p:sp>
        <p:nvSpPr>
          <p:cNvPr id="3" name="Content Placeholder 2"/>
          <p:cNvSpPr>
            <a:spLocks noGrp="1"/>
          </p:cNvSpPr>
          <p:nvPr>
            <p:ph idx="1"/>
          </p:nvPr>
        </p:nvSpPr>
        <p:spPr>
          <a:xfrm>
            <a:off x="495301" y="1368425"/>
            <a:ext cx="11165417" cy="4256088"/>
          </a:xfrm>
        </p:spPr>
        <p:txBody>
          <a:bodyPr>
            <a:noAutofit/>
          </a:bodyPr>
          <a:lstStyle>
            <a:lvl1pPr>
              <a:defRPr sz="1800"/>
            </a:lvl1pPr>
            <a:lvl2pPr>
              <a:defRPr sz="16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5266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368425"/>
            <a:ext cx="1118311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Edit Master text styles</a:t>
            </a:r>
          </a:p>
        </p:txBody>
      </p:sp>
    </p:spTree>
    <p:extLst>
      <p:ext uri="{BB962C8B-B14F-4D97-AF65-F5344CB8AC3E}">
        <p14:creationId xmlns:p14="http://schemas.microsoft.com/office/powerpoint/2010/main" val="6383653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64907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91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3821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68425"/>
            <a:ext cx="5482167"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700664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68425"/>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859068"/>
            <a:ext cx="11164824" cy="374419"/>
          </a:xfrm>
          <a:solidFill>
            <a:srgbClr val="F7B041"/>
          </a:solidFill>
          <a:ln w="12700">
            <a:solidFill>
              <a:schemeClr val="accent1"/>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dirty="0"/>
              <a:t>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368425"/>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02989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997450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7" name="Rectangle 13"/>
          <p:cNvSpPr>
            <a:spLocks noGrp="1" noChangeArrowheads="1"/>
          </p:cNvSpPr>
          <p:nvPr>
            <p:ph type="title"/>
          </p:nvPr>
        </p:nvSpPr>
        <p:spPr bwMode="auto">
          <a:xfrm>
            <a:off x="852253" y="253486"/>
            <a:ext cx="9821784"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title style</a:t>
            </a:r>
          </a:p>
        </p:txBody>
      </p:sp>
      <p:sp>
        <p:nvSpPr>
          <p:cNvPr id="1038" name="Rectangle 14"/>
          <p:cNvSpPr>
            <a:spLocks noGrp="1" noChangeArrowheads="1"/>
          </p:cNvSpPr>
          <p:nvPr>
            <p:ph type="body" idx="1"/>
          </p:nvPr>
        </p:nvSpPr>
        <p:spPr bwMode="auto">
          <a:xfrm>
            <a:off x="495301" y="1368425"/>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0" name="Text Box 26"/>
          <p:cNvSpPr txBox="1">
            <a:spLocks noChangeArrowheads="1"/>
          </p:cNvSpPr>
          <p:nvPr/>
        </p:nvSpPr>
        <p:spPr bwMode="auto">
          <a:xfrm>
            <a:off x="4498449" y="6546679"/>
            <a:ext cx="3195105" cy="184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B013"/>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0"/>
              </a:spcBef>
              <a:buClrTx/>
              <a:buSzTx/>
              <a:buFontTx/>
              <a:buNone/>
            </a:pPr>
            <a:r>
              <a:rPr lang="en-US" altLang="en-US" sz="600" b="1" dirty="0"/>
              <a:t>The information contained in this document is strictly proprietary and confidential.</a:t>
            </a:r>
          </a:p>
        </p:txBody>
      </p:sp>
      <p:sp>
        <p:nvSpPr>
          <p:cNvPr id="1051" name="Rectangle 27"/>
          <p:cNvSpPr>
            <a:spLocks noChangeArrowheads="1"/>
          </p:cNvSpPr>
          <p:nvPr/>
        </p:nvSpPr>
        <p:spPr bwMode="auto">
          <a:xfrm>
            <a:off x="11542184" y="6506992"/>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buClrTx/>
              <a:buSzTx/>
              <a:buFontTx/>
              <a:buNone/>
            </a:pPr>
            <a:fld id="{031D9183-D896-4265-8F24-3747F7348211}" type="slidenum">
              <a:rPr lang="en-US" altLang="en-US" sz="1000" b="1">
                <a:solidFill>
                  <a:srgbClr val="666666"/>
                </a:solidFill>
              </a:rPr>
              <a:pPr eaLnBrk="0" hangingPunct="0">
                <a:spcBef>
                  <a:spcPct val="0"/>
                </a:spcBef>
                <a:buClrTx/>
                <a:buSzTx/>
                <a:buFontTx/>
                <a:buNone/>
              </a:pPr>
              <a:t>‹#›</a:t>
            </a:fld>
            <a:endParaRPr lang="en-US" altLang="en-US" sz="1000" b="1" dirty="0">
              <a:solidFill>
                <a:srgbClr val="666666"/>
              </a:solidFill>
            </a:endParaRPr>
          </a:p>
        </p:txBody>
      </p:sp>
      <p:pic>
        <p:nvPicPr>
          <p:cNvPr id="12" name="Picture 46" descr="TigerRisk_Full_Logo_ColorV5">
            <a:extLst>
              <a:ext uri="{FF2B5EF4-FFF2-40B4-BE49-F238E27FC236}">
                <a16:creationId xmlns:a16="http://schemas.microsoft.com/office/drawing/2014/main" id="{83301F9E-6DB7-4D0B-8B91-B83364BC1743}"/>
              </a:ext>
            </a:extLst>
          </p:cNvPr>
          <p:cNvPicPr>
            <a:picLocks noChangeAspect="1" noChangeArrowheads="1"/>
          </p:cNvPicPr>
          <p:nvPr userDrawn="1"/>
        </p:nvPicPr>
        <p:blipFill rotWithShape="1">
          <a:blip r:embed="rId16" cstate="print">
            <a:extLst>
              <a:ext uri="{28A0092B-C50C-407E-A947-70E740481C1C}">
                <a14:useLocalDpi xmlns:a14="http://schemas.microsoft.com/office/drawing/2010/main" val="0"/>
              </a:ext>
            </a:extLst>
          </a:blip>
          <a:srcRect b="17877"/>
          <a:stretch/>
        </p:blipFill>
        <p:spPr bwMode="auto">
          <a:xfrm>
            <a:off x="10066867" y="6153051"/>
            <a:ext cx="1524000" cy="5358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12DC229-88FD-4EDE-B934-A1E5F72B43BA}"/>
              </a:ext>
            </a:extLst>
          </p:cNvPr>
          <p:cNvSpPr/>
          <p:nvPr userDrawn="1"/>
        </p:nvSpPr>
        <p:spPr bwMode="auto">
          <a:xfrm>
            <a:off x="932688" y="725932"/>
            <a:ext cx="722376" cy="73152"/>
          </a:xfrm>
          <a:prstGeom prst="rect">
            <a:avLst/>
          </a:prstGeom>
          <a:solidFill>
            <a:srgbClr val="F7B041"/>
          </a:solidFill>
          <a:ln w="12700" cap="flat" cmpd="sng" algn="ctr">
            <a:solidFill>
              <a:srgbClr val="F7B04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38238040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6" r:id="rId4"/>
    <p:sldLayoutId id="2147483672" r:id="rId5"/>
    <p:sldLayoutId id="2147483667" r:id="rId6"/>
    <p:sldLayoutId id="2147483673" r:id="rId7"/>
    <p:sldLayoutId id="2147483674" r:id="rId8"/>
    <p:sldLayoutId id="2147483677" r:id="rId9"/>
    <p:sldLayoutId id="2147483678" r:id="rId10"/>
    <p:sldLayoutId id="2147483676" r:id="rId11"/>
    <p:sldLayoutId id="2147483675" r:id="rId12"/>
    <p:sldLayoutId id="2147483663" r:id="rId13"/>
    <p:sldLayoutId id="2147483671" r:id="rId14"/>
  </p:sldLayoutIdLst>
  <p:transition spd="med">
    <p:fade/>
  </p:transition>
  <p:txStyles>
    <p:titleStyle>
      <a:lvl1pPr algn="l" rtl="0" eaLnBrk="1" fontAlgn="base" hangingPunct="1">
        <a:spcBef>
          <a:spcPct val="0"/>
        </a:spcBef>
        <a:spcAft>
          <a:spcPct val="0"/>
        </a:spcAft>
        <a:defRPr sz="21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342900" indent="-342900" algn="l" rtl="0" eaLnBrk="1" fontAlgn="base" hangingPunct="1">
        <a:spcBef>
          <a:spcPct val="85000"/>
        </a:spcBef>
        <a:spcAft>
          <a:spcPct val="0"/>
        </a:spcAft>
        <a:buClr>
          <a:srgbClr val="F7B041"/>
        </a:buClr>
        <a:buSzPct val="70000"/>
        <a:buFont typeface="Wingdings" pitchFamily="2" charset="2"/>
        <a:buChar char="n"/>
        <a:defRPr sz="1800" b="1">
          <a:solidFill>
            <a:srgbClr val="666666"/>
          </a:solidFill>
          <a:latin typeface="+mn-lt"/>
          <a:ea typeface="+mn-ea"/>
          <a:cs typeface="+mn-cs"/>
        </a:defRPr>
      </a:lvl1pPr>
      <a:lvl2pPr marL="792163" indent="-269875" algn="l" rtl="0" eaLnBrk="1" fontAlgn="base" hangingPunct="1">
        <a:spcBef>
          <a:spcPct val="15000"/>
        </a:spcBef>
        <a:spcAft>
          <a:spcPct val="0"/>
        </a:spcAft>
        <a:buClr>
          <a:srgbClr val="969696"/>
        </a:buClr>
        <a:buFont typeface="Symbol" pitchFamily="18" charset="2"/>
        <a:buChar char="-"/>
        <a:defRPr sz="1600">
          <a:solidFill>
            <a:srgbClr val="666666"/>
          </a:solidFill>
          <a:latin typeface="+mn-lt"/>
        </a:defRPr>
      </a:lvl2pPr>
      <a:lvl3pPr marL="1200150" indent="-228600" algn="l" rtl="0" eaLnBrk="1" fontAlgn="base" hangingPunct="1">
        <a:spcBef>
          <a:spcPct val="5000"/>
        </a:spcBef>
        <a:spcAft>
          <a:spcPct val="0"/>
        </a:spcAft>
        <a:buClr>
          <a:srgbClr val="969696"/>
        </a:buClr>
        <a:buSzPct val="85000"/>
        <a:buFont typeface="Symbol" pitchFamily="18" charset="2"/>
        <a:buChar char="·"/>
        <a:defRPr sz="1600" i="1">
          <a:solidFill>
            <a:srgbClr val="666666"/>
          </a:solidFill>
          <a:latin typeface="+mn-lt"/>
        </a:defRPr>
      </a:lvl3pPr>
      <a:lvl4pPr marL="1608138"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4pPr>
      <a:lvl5pPr marL="20161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6.emf"/><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image" Target="../media/image12.e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upport.rms.com/documents/10192/0/EP_Methodology.pdf/c23b6df3-d87c-4811-b5ad-f3da3316e59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3D4A9685-7243-4DF2-9FBF-F7D8350D37C5}"/>
              </a:ext>
            </a:extLst>
          </p:cNvPr>
          <p:cNvSpPr>
            <a:spLocks noGrp="1"/>
          </p:cNvSpPr>
          <p:nvPr>
            <p:ph type="ctrTitle"/>
          </p:nvPr>
        </p:nvSpPr>
        <p:spPr>
          <a:xfrm>
            <a:off x="7212966" y="2824944"/>
            <a:ext cx="5098481" cy="674031"/>
          </a:xfrm>
        </p:spPr>
        <p:txBody>
          <a:bodyPr/>
          <a:lstStyle/>
          <a:p>
            <a:pPr>
              <a:lnSpc>
                <a:spcPct val="90000"/>
              </a:lnSpc>
            </a:pPr>
            <a:r>
              <a:rPr lang="en-US" sz="2400" dirty="0"/>
              <a:t>How do Cat Models Work?</a:t>
            </a:r>
            <a:br>
              <a:rPr lang="en-US" sz="2400" dirty="0"/>
            </a:br>
            <a:r>
              <a:rPr lang="en-US" sz="1800" i="1" dirty="0"/>
              <a:t>ELTs and YELTs</a:t>
            </a:r>
            <a:endParaRPr lang="en-US" sz="1900" i="1" dirty="0"/>
          </a:p>
        </p:txBody>
      </p:sp>
      <p:sp>
        <p:nvSpPr>
          <p:cNvPr id="33" name="Title 1">
            <a:extLst>
              <a:ext uri="{FF2B5EF4-FFF2-40B4-BE49-F238E27FC236}">
                <a16:creationId xmlns:a16="http://schemas.microsoft.com/office/drawing/2014/main" id="{7AE611EF-E34A-40D6-8AB5-E139ECC42269}"/>
              </a:ext>
            </a:extLst>
          </p:cNvPr>
          <p:cNvSpPr txBox="1">
            <a:spLocks/>
          </p:cNvSpPr>
          <p:nvPr/>
        </p:nvSpPr>
        <p:spPr bwMode="auto">
          <a:xfrm>
            <a:off x="7212966" y="2532336"/>
            <a:ext cx="509848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algn="ctr" rtl="0" eaLnBrk="1" fontAlgn="base" hangingPunct="1">
              <a:spcBef>
                <a:spcPct val="0"/>
              </a:spcBef>
              <a:spcAft>
                <a:spcPct val="0"/>
              </a:spcAft>
              <a:defRPr sz="2600" b="1">
                <a:solidFill>
                  <a:srgbClr val="66666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a:lstStyle>
          <a:p>
            <a:pPr>
              <a:buClrTx/>
              <a:buSzTx/>
              <a:buFontTx/>
            </a:pPr>
            <a:r>
              <a:rPr lang="en-US" sz="1500" kern="0" dirty="0">
                <a:solidFill>
                  <a:srgbClr val="F7B041"/>
                </a:solidFill>
              </a:rPr>
              <a:t>TIGERRISK PARTNERS</a:t>
            </a:r>
          </a:p>
        </p:txBody>
      </p:sp>
    </p:spTree>
    <p:extLst>
      <p:ext uri="{BB962C8B-B14F-4D97-AF65-F5344CB8AC3E}">
        <p14:creationId xmlns:p14="http://schemas.microsoft.com/office/powerpoint/2010/main" val="2715627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AF99-F2E1-4F77-8128-A72465879BDD}"/>
              </a:ext>
            </a:extLst>
          </p:cNvPr>
          <p:cNvSpPr>
            <a:spLocks noGrp="1"/>
          </p:cNvSpPr>
          <p:nvPr>
            <p:ph type="title"/>
          </p:nvPr>
        </p:nvSpPr>
        <p:spPr/>
        <p:txBody>
          <a:bodyPr/>
          <a:lstStyle/>
          <a:p>
            <a:r>
              <a:rPr lang="en-US" dirty="0"/>
              <a:t>Creating an EP Summary from an ELT – Example OEP</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FA460EC3-8839-4E3C-8E3A-AEC43FE2CCDD}"/>
                  </a:ext>
                </a:extLst>
              </p:cNvPr>
              <p:cNvSpPr>
                <a:spLocks noGrp="1"/>
              </p:cNvSpPr>
              <p:nvPr>
                <p:ph idx="1"/>
              </p:nvPr>
            </p:nvSpPr>
            <p:spPr/>
            <p:txBody>
              <a:bodyPr/>
              <a:lstStyle/>
              <a:p>
                <a:r>
                  <a:rPr lang="en-US" dirty="0"/>
                  <a:t>Assume that there are 5 events with the shown characteristics.</a:t>
                </a:r>
              </a:p>
              <a:p>
                <a:r>
                  <a:rPr lang="en-US" dirty="0"/>
                  <a:t>We know that we have a Frequency distribution that is Poisson with mean of 0.1.</a:t>
                </a:r>
              </a:p>
              <a:p>
                <a:r>
                  <a:rPr lang="en-US" dirty="0"/>
                  <a:t>We then need to evenly separate the loss distribution into a manageable number of pieces, we’ll use 4.  So, between 0 and 10M we will break the loss distribution of 2.5M segments.</a:t>
                </a:r>
              </a:p>
              <a:p>
                <a:r>
                  <a:rPr lang="en-US" dirty="0"/>
                  <a:t>Using a Beta distribution for each event then we need to calculate the probability that any of these events exceeds each of these loss thresholds, with the Conditional EP being equal to the Event Rate weighted average of these probabilities.</a:t>
                </a:r>
              </a:p>
              <a:p>
                <a:r>
                  <a:rPr lang="en-US" dirty="0"/>
                  <a:t>Finally, OEP is calculated by finding the compliment that none of the events exceed each loss threshold.</a:t>
                </a:r>
              </a:p>
              <a:p>
                <a:pPr lvl="1"/>
                <a14:m>
                  <m:oMath xmlns:m="http://schemas.openxmlformats.org/officeDocument/2006/math">
                    <m:r>
                      <a:rPr lang="en-US" b="0" i="1" smtClean="0">
                        <a:latin typeface="Cambria Math" panose="02040503050406030204" pitchFamily="18" charset="0"/>
                      </a:rPr>
                      <m:t>𝑂𝐸𝑃</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 </m:t>
                        </m:r>
                        <m:r>
                          <a:rPr lang="en-US" b="0" i="1" smtClean="0">
                            <a:latin typeface="Cambria Math" panose="02040503050406030204" pitchFamily="18" charset="0"/>
                          </a:rPr>
                          <m:t>𝐶𝐸𝑃</m:t>
                        </m:r>
                        <m:r>
                          <a:rPr lang="en-US" b="0" i="1" smtClean="0">
                            <a:latin typeface="Cambria Math" panose="02040503050406030204" pitchFamily="18" charset="0"/>
                          </a:rPr>
                          <m:t>)</m:t>
                        </m:r>
                      </m:sup>
                    </m:sSup>
                  </m:oMath>
                </a14:m>
                <a:endParaRPr lang="en-US" dirty="0"/>
              </a:p>
            </p:txBody>
          </p:sp>
        </mc:Choice>
        <mc:Fallback>
          <p:sp>
            <p:nvSpPr>
              <p:cNvPr id="4" name="Content Placeholder 3">
                <a:extLst>
                  <a:ext uri="{FF2B5EF4-FFF2-40B4-BE49-F238E27FC236}">
                    <a16:creationId xmlns:a16="http://schemas.microsoft.com/office/drawing/2014/main" id="{FA460EC3-8839-4E3C-8E3A-AEC43FE2CCDD}"/>
                  </a:ext>
                </a:extLst>
              </p:cNvPr>
              <p:cNvSpPr>
                <a:spLocks noGrp="1" noRot="1" noChangeAspect="1" noMove="1" noResize="1" noEditPoints="1" noAdjustHandles="1" noChangeArrowheads="1" noChangeShapeType="1" noTextEdit="1"/>
              </p:cNvSpPr>
              <p:nvPr>
                <p:ph idx="1"/>
              </p:nvPr>
            </p:nvSpPr>
            <p:spPr>
              <a:blipFill>
                <a:blip r:embed="rId2"/>
                <a:stretch>
                  <a:fillRect t="-143" b="-17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CBD1A1A-3FF4-47BB-A68A-2005E9DFF7F8}"/>
              </a:ext>
            </a:extLst>
          </p:cNvPr>
          <p:cNvPicPr>
            <a:picLocks noChangeAspect="1"/>
          </p:cNvPicPr>
          <p:nvPr/>
        </p:nvPicPr>
        <p:blipFill>
          <a:blip r:embed="rId3"/>
          <a:stretch>
            <a:fillRect/>
          </a:stretch>
        </p:blipFill>
        <p:spPr>
          <a:xfrm>
            <a:off x="6711637" y="1368425"/>
            <a:ext cx="3962400" cy="990600"/>
          </a:xfrm>
          <a:prstGeom prst="rect">
            <a:avLst/>
          </a:prstGeom>
        </p:spPr>
      </p:pic>
      <p:pic>
        <p:nvPicPr>
          <p:cNvPr id="6" name="Picture 5">
            <a:extLst>
              <a:ext uri="{FF2B5EF4-FFF2-40B4-BE49-F238E27FC236}">
                <a16:creationId xmlns:a16="http://schemas.microsoft.com/office/drawing/2014/main" id="{A3DE13F9-9A4B-411A-BF7C-07AA3112EF27}"/>
              </a:ext>
            </a:extLst>
          </p:cNvPr>
          <p:cNvPicPr>
            <a:picLocks noChangeAspect="1"/>
          </p:cNvPicPr>
          <p:nvPr/>
        </p:nvPicPr>
        <p:blipFill>
          <a:blip r:embed="rId4"/>
          <a:stretch>
            <a:fillRect/>
          </a:stretch>
        </p:blipFill>
        <p:spPr>
          <a:xfrm>
            <a:off x="6711637" y="2528887"/>
            <a:ext cx="1733550" cy="1800225"/>
          </a:xfrm>
          <a:prstGeom prst="rect">
            <a:avLst/>
          </a:prstGeom>
        </p:spPr>
      </p:pic>
      <p:pic>
        <p:nvPicPr>
          <p:cNvPr id="7" name="Picture 6">
            <a:extLst>
              <a:ext uri="{FF2B5EF4-FFF2-40B4-BE49-F238E27FC236}">
                <a16:creationId xmlns:a16="http://schemas.microsoft.com/office/drawing/2014/main" id="{74BC7FE1-0772-4299-BB6A-446220A690D3}"/>
              </a:ext>
            </a:extLst>
          </p:cNvPr>
          <p:cNvPicPr>
            <a:picLocks noChangeAspect="1"/>
          </p:cNvPicPr>
          <p:nvPr/>
        </p:nvPicPr>
        <p:blipFill>
          <a:blip r:embed="rId5"/>
          <a:stretch>
            <a:fillRect/>
          </a:stretch>
        </p:blipFill>
        <p:spPr>
          <a:xfrm>
            <a:off x="9251339" y="3001169"/>
            <a:ext cx="1057275" cy="990600"/>
          </a:xfrm>
          <a:prstGeom prst="rect">
            <a:avLst/>
          </a:prstGeom>
        </p:spPr>
      </p:pic>
      <p:pic>
        <p:nvPicPr>
          <p:cNvPr id="8" name="Picture 7">
            <a:extLst>
              <a:ext uri="{FF2B5EF4-FFF2-40B4-BE49-F238E27FC236}">
                <a16:creationId xmlns:a16="http://schemas.microsoft.com/office/drawing/2014/main" id="{E16D8BCC-B8CB-4964-ACDA-4DF79E90EFA6}"/>
              </a:ext>
            </a:extLst>
          </p:cNvPr>
          <p:cNvPicPr>
            <a:picLocks noChangeAspect="1"/>
          </p:cNvPicPr>
          <p:nvPr/>
        </p:nvPicPr>
        <p:blipFill>
          <a:blip r:embed="rId6"/>
          <a:stretch>
            <a:fillRect/>
          </a:stretch>
        </p:blipFill>
        <p:spPr>
          <a:xfrm>
            <a:off x="6723360" y="4507766"/>
            <a:ext cx="4829175" cy="990600"/>
          </a:xfrm>
          <a:prstGeom prst="rect">
            <a:avLst/>
          </a:prstGeom>
        </p:spPr>
      </p:pic>
      <p:pic>
        <p:nvPicPr>
          <p:cNvPr id="10" name="Picture 9">
            <a:extLst>
              <a:ext uri="{FF2B5EF4-FFF2-40B4-BE49-F238E27FC236}">
                <a16:creationId xmlns:a16="http://schemas.microsoft.com/office/drawing/2014/main" id="{046E7B2E-4134-4408-9427-0EDB43029B83}"/>
              </a:ext>
            </a:extLst>
          </p:cNvPr>
          <p:cNvPicPr>
            <a:picLocks noChangeAspect="1"/>
          </p:cNvPicPr>
          <p:nvPr/>
        </p:nvPicPr>
        <p:blipFill>
          <a:blip r:embed="rId7"/>
          <a:stretch>
            <a:fillRect/>
          </a:stretch>
        </p:blipFill>
        <p:spPr>
          <a:xfrm>
            <a:off x="6723360" y="5613914"/>
            <a:ext cx="2981325" cy="990600"/>
          </a:xfrm>
          <a:prstGeom prst="rect">
            <a:avLst/>
          </a:prstGeom>
        </p:spPr>
      </p:pic>
    </p:spTree>
    <p:extLst>
      <p:ext uri="{BB962C8B-B14F-4D97-AF65-F5344CB8AC3E}">
        <p14:creationId xmlns:p14="http://schemas.microsoft.com/office/powerpoint/2010/main" val="174280836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45B78A4-C4F8-4A9B-A97B-5BED19A4E33F}"/>
              </a:ext>
            </a:extLst>
          </p:cNvPr>
          <p:cNvPicPr>
            <a:picLocks noChangeAspect="1"/>
          </p:cNvPicPr>
          <p:nvPr/>
        </p:nvPicPr>
        <p:blipFill>
          <a:blip r:embed="rId2"/>
          <a:stretch>
            <a:fillRect/>
          </a:stretch>
        </p:blipFill>
        <p:spPr>
          <a:xfrm>
            <a:off x="8702309" y="3014661"/>
            <a:ext cx="2981325" cy="828675"/>
          </a:xfrm>
          <a:prstGeom prst="rect">
            <a:avLst/>
          </a:prstGeom>
        </p:spPr>
      </p:pic>
      <p:sp>
        <p:nvSpPr>
          <p:cNvPr id="3" name="Title 2">
            <a:extLst>
              <a:ext uri="{FF2B5EF4-FFF2-40B4-BE49-F238E27FC236}">
                <a16:creationId xmlns:a16="http://schemas.microsoft.com/office/drawing/2014/main" id="{6827AF99-F2E1-4F77-8128-A72465879BDD}"/>
              </a:ext>
            </a:extLst>
          </p:cNvPr>
          <p:cNvSpPr>
            <a:spLocks noGrp="1"/>
          </p:cNvSpPr>
          <p:nvPr>
            <p:ph type="title"/>
          </p:nvPr>
        </p:nvSpPr>
        <p:spPr/>
        <p:txBody>
          <a:bodyPr/>
          <a:lstStyle/>
          <a:p>
            <a:r>
              <a:rPr lang="en-US" dirty="0"/>
              <a:t>Creating an EP Summary from an ELT – Example AEP</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A460EC3-8839-4E3C-8E3A-AEC43FE2CCDD}"/>
                  </a:ext>
                </a:extLst>
              </p:cNvPr>
              <p:cNvSpPr>
                <a:spLocks noGrp="1"/>
              </p:cNvSpPr>
              <p:nvPr>
                <p:ph idx="1"/>
              </p:nvPr>
            </p:nvSpPr>
            <p:spPr/>
            <p:txBody>
              <a:bodyPr/>
              <a:lstStyle/>
              <a:p>
                <a:r>
                  <a:rPr lang="en-US" dirty="0"/>
                  <a:t>Using the same event information, we need to now consider the aggregation of events in a single year. This is done by convolving the Severity distribution as many times as occurrences may happen in a year.</a:t>
                </a:r>
              </a:p>
              <a:p>
                <a:r>
                  <a:rPr lang="en-US" dirty="0"/>
                  <a:t>We can start with the AEP for a zero loss threshold which is equal to the OEP for a zero loss threshold.</a:t>
                </a:r>
              </a:p>
              <a:p>
                <a:r>
                  <a:rPr lang="en-US" dirty="0"/>
                  <a:t>RMS then uses a Fast Fourier Transform to calculate AEP.  The first step of which is to switch from using Loss Thresholds to Loss Threshold Intervals, with the conditional EP for each interval being equal to the difference of the cumulative EP for the thresholds.</a:t>
                </a:r>
              </a:p>
              <a:p>
                <a:r>
                  <a:rPr lang="en-US" dirty="0"/>
                  <a:t>The next step is to convolve the Severity distribution n times and convolve with the appropriate spread vector.</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𝑖</m:t>
                            </m:r>
                          </m:sup>
                        </m:sSup>
                      </m:e>
                    </m:nary>
                  </m:oMath>
                </a14:m>
                <a:endParaRPr lang="en-US" dirty="0"/>
              </a:p>
              <a:p>
                <a:r>
                  <a:rPr lang="en-US" dirty="0"/>
                  <a:t>Finally, AEP is calculated by backing out the differencing done by the severity density function.</a:t>
                </a:r>
              </a:p>
            </p:txBody>
          </p:sp>
        </mc:Choice>
        <mc:Fallback xmlns="">
          <p:sp>
            <p:nvSpPr>
              <p:cNvPr id="4" name="Content Placeholder 3">
                <a:extLst>
                  <a:ext uri="{FF2B5EF4-FFF2-40B4-BE49-F238E27FC236}">
                    <a16:creationId xmlns:a16="http://schemas.microsoft.com/office/drawing/2014/main" id="{FA460EC3-8839-4E3C-8E3A-AEC43FE2CCDD}"/>
                  </a:ext>
                </a:extLst>
              </p:cNvPr>
              <p:cNvSpPr>
                <a:spLocks noGrp="1" noRot="1" noChangeAspect="1" noMove="1" noResize="1" noEditPoints="1" noAdjustHandles="1" noChangeArrowheads="1" noChangeShapeType="1" noTextEdit="1"/>
              </p:cNvSpPr>
              <p:nvPr>
                <p:ph idx="1"/>
              </p:nvPr>
            </p:nvSpPr>
            <p:spPr>
              <a:blipFill>
                <a:blip r:embed="rId3"/>
                <a:stretch>
                  <a:fillRect t="-143" r="-1224" b="-200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CBD1A1A-3FF4-47BB-A68A-2005E9DFF7F8}"/>
              </a:ext>
            </a:extLst>
          </p:cNvPr>
          <p:cNvPicPr>
            <a:picLocks noChangeAspect="1"/>
          </p:cNvPicPr>
          <p:nvPr/>
        </p:nvPicPr>
        <p:blipFill>
          <a:blip r:embed="rId4"/>
          <a:stretch>
            <a:fillRect/>
          </a:stretch>
        </p:blipFill>
        <p:spPr>
          <a:xfrm>
            <a:off x="6711637" y="1368425"/>
            <a:ext cx="3962400" cy="990600"/>
          </a:xfrm>
          <a:prstGeom prst="rect">
            <a:avLst/>
          </a:prstGeom>
        </p:spPr>
      </p:pic>
      <p:pic>
        <p:nvPicPr>
          <p:cNvPr id="6" name="Picture 5">
            <a:extLst>
              <a:ext uri="{FF2B5EF4-FFF2-40B4-BE49-F238E27FC236}">
                <a16:creationId xmlns:a16="http://schemas.microsoft.com/office/drawing/2014/main" id="{A3DE13F9-9A4B-411A-BF7C-07AA3112EF27}"/>
              </a:ext>
            </a:extLst>
          </p:cNvPr>
          <p:cNvPicPr>
            <a:picLocks noChangeAspect="1"/>
          </p:cNvPicPr>
          <p:nvPr/>
        </p:nvPicPr>
        <p:blipFill>
          <a:blip r:embed="rId5"/>
          <a:stretch>
            <a:fillRect/>
          </a:stretch>
        </p:blipFill>
        <p:spPr>
          <a:xfrm>
            <a:off x="6711637" y="2528887"/>
            <a:ext cx="1733550" cy="1800225"/>
          </a:xfrm>
          <a:prstGeom prst="rect">
            <a:avLst/>
          </a:prstGeom>
        </p:spPr>
      </p:pic>
      <p:pic>
        <p:nvPicPr>
          <p:cNvPr id="11" name="Picture 10">
            <a:extLst>
              <a:ext uri="{FF2B5EF4-FFF2-40B4-BE49-F238E27FC236}">
                <a16:creationId xmlns:a16="http://schemas.microsoft.com/office/drawing/2014/main" id="{0C993FF9-789E-49EC-AC0C-F6FE03E03D8E}"/>
              </a:ext>
            </a:extLst>
          </p:cNvPr>
          <p:cNvPicPr>
            <a:picLocks noChangeAspect="1"/>
          </p:cNvPicPr>
          <p:nvPr/>
        </p:nvPicPr>
        <p:blipFill>
          <a:blip r:embed="rId6"/>
          <a:stretch>
            <a:fillRect/>
          </a:stretch>
        </p:blipFill>
        <p:spPr>
          <a:xfrm>
            <a:off x="6711637" y="4897560"/>
            <a:ext cx="2019300" cy="990600"/>
          </a:xfrm>
          <a:prstGeom prst="rect">
            <a:avLst/>
          </a:prstGeom>
        </p:spPr>
      </p:pic>
    </p:spTree>
    <p:extLst>
      <p:ext uri="{BB962C8B-B14F-4D97-AF65-F5344CB8AC3E}">
        <p14:creationId xmlns:p14="http://schemas.microsoft.com/office/powerpoint/2010/main" val="354359688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RMS Interface – Viewing Results in the Interface (Review)</a:t>
            </a:r>
          </a:p>
        </p:txBody>
      </p:sp>
      <p:pic>
        <p:nvPicPr>
          <p:cNvPr id="3" name="Picture 2">
            <a:extLst>
              <a:ext uri="{FF2B5EF4-FFF2-40B4-BE49-F238E27FC236}">
                <a16:creationId xmlns:a16="http://schemas.microsoft.com/office/drawing/2014/main" id="{CAFEB28B-C324-41D6-8096-E28B6CBC1E47}"/>
              </a:ext>
            </a:extLst>
          </p:cNvPr>
          <p:cNvPicPr>
            <a:picLocks noChangeAspect="1"/>
          </p:cNvPicPr>
          <p:nvPr/>
        </p:nvPicPr>
        <p:blipFill>
          <a:blip r:embed="rId2"/>
          <a:stretch>
            <a:fillRect/>
          </a:stretch>
        </p:blipFill>
        <p:spPr>
          <a:xfrm>
            <a:off x="329268" y="1023937"/>
            <a:ext cx="4419600" cy="1152525"/>
          </a:xfrm>
          <a:prstGeom prst="rect">
            <a:avLst/>
          </a:prstGeom>
        </p:spPr>
      </p:pic>
      <p:pic>
        <p:nvPicPr>
          <p:cNvPr id="8" name="Picture 7">
            <a:extLst>
              <a:ext uri="{FF2B5EF4-FFF2-40B4-BE49-F238E27FC236}">
                <a16:creationId xmlns:a16="http://schemas.microsoft.com/office/drawing/2014/main" id="{3C0200A8-67A0-4032-99A2-26363803199E}"/>
              </a:ext>
            </a:extLst>
          </p:cNvPr>
          <p:cNvPicPr>
            <a:picLocks noChangeAspect="1"/>
          </p:cNvPicPr>
          <p:nvPr/>
        </p:nvPicPr>
        <p:blipFill>
          <a:blip r:embed="rId3"/>
          <a:stretch>
            <a:fillRect/>
          </a:stretch>
        </p:blipFill>
        <p:spPr>
          <a:xfrm>
            <a:off x="329268" y="2436460"/>
            <a:ext cx="4276725" cy="2781300"/>
          </a:xfrm>
          <a:prstGeom prst="rect">
            <a:avLst/>
          </a:prstGeom>
        </p:spPr>
      </p:pic>
      <p:pic>
        <p:nvPicPr>
          <p:cNvPr id="12" name="Picture 11">
            <a:extLst>
              <a:ext uri="{FF2B5EF4-FFF2-40B4-BE49-F238E27FC236}">
                <a16:creationId xmlns:a16="http://schemas.microsoft.com/office/drawing/2014/main" id="{89CC06EB-EBB3-4BA5-B258-C76E446F6416}"/>
              </a:ext>
            </a:extLst>
          </p:cNvPr>
          <p:cNvPicPr>
            <a:picLocks noChangeAspect="1"/>
          </p:cNvPicPr>
          <p:nvPr/>
        </p:nvPicPr>
        <p:blipFill>
          <a:blip r:embed="rId4"/>
          <a:stretch>
            <a:fillRect/>
          </a:stretch>
        </p:blipFill>
        <p:spPr>
          <a:xfrm>
            <a:off x="5112041" y="920080"/>
            <a:ext cx="6039984" cy="4297680"/>
          </a:xfrm>
          <a:prstGeom prst="rect">
            <a:avLst/>
          </a:prstGeom>
        </p:spPr>
      </p:pic>
      <p:sp>
        <p:nvSpPr>
          <p:cNvPr id="18" name="Rectangle 17">
            <a:extLst>
              <a:ext uri="{FF2B5EF4-FFF2-40B4-BE49-F238E27FC236}">
                <a16:creationId xmlns:a16="http://schemas.microsoft.com/office/drawing/2014/main" id="{EE916C7E-AF1C-4739-9B6A-9E38963BD856}"/>
              </a:ext>
            </a:extLst>
          </p:cNvPr>
          <p:cNvSpPr/>
          <p:nvPr/>
        </p:nvSpPr>
        <p:spPr bwMode="auto">
          <a:xfrm>
            <a:off x="738230" y="1387083"/>
            <a:ext cx="1551963" cy="789379"/>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1" name="Rectangle 20">
            <a:extLst>
              <a:ext uri="{FF2B5EF4-FFF2-40B4-BE49-F238E27FC236}">
                <a16:creationId xmlns:a16="http://schemas.microsoft.com/office/drawing/2014/main" id="{7B635699-2E8E-4F26-89A9-77631413C1E1}"/>
              </a:ext>
            </a:extLst>
          </p:cNvPr>
          <p:cNvSpPr/>
          <p:nvPr/>
        </p:nvSpPr>
        <p:spPr bwMode="auto">
          <a:xfrm>
            <a:off x="1661020" y="4662792"/>
            <a:ext cx="9815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2" name="Rectangle 21">
            <a:extLst>
              <a:ext uri="{FF2B5EF4-FFF2-40B4-BE49-F238E27FC236}">
                <a16:creationId xmlns:a16="http://schemas.microsoft.com/office/drawing/2014/main" id="{FAB79EB0-5B86-4150-824D-3FA1C068998F}"/>
              </a:ext>
            </a:extLst>
          </p:cNvPr>
          <p:cNvSpPr/>
          <p:nvPr/>
        </p:nvSpPr>
        <p:spPr bwMode="auto">
          <a:xfrm>
            <a:off x="5254916" y="1007070"/>
            <a:ext cx="9815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3" name="Rectangle 22">
            <a:extLst>
              <a:ext uri="{FF2B5EF4-FFF2-40B4-BE49-F238E27FC236}">
                <a16:creationId xmlns:a16="http://schemas.microsoft.com/office/drawing/2014/main" id="{8F75AEFD-2C0B-4266-9059-58FB36BE3AC6}"/>
              </a:ext>
            </a:extLst>
          </p:cNvPr>
          <p:cNvSpPr/>
          <p:nvPr/>
        </p:nvSpPr>
        <p:spPr bwMode="auto">
          <a:xfrm>
            <a:off x="8203470" y="1023937"/>
            <a:ext cx="1259312" cy="253157"/>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4" name="Rectangle 23">
            <a:extLst>
              <a:ext uri="{FF2B5EF4-FFF2-40B4-BE49-F238E27FC236}">
                <a16:creationId xmlns:a16="http://schemas.microsoft.com/office/drawing/2014/main" id="{3ABF2971-2E59-439E-9D95-1665AB33A26A}"/>
              </a:ext>
            </a:extLst>
          </p:cNvPr>
          <p:cNvSpPr/>
          <p:nvPr/>
        </p:nvSpPr>
        <p:spPr bwMode="auto">
          <a:xfrm>
            <a:off x="6070833" y="1513661"/>
            <a:ext cx="967530" cy="2043271"/>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09A08EB9-FA7A-4EE1-AAC4-8DC73BFC7025}"/>
              </a:ext>
            </a:extLst>
          </p:cNvPr>
          <p:cNvSpPr txBox="1"/>
          <p:nvPr/>
        </p:nvSpPr>
        <p:spPr>
          <a:xfrm>
            <a:off x="366232" y="5470917"/>
            <a:ext cx="2357045" cy="338554"/>
          </a:xfrm>
          <a:prstGeom prst="rect">
            <a:avLst/>
          </a:prstGeom>
          <a:solidFill>
            <a:srgbClr val="DDDDDD"/>
          </a:solidFill>
          <a:ln>
            <a:solidFill>
              <a:srgbClr val="F7B041"/>
            </a:solidFill>
          </a:ln>
        </p:spPr>
        <p:txBody>
          <a:bodyPr wrap="square" rtlCol="0">
            <a:spAutoFit/>
          </a:bodyPr>
          <a:lstStyle/>
          <a:p>
            <a:r>
              <a:rPr lang="en-US" sz="800" dirty="0"/>
              <a:t>1. Select the Analyses that you would like to see results for.</a:t>
            </a:r>
          </a:p>
        </p:txBody>
      </p:sp>
      <p:sp>
        <p:nvSpPr>
          <p:cNvPr id="26" name="Oval 25">
            <a:extLst>
              <a:ext uri="{FF2B5EF4-FFF2-40B4-BE49-F238E27FC236}">
                <a16:creationId xmlns:a16="http://schemas.microsoft.com/office/drawing/2014/main" id="{F6B55FC8-9795-41DA-9562-A4320D991E6C}"/>
              </a:ext>
            </a:extLst>
          </p:cNvPr>
          <p:cNvSpPr/>
          <p:nvPr/>
        </p:nvSpPr>
        <p:spPr bwMode="auto">
          <a:xfrm>
            <a:off x="312489" y="1228055"/>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1</a:t>
            </a:r>
          </a:p>
        </p:txBody>
      </p:sp>
      <p:sp>
        <p:nvSpPr>
          <p:cNvPr id="27" name="Oval 26">
            <a:extLst>
              <a:ext uri="{FF2B5EF4-FFF2-40B4-BE49-F238E27FC236}">
                <a16:creationId xmlns:a16="http://schemas.microsoft.com/office/drawing/2014/main" id="{3432884B-D341-4450-AF01-2C2C62DC86D9}"/>
              </a:ext>
            </a:extLst>
          </p:cNvPr>
          <p:cNvSpPr/>
          <p:nvPr/>
        </p:nvSpPr>
        <p:spPr bwMode="auto">
          <a:xfrm>
            <a:off x="2765526" y="4441686"/>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2</a:t>
            </a:r>
            <a:endParaRPr kumimoji="0" lang="en-US" sz="800" b="0" i="0" u="none" strike="noStrike" cap="none" normalizeH="0" baseline="0" dirty="0">
              <a:ln>
                <a:noFill/>
              </a:ln>
              <a:solidFill>
                <a:schemeClr val="tx1"/>
              </a:solidFill>
              <a:effectLst/>
              <a:latin typeface="Arial" charset="0"/>
            </a:endParaRPr>
          </a:p>
        </p:txBody>
      </p:sp>
      <p:sp>
        <p:nvSpPr>
          <p:cNvPr id="28" name="Oval 27">
            <a:extLst>
              <a:ext uri="{FF2B5EF4-FFF2-40B4-BE49-F238E27FC236}">
                <a16:creationId xmlns:a16="http://schemas.microsoft.com/office/drawing/2014/main" id="{8E13DB1F-9B50-40E4-9FDC-A8F94F3CA61E}"/>
              </a:ext>
            </a:extLst>
          </p:cNvPr>
          <p:cNvSpPr/>
          <p:nvPr/>
        </p:nvSpPr>
        <p:spPr bwMode="auto">
          <a:xfrm>
            <a:off x="4906643" y="656869"/>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3</a:t>
            </a:r>
          </a:p>
        </p:txBody>
      </p:sp>
      <p:sp>
        <p:nvSpPr>
          <p:cNvPr id="29" name="Oval 28">
            <a:extLst>
              <a:ext uri="{FF2B5EF4-FFF2-40B4-BE49-F238E27FC236}">
                <a16:creationId xmlns:a16="http://schemas.microsoft.com/office/drawing/2014/main" id="{EA762060-64FC-4E3D-B3BF-5756D632D707}"/>
              </a:ext>
            </a:extLst>
          </p:cNvPr>
          <p:cNvSpPr/>
          <p:nvPr/>
        </p:nvSpPr>
        <p:spPr bwMode="auto">
          <a:xfrm>
            <a:off x="8137889" y="604941"/>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800" b="0" i="0" u="none" strike="noStrike" cap="none" normalizeH="0" baseline="0" dirty="0">
                <a:ln>
                  <a:noFill/>
                </a:ln>
                <a:solidFill>
                  <a:schemeClr val="tx1"/>
                </a:solidFill>
                <a:effectLst/>
                <a:latin typeface="Arial" charset="0"/>
              </a:rPr>
              <a:t>4</a:t>
            </a:r>
          </a:p>
        </p:txBody>
      </p:sp>
      <p:sp>
        <p:nvSpPr>
          <p:cNvPr id="30" name="TextBox 29">
            <a:extLst>
              <a:ext uri="{FF2B5EF4-FFF2-40B4-BE49-F238E27FC236}">
                <a16:creationId xmlns:a16="http://schemas.microsoft.com/office/drawing/2014/main" id="{97821202-56A0-49CF-B06F-1DA2983F67F0}"/>
              </a:ext>
            </a:extLst>
          </p:cNvPr>
          <p:cNvSpPr txBox="1"/>
          <p:nvPr/>
        </p:nvSpPr>
        <p:spPr>
          <a:xfrm>
            <a:off x="366232" y="5958876"/>
            <a:ext cx="2357045" cy="215444"/>
          </a:xfrm>
          <a:prstGeom prst="rect">
            <a:avLst/>
          </a:prstGeom>
          <a:solidFill>
            <a:srgbClr val="DDDDDD"/>
          </a:solidFill>
          <a:ln>
            <a:solidFill>
              <a:srgbClr val="F7B041"/>
            </a:solidFill>
          </a:ln>
        </p:spPr>
        <p:txBody>
          <a:bodyPr wrap="square" rtlCol="0">
            <a:spAutoFit/>
          </a:bodyPr>
          <a:lstStyle/>
          <a:p>
            <a:r>
              <a:rPr lang="en-US" sz="800" dirty="0"/>
              <a:t>2. Right click -&gt; View Results</a:t>
            </a:r>
          </a:p>
        </p:txBody>
      </p:sp>
      <p:sp>
        <p:nvSpPr>
          <p:cNvPr id="31" name="TextBox 30">
            <a:extLst>
              <a:ext uri="{FF2B5EF4-FFF2-40B4-BE49-F238E27FC236}">
                <a16:creationId xmlns:a16="http://schemas.microsoft.com/office/drawing/2014/main" id="{D166A3F8-3753-4389-9045-A70142DAD317}"/>
              </a:ext>
            </a:extLst>
          </p:cNvPr>
          <p:cNvSpPr txBox="1"/>
          <p:nvPr/>
        </p:nvSpPr>
        <p:spPr>
          <a:xfrm>
            <a:off x="2903944" y="5477758"/>
            <a:ext cx="2357045" cy="338554"/>
          </a:xfrm>
          <a:prstGeom prst="rect">
            <a:avLst/>
          </a:prstGeom>
          <a:solidFill>
            <a:srgbClr val="DDDDDD"/>
          </a:solidFill>
          <a:ln>
            <a:solidFill>
              <a:srgbClr val="F7B041"/>
            </a:solidFill>
          </a:ln>
        </p:spPr>
        <p:txBody>
          <a:bodyPr wrap="square" rtlCol="0">
            <a:spAutoFit/>
          </a:bodyPr>
          <a:lstStyle/>
          <a:p>
            <a:r>
              <a:rPr lang="en-US" sz="800" dirty="0"/>
              <a:t>3. Select the Financial Perspective that you would like to see (usually Gross Loss)</a:t>
            </a:r>
          </a:p>
        </p:txBody>
      </p:sp>
      <p:sp>
        <p:nvSpPr>
          <p:cNvPr id="32" name="TextBox 31">
            <a:extLst>
              <a:ext uri="{FF2B5EF4-FFF2-40B4-BE49-F238E27FC236}">
                <a16:creationId xmlns:a16="http://schemas.microsoft.com/office/drawing/2014/main" id="{2F6EC6F1-9F65-4030-9E26-5B5A3B958EE5}"/>
              </a:ext>
            </a:extLst>
          </p:cNvPr>
          <p:cNvSpPr txBox="1"/>
          <p:nvPr/>
        </p:nvSpPr>
        <p:spPr>
          <a:xfrm>
            <a:off x="2903944" y="5958876"/>
            <a:ext cx="2357045" cy="215444"/>
          </a:xfrm>
          <a:prstGeom prst="rect">
            <a:avLst/>
          </a:prstGeom>
          <a:solidFill>
            <a:srgbClr val="DDDDDD"/>
          </a:solidFill>
          <a:ln>
            <a:solidFill>
              <a:srgbClr val="F7B041"/>
            </a:solidFill>
          </a:ln>
        </p:spPr>
        <p:txBody>
          <a:bodyPr wrap="square" rtlCol="0">
            <a:spAutoFit/>
          </a:bodyPr>
          <a:lstStyle/>
          <a:p>
            <a:r>
              <a:rPr lang="en-US" sz="800" dirty="0"/>
              <a:t>4. Select AEP and/or OEP</a:t>
            </a:r>
          </a:p>
        </p:txBody>
      </p:sp>
      <p:sp>
        <p:nvSpPr>
          <p:cNvPr id="33" name="TextBox 32">
            <a:extLst>
              <a:ext uri="{FF2B5EF4-FFF2-40B4-BE49-F238E27FC236}">
                <a16:creationId xmlns:a16="http://schemas.microsoft.com/office/drawing/2014/main" id="{1FE6F782-1E1C-4A88-88F7-96C52FD46CD0}"/>
              </a:ext>
            </a:extLst>
          </p:cNvPr>
          <p:cNvSpPr txBox="1"/>
          <p:nvPr/>
        </p:nvSpPr>
        <p:spPr>
          <a:xfrm>
            <a:off x="5441656" y="5480169"/>
            <a:ext cx="2357045" cy="338554"/>
          </a:xfrm>
          <a:prstGeom prst="rect">
            <a:avLst/>
          </a:prstGeom>
          <a:solidFill>
            <a:srgbClr val="DDDDDD"/>
          </a:solidFill>
          <a:ln>
            <a:solidFill>
              <a:srgbClr val="F7B041"/>
            </a:solidFill>
          </a:ln>
        </p:spPr>
        <p:txBody>
          <a:bodyPr wrap="square" rtlCol="0">
            <a:spAutoFit/>
          </a:bodyPr>
          <a:lstStyle/>
          <a:p>
            <a:r>
              <a:rPr lang="en-US" sz="800" dirty="0"/>
              <a:t>5. Return Periods can be customized by entering any value in each of these rows.</a:t>
            </a:r>
          </a:p>
        </p:txBody>
      </p:sp>
      <p:sp>
        <p:nvSpPr>
          <p:cNvPr id="34" name="Oval 33">
            <a:extLst>
              <a:ext uri="{FF2B5EF4-FFF2-40B4-BE49-F238E27FC236}">
                <a16:creationId xmlns:a16="http://schemas.microsoft.com/office/drawing/2014/main" id="{5A5090B9-A844-4B06-BAC7-89E0EF29C451}"/>
              </a:ext>
            </a:extLst>
          </p:cNvPr>
          <p:cNvSpPr/>
          <p:nvPr/>
        </p:nvSpPr>
        <p:spPr bwMode="auto">
          <a:xfrm>
            <a:off x="5691298" y="1454168"/>
            <a:ext cx="276836" cy="372144"/>
          </a:xfrm>
          <a:prstGeom prst="ellipse">
            <a:avLst/>
          </a:prstGeom>
          <a:solidFill>
            <a:srgbClr val="F7B041"/>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800" dirty="0"/>
              <a:t>5</a:t>
            </a:r>
            <a:endParaRPr kumimoji="0" lang="en-US" sz="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71853440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AF99-F2E1-4F77-8128-A72465879BDD}"/>
              </a:ext>
            </a:extLst>
          </p:cNvPr>
          <p:cNvSpPr>
            <a:spLocks noGrp="1"/>
          </p:cNvSpPr>
          <p:nvPr>
            <p:ph type="title"/>
          </p:nvPr>
        </p:nvSpPr>
        <p:spPr/>
        <p:txBody>
          <a:bodyPr/>
          <a:lstStyle/>
          <a:p>
            <a:r>
              <a:rPr lang="en-US" dirty="0"/>
              <a:t>Creating an EP Summary from an ELT – Simulated Estimate</a:t>
            </a:r>
          </a:p>
        </p:txBody>
      </p:sp>
      <p:sp>
        <p:nvSpPr>
          <p:cNvPr id="4" name="Content Placeholder 3">
            <a:extLst>
              <a:ext uri="{FF2B5EF4-FFF2-40B4-BE49-F238E27FC236}">
                <a16:creationId xmlns:a16="http://schemas.microsoft.com/office/drawing/2014/main" id="{FA460EC3-8839-4E3C-8E3A-AEC43FE2CCDD}"/>
              </a:ext>
            </a:extLst>
          </p:cNvPr>
          <p:cNvSpPr>
            <a:spLocks noGrp="1"/>
          </p:cNvSpPr>
          <p:nvPr>
            <p:ph idx="1"/>
          </p:nvPr>
        </p:nvSpPr>
        <p:spPr/>
        <p:txBody>
          <a:bodyPr/>
          <a:lstStyle/>
          <a:p>
            <a:r>
              <a:rPr lang="en-US" dirty="0"/>
              <a:t>The easiest and most common method to work with an ELT is to simulate the ELT in to a YELT using </a:t>
            </a:r>
            <a:r>
              <a:rPr lang="en-US" dirty="0" err="1"/>
              <a:t>TigerEye’s</a:t>
            </a:r>
            <a:r>
              <a:rPr lang="en-US" dirty="0"/>
              <a:t> simulated catalogs.</a:t>
            </a:r>
          </a:p>
          <a:p>
            <a:pPr lvl="1"/>
            <a:r>
              <a:rPr lang="en-US" dirty="0" err="1"/>
              <a:t>TigerEye</a:t>
            </a:r>
            <a:r>
              <a:rPr lang="en-US" dirty="0"/>
              <a:t> uses defined catalogs of severity Beta selections for each event for each year.</a:t>
            </a:r>
          </a:p>
          <a:p>
            <a:pPr lvl="1"/>
            <a:r>
              <a:rPr lang="en-US" dirty="0"/>
              <a:t>This process allows us to work with ELT outputs in a manner that is consistent across all clients and datasets.</a:t>
            </a:r>
          </a:p>
          <a:p>
            <a:r>
              <a:rPr lang="en-US" dirty="0"/>
              <a:t>This is a simulation that is generally very good, but you will see deviations from the arithmetic OEP/AEP results that have been laid out in the previous slides.</a:t>
            </a:r>
          </a:p>
          <a:p>
            <a:pPr lvl="1"/>
            <a:r>
              <a:rPr lang="en-US" dirty="0" err="1"/>
              <a:t>TigerEye’s</a:t>
            </a:r>
            <a:r>
              <a:rPr lang="en-US" dirty="0"/>
              <a:t> simulation error is generally within 5%, but for events with very low rates you can see larger differences.</a:t>
            </a:r>
          </a:p>
        </p:txBody>
      </p:sp>
    </p:spTree>
    <p:extLst>
      <p:ext uri="{BB962C8B-B14F-4D97-AF65-F5344CB8AC3E}">
        <p14:creationId xmlns:p14="http://schemas.microsoft.com/office/powerpoint/2010/main" val="2471982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45C8-933A-44A0-9DD7-ED4E4FD174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130604-8626-4754-B0CC-7621BEC7649F}"/>
              </a:ext>
            </a:extLst>
          </p:cNvPr>
          <p:cNvSpPr>
            <a:spLocks noGrp="1"/>
          </p:cNvSpPr>
          <p:nvPr>
            <p:ph idx="1"/>
          </p:nvPr>
        </p:nvSpPr>
        <p:spPr/>
        <p:txBody>
          <a:bodyPr/>
          <a:lstStyle/>
          <a:p>
            <a:r>
              <a:rPr lang="en-US" dirty="0"/>
              <a:t>RMS OEP and AEP detailed example</a:t>
            </a:r>
          </a:p>
          <a:p>
            <a:pPr lvl="1"/>
            <a:r>
              <a:rPr lang="en-US" dirty="0">
                <a:hlinkClick r:id="rId2"/>
              </a:rPr>
              <a:t>https://support.rms.com/documents/10192/0/EP_Methodology.pdf/c23b6df3-d87c-4811-b5ad-f3da3316e592</a:t>
            </a:r>
            <a:endParaRPr lang="en-US" dirty="0"/>
          </a:p>
          <a:p>
            <a:pPr lvl="1"/>
            <a:endParaRPr lang="en-US" dirty="0"/>
          </a:p>
        </p:txBody>
      </p:sp>
    </p:spTree>
    <p:extLst>
      <p:ext uri="{BB962C8B-B14F-4D97-AF65-F5344CB8AC3E}">
        <p14:creationId xmlns:p14="http://schemas.microsoft.com/office/powerpoint/2010/main" val="250761758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FC2B4703-CD1A-4C7F-B9A4-C5CCDDA3A425}"/>
                  </a:ext>
                </a:extLst>
              </p:cNvPr>
              <p:cNvSpPr txBox="1">
                <a:spLocks/>
              </p:cNvSpPr>
              <p:nvPr/>
            </p:nvSpPr>
            <p:spPr bwMode="auto">
              <a:xfrm>
                <a:off x="724553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Probable Maximum Loss</a:t>
                </a:r>
                <a:endParaRPr lang="en-US" sz="1700" b="0" dirty="0"/>
              </a:p>
              <a:p>
                <a:pPr marL="171450" indent="-171450" algn="l">
                  <a:spcBef>
                    <a:spcPts val="300"/>
                  </a:spcBef>
                  <a:spcAft>
                    <a:spcPts val="300"/>
                  </a:spcAft>
                  <a:buFont typeface="Wingdings" pitchFamily="2" charset="2"/>
                  <a:buChar char="n"/>
                </a:pPr>
                <a:r>
                  <a:rPr lang="en-US" sz="1200" b="0" dirty="0"/>
                  <a:t>Similar to EP, but generally provided as a Return Period Year (e.g. 100 Year PML = 1% EP.)</a:t>
                </a:r>
              </a:p>
              <a:p>
                <a:pPr marL="171450" indent="-171450" algn="l">
                  <a:spcBef>
                    <a:spcPts val="300"/>
                  </a:spcBef>
                  <a:spcAft>
                    <a:spcPts val="300"/>
                  </a:spcAft>
                  <a:buFont typeface="Wingdings" pitchFamily="2" charset="2"/>
                  <a:buChar char="n"/>
                </a:pPr>
                <a14:m>
                  <m:oMath xmlns:m="http://schemas.openxmlformats.org/officeDocument/2006/math">
                    <m:r>
                      <a:rPr lang="en-US" sz="1200" b="0" i="1" smtClean="0">
                        <a:latin typeface="Cambria Math" panose="02040503050406030204" pitchFamily="18" charset="0"/>
                      </a:rPr>
                      <m:t>𝑃𝑀𝐿</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𝐸𝑃</m:t>
                        </m:r>
                      </m:den>
                    </m:f>
                  </m:oMath>
                </a14:m>
                <a:endParaRPr lang="en-US" sz="1200" b="0" dirty="0"/>
              </a:p>
              <a:p>
                <a:pPr marL="171450" indent="-171450" algn="l">
                  <a:spcBef>
                    <a:spcPts val="300"/>
                  </a:spcBef>
                  <a:spcAft>
                    <a:spcPts val="300"/>
                  </a:spcAft>
                  <a:buFont typeface="Wingdings" pitchFamily="2" charset="2"/>
                  <a:buChar char="n"/>
                </a:pPr>
                <a:endParaRPr lang="en-US" sz="1200" b="0" dirty="0"/>
              </a:p>
            </p:txBody>
          </p:sp>
        </mc:Choice>
        <mc:Fallback xmlns="">
          <p:sp>
            <p:nvSpPr>
              <p:cNvPr id="15" name="Content Placeholder 2">
                <a:extLst>
                  <a:ext uri="{FF2B5EF4-FFF2-40B4-BE49-F238E27FC236}">
                    <a16:creationId xmlns:a16="http://schemas.microsoft.com/office/drawing/2014/main" id="{FC2B4703-CD1A-4C7F-B9A4-C5CCDDA3A425}"/>
                  </a:ext>
                </a:extLst>
              </p:cNvPr>
              <p:cNvSpPr txBox="1">
                <a:spLocks noRot="1" noChangeAspect="1" noMove="1" noResize="1" noEditPoints="1" noAdjustHandles="1" noChangeArrowheads="1" noChangeShapeType="1" noTextEdit="1"/>
              </p:cNvSpPr>
              <p:nvPr/>
            </p:nvSpPr>
            <p:spPr bwMode="auto">
              <a:xfrm>
                <a:off x="7245539" y="3309189"/>
                <a:ext cx="1885210" cy="2449351"/>
              </a:xfrm>
              <a:prstGeom prst="rect">
                <a:avLst/>
              </a:prstGeom>
              <a:blipFill>
                <a:blip r:embed="rId2"/>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14" name="Rectangle: Folded Corner 13">
            <a:extLst>
              <a:ext uri="{FF2B5EF4-FFF2-40B4-BE49-F238E27FC236}">
                <a16:creationId xmlns:a16="http://schemas.microsoft.com/office/drawing/2014/main" id="{4955E145-8B34-4DEF-B77E-770587869559}"/>
              </a:ext>
            </a:extLst>
          </p:cNvPr>
          <p:cNvSpPr/>
          <p:nvPr/>
        </p:nvSpPr>
        <p:spPr bwMode="auto">
          <a:xfrm>
            <a:off x="7245538"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600" b="1" i="0" u="none" strike="noStrike" cap="none" normalizeH="0" baseline="0" dirty="0">
                <a:ln>
                  <a:noFill/>
                </a:ln>
                <a:solidFill>
                  <a:schemeClr val="bg1"/>
                </a:solidFill>
                <a:effectLst/>
              </a:rPr>
              <a:t>PML</a:t>
            </a:r>
            <a:endParaRPr kumimoji="0" lang="en-US" sz="1600" b="0" i="0" u="none" strike="noStrike" cap="none" normalizeH="0" baseline="0" dirty="0">
              <a:ln>
                <a:noFill/>
              </a:ln>
              <a:solidFill>
                <a:srgbClr val="F7B041"/>
              </a:solidFill>
              <a:effectLst/>
            </a:endParaRPr>
          </a:p>
        </p:txBody>
      </p:sp>
      <p:sp>
        <p:nvSpPr>
          <p:cNvPr id="3" name="Content Placeholder 2">
            <a:extLst>
              <a:ext uri="{FF2B5EF4-FFF2-40B4-BE49-F238E27FC236}">
                <a16:creationId xmlns:a16="http://schemas.microsoft.com/office/drawing/2014/main" id="{054799E0-66DA-4120-A41C-ABDB26943F66}"/>
              </a:ext>
            </a:extLst>
          </p:cNvPr>
          <p:cNvSpPr>
            <a:spLocks noGrp="1"/>
          </p:cNvSpPr>
          <p:nvPr>
            <p:ph idx="1"/>
          </p:nvPr>
        </p:nvSpPr>
        <p:spPr>
          <a:xfrm>
            <a:off x="1029135" y="3309191"/>
            <a:ext cx="1885210" cy="2449351"/>
          </a:xfrm>
          <a:solidFill>
            <a:schemeClr val="bg2"/>
          </a:solidFill>
          <a:effectLst>
            <a:outerShdw blurRad="50800" dist="38100" dir="2700000" algn="tl" rotWithShape="0">
              <a:prstClr val="black">
                <a:alpha val="40000"/>
              </a:prstClr>
            </a:outerShdw>
          </a:effectLst>
        </p:spPr>
        <p:txBody>
          <a:bodyPr anchor="t"/>
          <a:lstStyle/>
          <a:p>
            <a:pPr marL="171450" indent="-171450">
              <a:spcBef>
                <a:spcPts val="300"/>
              </a:spcBef>
              <a:spcAft>
                <a:spcPts val="300"/>
              </a:spcAft>
            </a:pPr>
            <a:r>
              <a:rPr lang="en-US" sz="1100" b="0" dirty="0"/>
              <a:t>Average Annual Loss</a:t>
            </a:r>
          </a:p>
          <a:p>
            <a:pPr marL="171450" indent="-171450">
              <a:spcBef>
                <a:spcPts val="300"/>
              </a:spcBef>
              <a:spcAft>
                <a:spcPts val="300"/>
              </a:spcAft>
            </a:pPr>
            <a:r>
              <a:rPr lang="en-US" sz="1100" b="0" dirty="0"/>
              <a:t>This is interpreted as the amount of a loss a company can expect each year</a:t>
            </a:r>
          </a:p>
          <a:p>
            <a:pPr marL="171450" indent="-171450">
              <a:spcBef>
                <a:spcPts val="300"/>
              </a:spcBef>
              <a:spcAft>
                <a:spcPts val="300"/>
              </a:spcAft>
            </a:pPr>
            <a:r>
              <a:rPr lang="en-US" sz="1100" b="0" dirty="0"/>
              <a:t>RMS=sum of PERSPVALUE*Rate</a:t>
            </a:r>
          </a:p>
          <a:p>
            <a:pPr marL="171450" indent="-171450">
              <a:spcBef>
                <a:spcPts val="300"/>
              </a:spcBef>
              <a:spcAft>
                <a:spcPts val="300"/>
              </a:spcAft>
            </a:pPr>
            <a:r>
              <a:rPr lang="en-US" sz="1100" b="0" dirty="0"/>
              <a:t>AIR=sum of Loss / # of Years in Simulation (Typically 10K)</a:t>
            </a:r>
          </a:p>
        </p:txBody>
      </p:sp>
      <p:sp>
        <p:nvSpPr>
          <p:cNvPr id="4" name="Rectangle: Rounded Corners 3">
            <a:extLst>
              <a:ext uri="{FF2B5EF4-FFF2-40B4-BE49-F238E27FC236}">
                <a16:creationId xmlns:a16="http://schemas.microsoft.com/office/drawing/2014/main" id="{AA7789DE-438C-4964-A7A8-CF9DC938F400}"/>
              </a:ext>
            </a:extLst>
          </p:cNvPr>
          <p:cNvSpPr/>
          <p:nvPr/>
        </p:nvSpPr>
        <p:spPr bwMode="auto">
          <a:xfrm>
            <a:off x="1057275" y="930792"/>
            <a:ext cx="10077450" cy="457256"/>
          </a:xfrm>
          <a:prstGeom prst="roundRect">
            <a:avLst/>
          </a:prstGeom>
          <a:solidFill>
            <a:srgbClr val="F7B041"/>
          </a:solidFill>
          <a:ln w="19050"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5" name="Rectangle: Folded Corner 4">
            <a:extLst>
              <a:ext uri="{FF2B5EF4-FFF2-40B4-BE49-F238E27FC236}">
                <a16:creationId xmlns:a16="http://schemas.microsoft.com/office/drawing/2014/main" id="{2E1A5F4A-98C0-43D0-B594-8B1D1B1BDC39}"/>
              </a:ext>
            </a:extLst>
          </p:cNvPr>
          <p:cNvSpPr/>
          <p:nvPr/>
        </p:nvSpPr>
        <p:spPr bwMode="auto">
          <a:xfrm>
            <a:off x="1029135"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Expected Loss/AAL</a:t>
            </a:r>
            <a:endParaRPr kumimoji="0" lang="en-US" sz="1600" b="0" i="0" u="none" strike="noStrike" cap="none" normalizeH="0" baseline="0" dirty="0">
              <a:ln>
                <a:noFill/>
              </a:ln>
              <a:solidFill>
                <a:srgbClr val="F7B041"/>
              </a:solidFill>
              <a:effectLst/>
            </a:endParaRPr>
          </a:p>
        </p:txBody>
      </p:sp>
      <p:sp>
        <p:nvSpPr>
          <p:cNvPr id="6" name="Rectangle: Folded Corner 5">
            <a:extLst>
              <a:ext uri="{FF2B5EF4-FFF2-40B4-BE49-F238E27FC236}">
                <a16:creationId xmlns:a16="http://schemas.microsoft.com/office/drawing/2014/main" id="{3CD02337-EA51-4BD1-9C1F-C6D9BD35F624}"/>
              </a:ext>
            </a:extLst>
          </p:cNvPr>
          <p:cNvSpPr/>
          <p:nvPr/>
        </p:nvSpPr>
        <p:spPr bwMode="auto">
          <a:xfrm>
            <a:off x="3101269" y="1801290"/>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STDEV</a:t>
            </a:r>
            <a:endParaRPr lang="en-US" sz="1600" b="1" dirty="0">
              <a:solidFill>
                <a:srgbClr val="F7B041"/>
              </a:solidFill>
            </a:endParaRPr>
          </a:p>
        </p:txBody>
      </p:sp>
      <p:sp>
        <p:nvSpPr>
          <p:cNvPr id="8" name="Rectangle: Folded Corner 7">
            <a:extLst>
              <a:ext uri="{FF2B5EF4-FFF2-40B4-BE49-F238E27FC236}">
                <a16:creationId xmlns:a16="http://schemas.microsoft.com/office/drawing/2014/main" id="{D8D5281E-A777-43BC-AA37-7A429BA3A257}"/>
              </a:ext>
            </a:extLst>
          </p:cNvPr>
          <p:cNvSpPr/>
          <p:nvPr/>
        </p:nvSpPr>
        <p:spPr bwMode="auto">
          <a:xfrm>
            <a:off x="5173404"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EP</a:t>
            </a:r>
            <a:endParaRPr kumimoji="0" lang="en-US" sz="1200" b="0" i="1" u="none" strike="noStrike" cap="none" normalizeH="0" baseline="0" dirty="0">
              <a:ln>
                <a:noFill/>
              </a:ln>
              <a:solidFill>
                <a:srgbClr val="F7B041"/>
              </a:solidFill>
              <a:effectLst/>
            </a:endParaRPr>
          </a:p>
        </p:txBody>
      </p:sp>
      <p:sp>
        <p:nvSpPr>
          <p:cNvPr id="9" name="Content Placeholder 2">
            <a:extLst>
              <a:ext uri="{FF2B5EF4-FFF2-40B4-BE49-F238E27FC236}">
                <a16:creationId xmlns:a16="http://schemas.microsoft.com/office/drawing/2014/main" id="{9117DE3D-AAA3-4429-8E5F-00FEB4943F1E}"/>
              </a:ext>
            </a:extLst>
          </p:cNvPr>
          <p:cNvSpPr txBox="1">
            <a:spLocks/>
          </p:cNvSpPr>
          <p:nvPr/>
        </p:nvSpPr>
        <p:spPr bwMode="auto">
          <a:xfrm>
            <a:off x="310126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Standard Deviation of Loss</a:t>
            </a:r>
          </a:p>
          <a:p>
            <a:pPr marL="171450" indent="-171450" algn="l">
              <a:spcBef>
                <a:spcPts val="300"/>
              </a:spcBef>
              <a:spcAft>
                <a:spcPts val="300"/>
              </a:spcAft>
              <a:buFont typeface="Wingdings" pitchFamily="2" charset="2"/>
              <a:buChar char="n"/>
            </a:pPr>
            <a:r>
              <a:rPr lang="en-US" sz="1200" b="0" dirty="0"/>
              <a:t>RMS generates correlated and independent standard deviations for every event to calculate loss</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53AA820-C51F-4914-8706-79B924ED0F38}"/>
                  </a:ext>
                </a:extLst>
              </p:cNvPr>
              <p:cNvSpPr txBox="1">
                <a:spLocks/>
              </p:cNvSpPr>
              <p:nvPr/>
            </p:nvSpPr>
            <p:spPr bwMode="auto">
              <a:xfrm>
                <a:off x="5173403"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Exceedance Probability</a:t>
                </a:r>
              </a:p>
              <a:p>
                <a:pPr marL="171450" indent="-171450" algn="l">
                  <a:spcBef>
                    <a:spcPts val="300"/>
                  </a:spcBef>
                  <a:spcAft>
                    <a:spcPts val="300"/>
                  </a:spcAft>
                  <a:buFont typeface="Wingdings" pitchFamily="2" charset="2"/>
                  <a:buChar char="n"/>
                </a:pPr>
                <a:r>
                  <a:rPr lang="en-US" sz="1200" b="0" dirty="0"/>
                  <a:t>Probability that loss exceeds a given value</a:t>
                </a:r>
              </a:p>
              <a:p>
                <a:pPr marL="171450" indent="-171450" algn="l">
                  <a:spcBef>
                    <a:spcPts val="300"/>
                  </a:spcBef>
                  <a:spcAft>
                    <a:spcPts val="300"/>
                  </a:spcAft>
                  <a:buFont typeface="Wingdings" pitchFamily="2" charset="2"/>
                  <a:buChar char="n"/>
                </a:pPr>
                <a:r>
                  <a:rPr lang="en-US" sz="1200" b="0" dirty="0"/>
                  <a:t>Non-Exceedance Probability may also be discussed which is the complement of EP.</a:t>
                </a:r>
              </a:p>
              <a:p>
                <a:pPr marL="171450" indent="-171450" algn="l">
                  <a:spcBef>
                    <a:spcPts val="300"/>
                  </a:spcBef>
                  <a:spcAft>
                    <a:spcPts val="300"/>
                  </a:spcAft>
                  <a:buFont typeface="Wingdings" pitchFamily="2" charset="2"/>
                  <a:buChar char="n"/>
                </a:pPr>
                <a14:m>
                  <m:oMath xmlns:m="http://schemas.openxmlformats.org/officeDocument/2006/math">
                    <m:r>
                      <a:rPr lang="en-US" sz="1200" b="0" i="1" smtClean="0">
                        <a:latin typeface="Cambria Math" panose="02040503050406030204" pitchFamily="18" charset="0"/>
                      </a:rPr>
                      <m:t>𝐸𝑃</m:t>
                    </m:r>
                    <m:r>
                      <a:rPr lang="en-US" sz="1200" b="0" i="1" smtClean="0">
                        <a:latin typeface="Cambria Math" panose="02040503050406030204" pitchFamily="18" charset="0"/>
                      </a:rPr>
                      <m:t>=1 −</m:t>
                    </m:r>
                    <m:r>
                      <a:rPr lang="en-US" sz="1200" b="0" i="1" smtClean="0">
                        <a:latin typeface="Cambria Math" panose="02040503050406030204" pitchFamily="18" charset="0"/>
                      </a:rPr>
                      <m:t>𝑁𝑜𝑛𝐸𝑃</m:t>
                    </m:r>
                  </m:oMath>
                </a14:m>
                <a:endParaRPr lang="en-US" sz="1200" b="0" dirty="0"/>
              </a:p>
            </p:txBody>
          </p:sp>
        </mc:Choice>
        <mc:Fallback xmlns="">
          <p:sp>
            <p:nvSpPr>
              <p:cNvPr id="11" name="Content Placeholder 2">
                <a:extLst>
                  <a:ext uri="{FF2B5EF4-FFF2-40B4-BE49-F238E27FC236}">
                    <a16:creationId xmlns:a16="http://schemas.microsoft.com/office/drawing/2014/main" id="{E53AA820-C51F-4914-8706-79B924ED0F38}"/>
                  </a:ext>
                </a:extLst>
              </p:cNvPr>
              <p:cNvSpPr txBox="1">
                <a:spLocks noRot="1" noChangeAspect="1" noMove="1" noResize="1" noEditPoints="1" noAdjustHandles="1" noChangeArrowheads="1" noChangeShapeType="1" noTextEdit="1"/>
              </p:cNvSpPr>
              <p:nvPr/>
            </p:nvSpPr>
            <p:spPr bwMode="auto">
              <a:xfrm>
                <a:off x="5173403" y="3309189"/>
                <a:ext cx="1885210" cy="2449351"/>
              </a:xfrm>
              <a:prstGeom prst="rect">
                <a:avLst/>
              </a:prstGeom>
              <a:blipFill>
                <a:blip r:embed="rId3"/>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12" name="TextBox 11">
            <a:extLst>
              <a:ext uri="{FF2B5EF4-FFF2-40B4-BE49-F238E27FC236}">
                <a16:creationId xmlns:a16="http://schemas.microsoft.com/office/drawing/2014/main" id="{7AF029C0-979E-417C-B692-B0D1F7FBE669}"/>
              </a:ext>
            </a:extLst>
          </p:cNvPr>
          <p:cNvSpPr txBox="1"/>
          <p:nvPr/>
        </p:nvSpPr>
        <p:spPr>
          <a:xfrm>
            <a:off x="1057275" y="1015349"/>
            <a:ext cx="10077450" cy="297004"/>
          </a:xfrm>
          <a:prstGeom prst="rect">
            <a:avLst/>
          </a:prstGeom>
          <a:noFill/>
        </p:spPr>
        <p:txBody>
          <a:bodyPr wrap="square" rtlCol="0">
            <a:spAutoFit/>
          </a:bodyPr>
          <a:lstStyle/>
          <a:p>
            <a:pPr algn="ctr">
              <a:lnSpc>
                <a:spcPct val="95000"/>
              </a:lnSpc>
              <a:spcBef>
                <a:spcPts val="0"/>
              </a:spcBef>
            </a:pPr>
            <a:r>
              <a:rPr lang="en-US" sz="1400" b="1" i="1" dirty="0">
                <a:solidFill>
                  <a:srgbClr val="666666"/>
                </a:solidFill>
              </a:rPr>
              <a:t>These terms will become very familiar…….</a:t>
            </a:r>
          </a:p>
        </p:txBody>
      </p:sp>
      <p:sp>
        <p:nvSpPr>
          <p:cNvPr id="13" name="Title 12">
            <a:extLst>
              <a:ext uri="{FF2B5EF4-FFF2-40B4-BE49-F238E27FC236}">
                <a16:creationId xmlns:a16="http://schemas.microsoft.com/office/drawing/2014/main" id="{AAFAF691-7C87-4E26-BB54-E19207ECC22D}"/>
              </a:ext>
            </a:extLst>
          </p:cNvPr>
          <p:cNvSpPr>
            <a:spLocks noGrp="1"/>
          </p:cNvSpPr>
          <p:nvPr>
            <p:ph type="title"/>
          </p:nvPr>
        </p:nvSpPr>
        <p:spPr/>
        <p:txBody>
          <a:bodyPr/>
          <a:lstStyle/>
          <a:p>
            <a:r>
              <a:rPr lang="en-US" dirty="0"/>
              <a:t>Common Terms (Review)</a:t>
            </a:r>
          </a:p>
        </p:txBody>
      </p:sp>
      <p:sp>
        <p:nvSpPr>
          <p:cNvPr id="17" name="Rectangle: Folded Corner 16">
            <a:extLst>
              <a:ext uri="{FF2B5EF4-FFF2-40B4-BE49-F238E27FC236}">
                <a16:creationId xmlns:a16="http://schemas.microsoft.com/office/drawing/2014/main" id="{D37EB1F0-A5D1-4D9E-9129-D4EF7BC96990}"/>
              </a:ext>
            </a:extLst>
          </p:cNvPr>
          <p:cNvSpPr/>
          <p:nvPr/>
        </p:nvSpPr>
        <p:spPr bwMode="auto">
          <a:xfrm>
            <a:off x="9317673"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OEP/AEP</a:t>
            </a:r>
            <a:endParaRPr kumimoji="0" lang="en-US" sz="1600" b="0" i="0" u="none" strike="noStrike" cap="none" normalizeH="0" baseline="0" dirty="0">
              <a:ln>
                <a:noFill/>
              </a:ln>
              <a:solidFill>
                <a:srgbClr val="F7B041"/>
              </a:solidFill>
              <a:effectLst/>
            </a:endParaRPr>
          </a:p>
        </p:txBody>
      </p:sp>
      <p:sp>
        <p:nvSpPr>
          <p:cNvPr id="18" name="Content Placeholder 2">
            <a:extLst>
              <a:ext uri="{FF2B5EF4-FFF2-40B4-BE49-F238E27FC236}">
                <a16:creationId xmlns:a16="http://schemas.microsoft.com/office/drawing/2014/main" id="{B6455D69-2D40-4A82-B841-5F1AF2BA5459}"/>
              </a:ext>
            </a:extLst>
          </p:cNvPr>
          <p:cNvSpPr txBox="1">
            <a:spLocks/>
          </p:cNvSpPr>
          <p:nvPr/>
        </p:nvSpPr>
        <p:spPr bwMode="auto">
          <a:xfrm>
            <a:off x="9317673"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Occurrence/Aggregate Exceedance Probability</a:t>
            </a:r>
            <a:endParaRPr lang="en-US" sz="1700" b="0" dirty="0"/>
          </a:p>
          <a:p>
            <a:pPr marL="171450" indent="-171450" algn="l">
              <a:spcBef>
                <a:spcPts val="300"/>
              </a:spcBef>
              <a:spcAft>
                <a:spcPts val="300"/>
              </a:spcAft>
              <a:buFont typeface="Wingdings" pitchFamily="2" charset="2"/>
              <a:buChar char="n"/>
            </a:pPr>
            <a:r>
              <a:rPr lang="en-US" sz="1200" b="0" dirty="0"/>
              <a:t>OEP is the probability that the largest event in any given year exceeds some amount</a:t>
            </a:r>
          </a:p>
          <a:p>
            <a:pPr marL="171450" indent="-171450" algn="l">
              <a:spcBef>
                <a:spcPts val="300"/>
              </a:spcBef>
              <a:spcAft>
                <a:spcPts val="300"/>
              </a:spcAft>
              <a:buFont typeface="Wingdings" pitchFamily="2" charset="2"/>
              <a:buChar char="n"/>
            </a:pPr>
            <a:r>
              <a:rPr lang="en-US" sz="1200" b="0" dirty="0"/>
              <a:t>AEP is the probability that the total of all events in a year exceeds some amount</a:t>
            </a:r>
          </a:p>
        </p:txBody>
      </p:sp>
    </p:spTree>
    <p:extLst>
      <p:ext uri="{BB962C8B-B14F-4D97-AF65-F5344CB8AC3E}">
        <p14:creationId xmlns:p14="http://schemas.microsoft.com/office/powerpoint/2010/main" val="152697517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4799E0-66DA-4120-A41C-ABDB26943F66}"/>
              </a:ext>
            </a:extLst>
          </p:cNvPr>
          <p:cNvSpPr>
            <a:spLocks noGrp="1"/>
          </p:cNvSpPr>
          <p:nvPr>
            <p:ph idx="1"/>
          </p:nvPr>
        </p:nvSpPr>
        <p:spPr>
          <a:xfrm>
            <a:off x="3101269" y="3309191"/>
            <a:ext cx="1885210" cy="2449351"/>
          </a:xfrm>
          <a:solidFill>
            <a:schemeClr val="bg2"/>
          </a:solidFill>
          <a:effectLst>
            <a:outerShdw blurRad="50800" dist="38100" dir="2700000" algn="tl" rotWithShape="0">
              <a:prstClr val="black">
                <a:alpha val="40000"/>
              </a:prstClr>
            </a:outerShdw>
          </a:effectLst>
        </p:spPr>
        <p:txBody>
          <a:bodyPr anchor="t"/>
          <a:lstStyle/>
          <a:p>
            <a:pPr marL="171450" indent="-171450">
              <a:spcBef>
                <a:spcPts val="300"/>
              </a:spcBef>
              <a:spcAft>
                <a:spcPts val="300"/>
              </a:spcAft>
            </a:pPr>
            <a:r>
              <a:rPr lang="en-US" sz="1100" b="0" dirty="0"/>
              <a:t>Event Loss Table</a:t>
            </a:r>
          </a:p>
          <a:p>
            <a:pPr marL="171450" indent="-171450">
              <a:spcBef>
                <a:spcPts val="300"/>
              </a:spcBef>
              <a:spcAft>
                <a:spcPts val="300"/>
              </a:spcAft>
            </a:pPr>
            <a:r>
              <a:rPr lang="en-US" sz="1100" b="0" dirty="0"/>
              <a:t>Modeled output from RMS is an ELT</a:t>
            </a:r>
          </a:p>
          <a:p>
            <a:pPr marL="171450" indent="-171450">
              <a:spcBef>
                <a:spcPts val="300"/>
              </a:spcBef>
              <a:spcAft>
                <a:spcPts val="300"/>
              </a:spcAft>
            </a:pPr>
            <a:r>
              <a:rPr lang="en-US" sz="1100" b="0" dirty="0"/>
              <a:t>Contains all relevant loss information (Expected Loss, </a:t>
            </a:r>
            <a:r>
              <a:rPr lang="en-US" sz="1100" b="0" dirty="0" err="1"/>
              <a:t>StdDev</a:t>
            </a:r>
            <a:r>
              <a:rPr lang="en-US" sz="1100" b="0" dirty="0"/>
              <a:t>, Max Loss)</a:t>
            </a:r>
          </a:p>
          <a:p>
            <a:pPr marL="171450" indent="-171450">
              <a:spcBef>
                <a:spcPts val="300"/>
              </a:spcBef>
              <a:spcAft>
                <a:spcPts val="300"/>
              </a:spcAft>
            </a:pPr>
            <a:r>
              <a:rPr lang="en-US" sz="1100" b="0" dirty="0"/>
              <a:t>ELTs do not contain a Year so to simplify post model computations, we simulate Years and Events in TigerEye to be used in analyses</a:t>
            </a:r>
          </a:p>
        </p:txBody>
      </p:sp>
      <p:sp>
        <p:nvSpPr>
          <p:cNvPr id="4" name="Rectangle: Rounded Corners 3">
            <a:extLst>
              <a:ext uri="{FF2B5EF4-FFF2-40B4-BE49-F238E27FC236}">
                <a16:creationId xmlns:a16="http://schemas.microsoft.com/office/drawing/2014/main" id="{AA7789DE-438C-4964-A7A8-CF9DC938F400}"/>
              </a:ext>
            </a:extLst>
          </p:cNvPr>
          <p:cNvSpPr/>
          <p:nvPr/>
        </p:nvSpPr>
        <p:spPr bwMode="auto">
          <a:xfrm>
            <a:off x="1057275" y="930792"/>
            <a:ext cx="10077450" cy="457256"/>
          </a:xfrm>
          <a:prstGeom prst="roundRect">
            <a:avLst/>
          </a:prstGeom>
          <a:solidFill>
            <a:srgbClr val="F7B041"/>
          </a:solidFill>
          <a:ln w="19050"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endParaRPr lang="en-US" dirty="0"/>
          </a:p>
        </p:txBody>
      </p:sp>
      <p:sp>
        <p:nvSpPr>
          <p:cNvPr id="5" name="Rectangle: Folded Corner 4">
            <a:extLst>
              <a:ext uri="{FF2B5EF4-FFF2-40B4-BE49-F238E27FC236}">
                <a16:creationId xmlns:a16="http://schemas.microsoft.com/office/drawing/2014/main" id="{2E1A5F4A-98C0-43D0-B594-8B1D1B1BDC39}"/>
              </a:ext>
            </a:extLst>
          </p:cNvPr>
          <p:cNvSpPr/>
          <p:nvPr/>
        </p:nvSpPr>
        <p:spPr bwMode="auto">
          <a:xfrm>
            <a:off x="3101269" y="1801290"/>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ELT</a:t>
            </a:r>
            <a:endParaRPr kumimoji="0" lang="en-US" sz="1600" b="0" i="0" u="none" strike="noStrike" cap="none" normalizeH="0" baseline="0" dirty="0">
              <a:ln>
                <a:noFill/>
              </a:ln>
              <a:solidFill>
                <a:srgbClr val="F7B041"/>
              </a:solidFill>
              <a:effectLst/>
            </a:endParaRPr>
          </a:p>
        </p:txBody>
      </p:sp>
      <p:sp>
        <p:nvSpPr>
          <p:cNvPr id="6" name="Rectangle: Folded Corner 5">
            <a:extLst>
              <a:ext uri="{FF2B5EF4-FFF2-40B4-BE49-F238E27FC236}">
                <a16:creationId xmlns:a16="http://schemas.microsoft.com/office/drawing/2014/main" id="{3CD02337-EA51-4BD1-9C1F-C6D9BD35F624}"/>
              </a:ext>
            </a:extLst>
          </p:cNvPr>
          <p:cNvSpPr/>
          <p:nvPr/>
        </p:nvSpPr>
        <p:spPr bwMode="auto">
          <a:xfrm>
            <a:off x="5173404"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YELT/Loss File</a:t>
            </a:r>
          </a:p>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(Often referred to as a YLT)</a:t>
            </a:r>
            <a:endParaRPr lang="en-US" sz="1600" b="1" dirty="0">
              <a:solidFill>
                <a:srgbClr val="F7B041"/>
              </a:solidFill>
            </a:endParaRPr>
          </a:p>
        </p:txBody>
      </p:sp>
      <p:sp>
        <p:nvSpPr>
          <p:cNvPr id="9" name="Content Placeholder 2">
            <a:extLst>
              <a:ext uri="{FF2B5EF4-FFF2-40B4-BE49-F238E27FC236}">
                <a16:creationId xmlns:a16="http://schemas.microsoft.com/office/drawing/2014/main" id="{9117DE3D-AAA3-4429-8E5F-00FEB4943F1E}"/>
              </a:ext>
            </a:extLst>
          </p:cNvPr>
          <p:cNvSpPr txBox="1">
            <a:spLocks/>
          </p:cNvSpPr>
          <p:nvPr/>
        </p:nvSpPr>
        <p:spPr bwMode="auto">
          <a:xfrm>
            <a:off x="5173403" y="3309191"/>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Year Event Loss Table</a:t>
            </a:r>
          </a:p>
          <a:p>
            <a:pPr marL="171450" indent="-171450" algn="l">
              <a:spcBef>
                <a:spcPts val="300"/>
              </a:spcBef>
              <a:spcAft>
                <a:spcPts val="300"/>
              </a:spcAft>
              <a:buFont typeface="Wingdings" pitchFamily="2" charset="2"/>
              <a:buChar char="n"/>
            </a:pPr>
            <a:r>
              <a:rPr lang="en-US" sz="1200" b="0" dirty="0"/>
              <a:t>Modeled output from AIR is a YELT</a:t>
            </a:r>
          </a:p>
          <a:p>
            <a:pPr marL="171450" indent="-171450" algn="l">
              <a:spcBef>
                <a:spcPts val="300"/>
              </a:spcBef>
              <a:spcAft>
                <a:spcPts val="300"/>
              </a:spcAft>
              <a:buFont typeface="Wingdings" pitchFamily="2" charset="2"/>
              <a:buChar char="n"/>
            </a:pPr>
            <a:r>
              <a:rPr lang="en-US" sz="1200" b="0" dirty="0"/>
              <a:t>Contains Loss information by event for each year</a:t>
            </a:r>
          </a:p>
          <a:p>
            <a:pPr marL="171450" indent="-171450" algn="l">
              <a:spcBef>
                <a:spcPts val="300"/>
              </a:spcBef>
              <a:spcAft>
                <a:spcPts val="300"/>
              </a:spcAft>
              <a:buFont typeface="Wingdings" pitchFamily="2" charset="2"/>
              <a:buChar char="n"/>
            </a:pPr>
            <a:r>
              <a:rPr lang="en-US" sz="1200" b="0" dirty="0"/>
              <a:t>Can be loaded directly in to </a:t>
            </a:r>
            <a:r>
              <a:rPr lang="en-US" sz="1200" b="0" dirty="0" err="1"/>
              <a:t>TigerEye</a:t>
            </a:r>
            <a:r>
              <a:rPr lang="en-US" sz="1200" b="0" dirty="0"/>
              <a:t>, which is why it is often referred to as a Loss File internally.</a:t>
            </a:r>
          </a:p>
        </p:txBody>
      </p:sp>
      <p:sp>
        <p:nvSpPr>
          <p:cNvPr id="12" name="TextBox 11">
            <a:extLst>
              <a:ext uri="{FF2B5EF4-FFF2-40B4-BE49-F238E27FC236}">
                <a16:creationId xmlns:a16="http://schemas.microsoft.com/office/drawing/2014/main" id="{7AF029C0-979E-417C-B692-B0D1F7FBE669}"/>
              </a:ext>
            </a:extLst>
          </p:cNvPr>
          <p:cNvSpPr txBox="1"/>
          <p:nvPr/>
        </p:nvSpPr>
        <p:spPr>
          <a:xfrm>
            <a:off x="1057275" y="1015349"/>
            <a:ext cx="10077450" cy="297004"/>
          </a:xfrm>
          <a:prstGeom prst="rect">
            <a:avLst/>
          </a:prstGeom>
          <a:noFill/>
        </p:spPr>
        <p:txBody>
          <a:bodyPr wrap="square" rtlCol="0">
            <a:spAutoFit/>
          </a:bodyPr>
          <a:lstStyle/>
          <a:p>
            <a:pPr algn="ctr">
              <a:lnSpc>
                <a:spcPct val="95000"/>
              </a:lnSpc>
              <a:spcBef>
                <a:spcPts val="0"/>
              </a:spcBef>
            </a:pPr>
            <a:r>
              <a:rPr lang="en-US" sz="1400" b="1" i="1" dirty="0">
                <a:solidFill>
                  <a:srgbClr val="666666"/>
                </a:solidFill>
              </a:rPr>
              <a:t>These terms will become very familiar…….</a:t>
            </a:r>
          </a:p>
        </p:txBody>
      </p:sp>
      <p:sp>
        <p:nvSpPr>
          <p:cNvPr id="14" name="Rectangle: Folded Corner 13">
            <a:extLst>
              <a:ext uri="{FF2B5EF4-FFF2-40B4-BE49-F238E27FC236}">
                <a16:creationId xmlns:a16="http://schemas.microsoft.com/office/drawing/2014/main" id="{4955E145-8B34-4DEF-B77E-770587869559}"/>
              </a:ext>
            </a:extLst>
          </p:cNvPr>
          <p:cNvSpPr/>
          <p:nvPr/>
        </p:nvSpPr>
        <p:spPr bwMode="auto">
          <a:xfrm>
            <a:off x="9317673"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EP Summary</a:t>
            </a:r>
            <a:endParaRPr kumimoji="0" lang="en-US" sz="1600" b="0" i="0" u="none" strike="noStrike" cap="none" normalizeH="0" baseline="0" dirty="0">
              <a:ln>
                <a:noFill/>
              </a:ln>
              <a:solidFill>
                <a:srgbClr val="F7B041"/>
              </a:solidFill>
              <a:effectLst/>
            </a:endParaRPr>
          </a:p>
        </p:txBody>
      </p:sp>
      <p:sp>
        <p:nvSpPr>
          <p:cNvPr id="15" name="Content Placeholder 2">
            <a:extLst>
              <a:ext uri="{FF2B5EF4-FFF2-40B4-BE49-F238E27FC236}">
                <a16:creationId xmlns:a16="http://schemas.microsoft.com/office/drawing/2014/main" id="{FC2B4703-CD1A-4C7F-B9A4-C5CCDDA3A425}"/>
              </a:ext>
            </a:extLst>
          </p:cNvPr>
          <p:cNvSpPr txBox="1">
            <a:spLocks/>
          </p:cNvSpPr>
          <p:nvPr/>
        </p:nvSpPr>
        <p:spPr bwMode="auto">
          <a:xfrm>
            <a:off x="9318268" y="3308754"/>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A report that summarizes return time losses along with AAL and Standard Deviation.</a:t>
            </a:r>
          </a:p>
          <a:p>
            <a:pPr marL="171450" indent="-171450" algn="l">
              <a:spcBef>
                <a:spcPts val="300"/>
              </a:spcBef>
              <a:spcAft>
                <a:spcPts val="300"/>
              </a:spcAft>
              <a:buFont typeface="Wingdings" pitchFamily="2" charset="2"/>
              <a:buChar char="n"/>
            </a:pPr>
            <a:r>
              <a:rPr lang="en-US" sz="1200" b="0" dirty="0"/>
              <a:t>Can be generated for a Portfolio, Line of Business, Region or even Policy.</a:t>
            </a:r>
          </a:p>
        </p:txBody>
      </p:sp>
      <p:sp>
        <p:nvSpPr>
          <p:cNvPr id="13" name="Title 12">
            <a:extLst>
              <a:ext uri="{FF2B5EF4-FFF2-40B4-BE49-F238E27FC236}">
                <a16:creationId xmlns:a16="http://schemas.microsoft.com/office/drawing/2014/main" id="{AAFAF691-7C87-4E26-BB54-E19207ECC22D}"/>
              </a:ext>
            </a:extLst>
          </p:cNvPr>
          <p:cNvSpPr>
            <a:spLocks noGrp="1"/>
          </p:cNvSpPr>
          <p:nvPr>
            <p:ph type="title"/>
          </p:nvPr>
        </p:nvSpPr>
        <p:spPr/>
        <p:txBody>
          <a:bodyPr/>
          <a:lstStyle/>
          <a:p>
            <a:r>
              <a:rPr lang="en-US" dirty="0"/>
              <a:t>Common Terms Continued (Review)</a:t>
            </a:r>
          </a:p>
        </p:txBody>
      </p:sp>
      <p:sp>
        <p:nvSpPr>
          <p:cNvPr id="16" name="Rectangle: Folded Corner 15">
            <a:extLst>
              <a:ext uri="{FF2B5EF4-FFF2-40B4-BE49-F238E27FC236}">
                <a16:creationId xmlns:a16="http://schemas.microsoft.com/office/drawing/2014/main" id="{3A41CC79-0753-45CC-8734-7E284329869E}"/>
              </a:ext>
            </a:extLst>
          </p:cNvPr>
          <p:cNvSpPr/>
          <p:nvPr/>
        </p:nvSpPr>
        <p:spPr bwMode="auto">
          <a:xfrm>
            <a:off x="1029135" y="1801292"/>
            <a:ext cx="1885210"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TVAR</a:t>
            </a:r>
            <a:endParaRPr kumimoji="0" lang="en-US" sz="1600" b="0" i="0" u="none" strike="noStrike" cap="none" normalizeH="0" baseline="0" dirty="0">
              <a:ln>
                <a:noFill/>
              </a:ln>
              <a:solidFill>
                <a:srgbClr val="F7B041"/>
              </a:solidFill>
              <a:effectLst/>
            </a:endParaRPr>
          </a:p>
        </p:txBody>
      </p:sp>
      <p:sp>
        <p:nvSpPr>
          <p:cNvPr id="17" name="Content Placeholder 2">
            <a:extLst>
              <a:ext uri="{FF2B5EF4-FFF2-40B4-BE49-F238E27FC236}">
                <a16:creationId xmlns:a16="http://schemas.microsoft.com/office/drawing/2014/main" id="{C7895EFF-C259-48C7-9A63-9F025F7187BA}"/>
              </a:ext>
            </a:extLst>
          </p:cNvPr>
          <p:cNvSpPr txBox="1">
            <a:spLocks/>
          </p:cNvSpPr>
          <p:nvPr/>
        </p:nvSpPr>
        <p:spPr bwMode="auto">
          <a:xfrm>
            <a:off x="1029135" y="3309191"/>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Tail Value At Risk</a:t>
            </a:r>
          </a:p>
          <a:p>
            <a:pPr marL="171450" indent="-171450" algn="l">
              <a:spcBef>
                <a:spcPts val="300"/>
              </a:spcBef>
              <a:spcAft>
                <a:spcPts val="300"/>
              </a:spcAft>
              <a:buFont typeface="Wingdings" pitchFamily="2" charset="2"/>
              <a:buChar char="n"/>
            </a:pPr>
            <a:r>
              <a:rPr lang="en-US" sz="1200" b="0" dirty="0"/>
              <a:t>This value represents the maximum loss that can be expected if a given loss occurs</a:t>
            </a:r>
          </a:p>
          <a:p>
            <a:pPr marL="171450" indent="-171450" algn="l">
              <a:spcBef>
                <a:spcPts val="300"/>
              </a:spcBef>
              <a:spcAft>
                <a:spcPts val="300"/>
              </a:spcAft>
              <a:buFont typeface="Wingdings" pitchFamily="2" charset="2"/>
              <a:buChar char="n"/>
            </a:pPr>
            <a:r>
              <a:rPr lang="en-US" sz="1200" b="0" dirty="0"/>
              <a:t>Example – If a loss of at least $XXX occurs, then we could expect losses to be $XXX</a:t>
            </a:r>
          </a:p>
        </p:txBody>
      </p:sp>
      <p:sp>
        <p:nvSpPr>
          <p:cNvPr id="18" name="Content Placeholder 2">
            <a:extLst>
              <a:ext uri="{FF2B5EF4-FFF2-40B4-BE49-F238E27FC236}">
                <a16:creationId xmlns:a16="http://schemas.microsoft.com/office/drawing/2014/main" id="{6381496C-FA4A-4D19-BA0B-8F9F9ACDC5E8}"/>
              </a:ext>
            </a:extLst>
          </p:cNvPr>
          <p:cNvSpPr txBox="1">
            <a:spLocks/>
          </p:cNvSpPr>
          <p:nvPr/>
        </p:nvSpPr>
        <p:spPr bwMode="auto">
          <a:xfrm>
            <a:off x="7245539" y="3309189"/>
            <a:ext cx="1885210" cy="2449351"/>
          </a:xfrm>
          <a:prstGeom prst="rect">
            <a:avLst/>
          </a:prstGeom>
          <a:solidFill>
            <a:schemeClr val="bg2"/>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indent="0" algn="ctr" eaLnBrk="1" hangingPunct="1">
              <a:spcBef>
                <a:spcPct val="85000"/>
              </a:spcBef>
              <a:buNone/>
              <a:defRPr b="1">
                <a:solidFill>
                  <a:srgbClr val="666666"/>
                </a:solidFill>
                <a:latin typeface="+mn-lt"/>
              </a:defRPr>
            </a:lvl1pPr>
            <a:lvl2pPr marL="792163" indent="-269875" eaLnBrk="1" hangingPunct="1">
              <a:spcBef>
                <a:spcPct val="15000"/>
              </a:spcBef>
              <a:buClr>
                <a:srgbClr val="969696"/>
              </a:buClr>
              <a:buFont typeface="Symbol" pitchFamily="18" charset="2"/>
              <a:buChar char="-"/>
              <a:defRPr sz="1600">
                <a:solidFill>
                  <a:srgbClr val="666666"/>
                </a:solidFill>
                <a:latin typeface="+mn-lt"/>
              </a:defRPr>
            </a:lvl2pPr>
            <a:lvl3pPr marL="1200150" indent="-228600" eaLnBrk="1" hangingPunct="1">
              <a:spcBef>
                <a:spcPct val="5000"/>
              </a:spcBef>
              <a:buClr>
                <a:srgbClr val="969696"/>
              </a:buClr>
              <a:buSzPct val="85000"/>
              <a:buFont typeface="Symbol" pitchFamily="18" charset="2"/>
              <a:buChar char="·"/>
              <a:defRPr sz="1600" i="1">
                <a:solidFill>
                  <a:srgbClr val="666666"/>
                </a:solidFill>
                <a:latin typeface="+mn-lt"/>
              </a:defRPr>
            </a:lvl3pPr>
            <a:lvl4pPr marL="1608138" indent="-228600" eaLnBrk="1" hangingPunct="1">
              <a:spcBef>
                <a:spcPct val="5000"/>
              </a:spcBef>
              <a:buClr>
                <a:srgbClr val="969696"/>
              </a:buClr>
              <a:buFont typeface="Symbol" pitchFamily="18" charset="2"/>
              <a:buChar char="-"/>
              <a:defRPr sz="1600" i="1">
                <a:solidFill>
                  <a:srgbClr val="666666"/>
                </a:solidFill>
                <a:latin typeface="+mn-lt"/>
              </a:defRPr>
            </a:lvl4pPr>
            <a:lvl5pPr marL="2016125" indent="-228600" eaLnBrk="1" hangingPunct="1">
              <a:spcBef>
                <a:spcPct val="5000"/>
              </a:spcBef>
              <a:buClr>
                <a:srgbClr val="969696"/>
              </a:buClr>
              <a:buFont typeface="Symbol" pitchFamily="18" charset="2"/>
              <a:buChar char="-"/>
              <a:defRPr sz="1600" i="1">
                <a:solidFill>
                  <a:srgbClr val="666666"/>
                </a:solidFill>
                <a:latin typeface="+mn-lt"/>
              </a:defRPr>
            </a:lvl5pPr>
            <a:lvl6pPr marL="2473325" indent="-228600" fontAlgn="base">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fontAlgn="base">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fontAlgn="base">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fontAlgn="base">
              <a:spcBef>
                <a:spcPct val="5000"/>
              </a:spcBef>
              <a:spcAft>
                <a:spcPct val="0"/>
              </a:spcAft>
              <a:buClr>
                <a:srgbClr val="969696"/>
              </a:buClr>
              <a:buFont typeface="Symbol" pitchFamily="18" charset="2"/>
              <a:buChar char="-"/>
              <a:defRPr sz="1600" i="1">
                <a:solidFill>
                  <a:srgbClr val="666666"/>
                </a:solidFill>
                <a:latin typeface="+mn-lt"/>
              </a:defRPr>
            </a:lvl9pPr>
          </a:lstStyle>
          <a:p>
            <a:pPr marL="171450" indent="-171450" algn="l">
              <a:spcBef>
                <a:spcPts val="300"/>
              </a:spcBef>
              <a:spcAft>
                <a:spcPts val="300"/>
              </a:spcAft>
              <a:buFont typeface="Wingdings" pitchFamily="2" charset="2"/>
              <a:buChar char="n"/>
            </a:pPr>
            <a:r>
              <a:rPr lang="en-US" sz="1200" b="0" dirty="0"/>
              <a:t>Year Loss Table</a:t>
            </a:r>
          </a:p>
          <a:p>
            <a:pPr marL="171450" indent="-171450" algn="l">
              <a:spcBef>
                <a:spcPts val="300"/>
              </a:spcBef>
              <a:spcAft>
                <a:spcPts val="300"/>
              </a:spcAft>
              <a:buFont typeface="Wingdings" pitchFamily="2" charset="2"/>
              <a:buChar char="n"/>
            </a:pPr>
            <a:r>
              <a:rPr lang="en-US" sz="1200" b="0" dirty="0"/>
              <a:t>Not usually used or seen but will commonly be used in place of YELT</a:t>
            </a:r>
          </a:p>
          <a:p>
            <a:pPr marL="171450" indent="-171450" algn="l">
              <a:spcBef>
                <a:spcPts val="300"/>
              </a:spcBef>
              <a:spcAft>
                <a:spcPts val="300"/>
              </a:spcAft>
              <a:buFont typeface="Wingdings" pitchFamily="2" charset="2"/>
              <a:buChar char="n"/>
            </a:pPr>
            <a:r>
              <a:rPr lang="en-US" sz="1200" b="0" dirty="0"/>
              <a:t>Contains totals loss information by year</a:t>
            </a:r>
          </a:p>
          <a:p>
            <a:pPr marL="171450" indent="-171450" algn="l">
              <a:spcBef>
                <a:spcPts val="300"/>
              </a:spcBef>
              <a:spcAft>
                <a:spcPts val="300"/>
              </a:spcAft>
              <a:buFont typeface="Wingdings" pitchFamily="2" charset="2"/>
              <a:buChar char="n"/>
            </a:pPr>
            <a:endParaRPr lang="en-US" sz="1200" b="0" dirty="0"/>
          </a:p>
        </p:txBody>
      </p:sp>
      <p:sp>
        <p:nvSpPr>
          <p:cNvPr id="19" name="Rectangle: Folded Corner 18">
            <a:extLst>
              <a:ext uri="{FF2B5EF4-FFF2-40B4-BE49-F238E27FC236}">
                <a16:creationId xmlns:a16="http://schemas.microsoft.com/office/drawing/2014/main" id="{AC9851B6-C050-4801-A506-B62936EB12E8}"/>
              </a:ext>
            </a:extLst>
          </p:cNvPr>
          <p:cNvSpPr/>
          <p:nvPr/>
        </p:nvSpPr>
        <p:spPr bwMode="auto">
          <a:xfrm>
            <a:off x="7245538" y="1801290"/>
            <a:ext cx="1885211" cy="1385986"/>
          </a:xfrm>
          <a:prstGeom prst="foldedCorner">
            <a:avLst/>
          </a:prstGeom>
          <a:solidFill>
            <a:schemeClr val="tx2"/>
          </a:solidFill>
          <a:ln w="12700" cap="flat" cmpd="sng" algn="ctr">
            <a:solidFill>
              <a:schemeClr val="tx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600" b="1" dirty="0">
                <a:solidFill>
                  <a:schemeClr val="bg1"/>
                </a:solidFill>
              </a:rPr>
              <a:t>YLT</a:t>
            </a:r>
            <a:endParaRPr kumimoji="0" lang="en-US" sz="1600" b="0" i="0" u="none" strike="noStrike" cap="none" normalizeH="0" baseline="0" dirty="0">
              <a:ln>
                <a:noFill/>
              </a:ln>
              <a:solidFill>
                <a:srgbClr val="F7B041"/>
              </a:solidFill>
              <a:effectLst/>
            </a:endParaRPr>
          </a:p>
        </p:txBody>
      </p:sp>
    </p:spTree>
    <p:extLst>
      <p:ext uri="{BB962C8B-B14F-4D97-AF65-F5344CB8AC3E}">
        <p14:creationId xmlns:p14="http://schemas.microsoft.com/office/powerpoint/2010/main" val="252651217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24" name="Rectangle 4"/>
          <p:cNvSpPr>
            <a:spLocks noGrp="1" noChangeArrowheads="1"/>
          </p:cNvSpPr>
          <p:nvPr>
            <p:ph type="title"/>
          </p:nvPr>
        </p:nvSpPr>
        <p:spPr/>
        <p:txBody>
          <a:bodyPr/>
          <a:lstStyle/>
          <a:p>
            <a:r>
              <a:rPr lang="en-US" sz="2100" dirty="0"/>
              <a:t>Financial Perspectives (Review)</a:t>
            </a:r>
          </a:p>
        </p:txBody>
      </p:sp>
      <p:sp>
        <p:nvSpPr>
          <p:cNvPr id="4" name="Content Placeholder 3"/>
          <p:cNvSpPr>
            <a:spLocks noGrp="1"/>
          </p:cNvSpPr>
          <p:nvPr>
            <p:ph idx="1"/>
          </p:nvPr>
        </p:nvSpPr>
        <p:spPr/>
        <p:txBody>
          <a:bodyPr/>
          <a:lstStyle/>
          <a:p>
            <a:r>
              <a:rPr lang="en-US" sz="1800" dirty="0"/>
              <a:t>Policy Structure</a:t>
            </a:r>
          </a:p>
          <a:p>
            <a:pPr lvl="1"/>
            <a:r>
              <a:rPr lang="en-US" sz="1400" dirty="0"/>
              <a:t>Value of Risk</a:t>
            </a:r>
          </a:p>
          <a:p>
            <a:pPr lvl="1"/>
            <a:r>
              <a:rPr lang="en-US" sz="1400" dirty="0"/>
              <a:t>Policy Limit, Participation, Deductible</a:t>
            </a:r>
          </a:p>
          <a:p>
            <a:r>
              <a:rPr lang="en-US" sz="1800" dirty="0"/>
              <a:t>Reinsurance </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327" y="2825750"/>
            <a:ext cx="5504505" cy="368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041" y="2156935"/>
            <a:ext cx="2836038" cy="445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Table 4">
            <a:extLst>
              <a:ext uri="{FF2B5EF4-FFF2-40B4-BE49-F238E27FC236}">
                <a16:creationId xmlns:a16="http://schemas.microsoft.com/office/drawing/2014/main" id="{BBDBE7B0-CBB8-4C4F-813B-D2B9AF2152D4}"/>
              </a:ext>
            </a:extLst>
          </p:cNvPr>
          <p:cNvGraphicFramePr>
            <a:graphicFrameLocks noGrp="1"/>
          </p:cNvGraphicFramePr>
          <p:nvPr>
            <p:extLst>
              <p:ext uri="{D42A27DB-BD31-4B8C-83A1-F6EECF244321}">
                <p14:modId xmlns:p14="http://schemas.microsoft.com/office/powerpoint/2010/main" val="3831211077"/>
              </p:ext>
            </p:extLst>
          </p:nvPr>
        </p:nvGraphicFramePr>
        <p:xfrm>
          <a:off x="5086382" y="865939"/>
          <a:ext cx="3390900" cy="1457325"/>
        </p:xfrm>
        <a:graphic>
          <a:graphicData uri="http://schemas.openxmlformats.org/drawingml/2006/table">
            <a:tbl>
              <a:tblPr/>
              <a:tblGrid>
                <a:gridCol w="697847">
                  <a:extLst>
                    <a:ext uri="{9D8B030D-6E8A-4147-A177-3AD203B41FA5}">
                      <a16:colId xmlns:a16="http://schemas.microsoft.com/office/drawing/2014/main" val="459639891"/>
                    </a:ext>
                  </a:extLst>
                </a:gridCol>
                <a:gridCol w="1513058">
                  <a:extLst>
                    <a:ext uri="{9D8B030D-6E8A-4147-A177-3AD203B41FA5}">
                      <a16:colId xmlns:a16="http://schemas.microsoft.com/office/drawing/2014/main" val="1600154129"/>
                    </a:ext>
                  </a:extLst>
                </a:gridCol>
                <a:gridCol w="1179995">
                  <a:extLst>
                    <a:ext uri="{9D8B030D-6E8A-4147-A177-3AD203B41FA5}">
                      <a16:colId xmlns:a16="http://schemas.microsoft.com/office/drawing/2014/main" val="2111141123"/>
                    </a:ext>
                  </a:extLst>
                </a:gridCol>
              </a:tblGrid>
              <a:tr h="161925">
                <a:tc>
                  <a:txBody>
                    <a:bodyPr/>
                    <a:lstStyle/>
                    <a:p>
                      <a:pPr algn="ctr" fontAlgn="ctr"/>
                      <a:r>
                        <a:rPr lang="en-US" sz="1000" b="1" i="0" u="none" strike="noStrike">
                          <a:solidFill>
                            <a:srgbClr val="000000"/>
                          </a:solidFill>
                          <a:effectLst/>
                          <a:latin typeface="Arial" panose="020B0604020202020204" pitchFamily="34" charset="0"/>
                        </a:rPr>
                        <a:t>RMS Code</a:t>
                      </a:r>
                    </a:p>
                  </a:txBody>
                  <a:tcPr marL="9525" marR="9525" marT="9525" marB="0" anchor="ctr">
                    <a:lnL w="6350" cap="flat" cmpd="sng" algn="ctr">
                      <a:solidFill>
                        <a:srgbClr val="969696"/>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Meaning</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AIR Equivalent</a:t>
                      </a:r>
                    </a:p>
                  </a:txBody>
                  <a:tcPr marL="9525" marR="9525" marT="9525" marB="0" anchor="ctr">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DDDDD"/>
                    </a:solidFill>
                  </a:tcPr>
                </a:tc>
                <a:extLst>
                  <a:ext uri="{0D108BD9-81ED-4DB2-BD59-A6C34878D82A}">
                    <a16:rowId xmlns:a16="http://schemas.microsoft.com/office/drawing/2014/main" val="1478610196"/>
                  </a:ext>
                </a:extLst>
              </a:tr>
              <a:tr h="161925">
                <a:tc>
                  <a:txBody>
                    <a:bodyPr/>
                    <a:lstStyle/>
                    <a:p>
                      <a:pPr algn="l" fontAlgn="b"/>
                      <a:r>
                        <a:rPr lang="en-US" sz="1000" b="0" i="0" u="none" strike="noStrike">
                          <a:solidFill>
                            <a:srgbClr val="000000"/>
                          </a:solidFill>
                          <a:effectLst/>
                          <a:latin typeface="Arial" panose="020B0604020202020204" pitchFamily="34" charset="0"/>
                        </a:rPr>
                        <a:t>GU</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panose="020B0604020202020204" pitchFamily="34" charset="0"/>
                        </a:rPr>
                        <a:t>Ground Up 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Arial" panose="020B0604020202020204" pitchFamily="34" charset="0"/>
                        </a:rPr>
                        <a:t>GroundUpLoss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a:noFill/>
                    </a:lnB>
                  </a:tcPr>
                </a:tc>
                <a:extLst>
                  <a:ext uri="{0D108BD9-81ED-4DB2-BD59-A6C34878D82A}">
                    <a16:rowId xmlns:a16="http://schemas.microsoft.com/office/drawing/2014/main" val="2107133631"/>
                  </a:ext>
                </a:extLst>
              </a:tr>
              <a:tr h="161925">
                <a:tc>
                  <a:txBody>
                    <a:bodyPr/>
                    <a:lstStyle/>
                    <a:p>
                      <a:pPr algn="l" fontAlgn="b"/>
                      <a:r>
                        <a:rPr lang="en-US" sz="1000" b="0" i="0" u="none" strike="noStrike">
                          <a:solidFill>
                            <a:srgbClr val="000000"/>
                          </a:solidFill>
                          <a:effectLst/>
                          <a:latin typeface="Arial" panose="020B0604020202020204" pitchFamily="34" charset="0"/>
                        </a:rPr>
                        <a:t>CL</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Client 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RetainedLoss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2222566116"/>
                  </a:ext>
                </a:extLst>
              </a:tr>
              <a:tr h="161925">
                <a:tc>
                  <a:txBody>
                    <a:bodyPr/>
                    <a:lstStyle/>
                    <a:p>
                      <a:pPr algn="l" fontAlgn="b"/>
                      <a:r>
                        <a:rPr lang="en-US" sz="1000" b="0" i="0" u="none" strike="noStrike">
                          <a:solidFill>
                            <a:srgbClr val="000000"/>
                          </a:solidFill>
                          <a:effectLst/>
                          <a:latin typeface="Arial" panose="020B0604020202020204" pitchFamily="34" charset="0"/>
                        </a:rPr>
                        <a:t>GR</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Gross 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GrossLoss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2185265833"/>
                  </a:ext>
                </a:extLst>
              </a:tr>
              <a:tr h="161925">
                <a:tc>
                  <a:txBody>
                    <a:bodyPr/>
                    <a:lstStyle/>
                    <a:p>
                      <a:pPr algn="l" fontAlgn="b"/>
                      <a:r>
                        <a:rPr lang="en-US" sz="1000" b="0" i="0" u="none" strike="noStrike">
                          <a:solidFill>
                            <a:srgbClr val="000000"/>
                          </a:solidFill>
                          <a:effectLst/>
                          <a:latin typeface="Arial" panose="020B0604020202020204" pitchFamily="34" charset="0"/>
                        </a:rPr>
                        <a:t>OL</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Over Limit 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3757146307"/>
                  </a:ext>
                </a:extLst>
              </a:tr>
              <a:tr h="161925">
                <a:tc>
                  <a:txBody>
                    <a:bodyPr/>
                    <a:lstStyle/>
                    <a:p>
                      <a:pPr algn="l" fontAlgn="b"/>
                      <a:r>
                        <a:rPr lang="en-US" sz="1000" b="0" i="0" u="none" strike="noStrike">
                          <a:solidFill>
                            <a:srgbClr val="000000"/>
                          </a:solidFill>
                          <a:effectLst/>
                          <a:latin typeface="Arial" panose="020B0604020202020204" pitchFamily="34" charset="0"/>
                        </a:rPr>
                        <a:t>RL</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Net of Pre-Cat</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NetOfPreCATLoss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3641928686"/>
                  </a:ext>
                </a:extLst>
              </a:tr>
              <a:tr h="161925">
                <a:tc>
                  <a:txBody>
                    <a:bodyPr/>
                    <a:lstStyle/>
                    <a:p>
                      <a:pPr algn="l" fontAlgn="b"/>
                      <a:r>
                        <a:rPr lang="en-US" sz="1000" b="0" i="0" u="none" strike="noStrike">
                          <a:solidFill>
                            <a:srgbClr val="000000"/>
                          </a:solidFill>
                          <a:effectLst/>
                          <a:latin typeface="Arial" panose="020B0604020202020204" pitchFamily="34" charset="0"/>
                        </a:rPr>
                        <a:t>RP</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Net of Post Cat</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PostCATNetLoss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3821714144"/>
                  </a:ext>
                </a:extLst>
              </a:tr>
              <a:tr h="161925">
                <a:tc>
                  <a:txBody>
                    <a:bodyPr/>
                    <a:lstStyle/>
                    <a:p>
                      <a:pPr algn="l" fontAlgn="b"/>
                      <a:r>
                        <a:rPr lang="en-US" sz="1000" b="0" i="0" u="none" strike="noStrike">
                          <a:solidFill>
                            <a:srgbClr val="000000"/>
                          </a:solidFill>
                          <a:effectLst/>
                          <a:latin typeface="Arial" panose="020B0604020202020204" pitchFamily="34" charset="0"/>
                        </a:rPr>
                        <a:t>RC</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Net of Post Corporate Cat</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a:noFill/>
                    </a:lnB>
                  </a:tcPr>
                </a:tc>
                <a:extLst>
                  <a:ext uri="{0D108BD9-81ED-4DB2-BD59-A6C34878D82A}">
                    <a16:rowId xmlns:a16="http://schemas.microsoft.com/office/drawing/2014/main" val="1352088696"/>
                  </a:ext>
                </a:extLst>
              </a:tr>
              <a:tr h="161925">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969696"/>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969696"/>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Arial" panose="020B0604020202020204" pitchFamily="34" charset="0"/>
                        </a:rPr>
                        <a:t>PreLayerGrossLoss</a:t>
                      </a:r>
                    </a:p>
                  </a:txBody>
                  <a:tcPr marL="9525" marR="9525" marT="9525"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a:noFill/>
                    </a:lnT>
                    <a:lnB w="635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2645237837"/>
                  </a:ext>
                </a:extLst>
              </a:tr>
            </a:tbl>
          </a:graphicData>
        </a:graphic>
      </p:graphicFrame>
    </p:spTree>
    <p:extLst>
      <p:ext uri="{BB962C8B-B14F-4D97-AF65-F5344CB8AC3E}">
        <p14:creationId xmlns:p14="http://schemas.microsoft.com/office/powerpoint/2010/main" val="239629893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BA9A39-F03C-4A8C-B946-61DFC90DAEDF}"/>
              </a:ext>
            </a:extLst>
          </p:cNvPr>
          <p:cNvSpPr>
            <a:spLocks noGrp="1"/>
          </p:cNvSpPr>
          <p:nvPr>
            <p:ph idx="11"/>
          </p:nvPr>
        </p:nvSpPr>
        <p:spPr/>
        <p:txBody>
          <a:bodyPr/>
          <a:lstStyle/>
          <a:p>
            <a:r>
              <a:rPr lang="en-US" dirty="0"/>
              <a:t>How to obtain a YELT from AIR through SQL.</a:t>
            </a:r>
          </a:p>
          <a:p>
            <a:pPr lvl="1"/>
            <a:r>
              <a:rPr lang="en-US" dirty="0"/>
              <a:t>Select </a:t>
            </a:r>
            <a:r>
              <a:rPr lang="en-US" dirty="0" err="1"/>
              <a:t>YearID</a:t>
            </a:r>
            <a:r>
              <a:rPr lang="en-US" dirty="0"/>
              <a:t> as Year, </a:t>
            </a:r>
            <a:r>
              <a:rPr lang="en-US" dirty="0" err="1"/>
              <a:t>ModelCode</a:t>
            </a:r>
            <a:r>
              <a:rPr lang="en-US" dirty="0"/>
              <a:t> * 10000000 + </a:t>
            </a:r>
            <a:r>
              <a:rPr lang="en-US" dirty="0" err="1"/>
              <a:t>EventID</a:t>
            </a:r>
            <a:r>
              <a:rPr lang="en-US" dirty="0"/>
              <a:t> as </a:t>
            </a:r>
            <a:r>
              <a:rPr lang="en-US" dirty="0" err="1"/>
              <a:t>EventID</a:t>
            </a:r>
            <a:r>
              <a:rPr lang="en-US" dirty="0"/>
              <a:t>, </a:t>
            </a:r>
            <a:r>
              <a:rPr lang="en-US" dirty="0" err="1"/>
              <a:t>GrossLoss</a:t>
            </a:r>
            <a:r>
              <a:rPr lang="en-US" dirty="0"/>
              <a:t> as Loss</a:t>
            </a:r>
            <a:br>
              <a:rPr lang="en-US" dirty="0"/>
            </a:br>
            <a:r>
              <a:rPr lang="en-US" dirty="0"/>
              <a:t>from t#_</a:t>
            </a:r>
            <a:r>
              <a:rPr lang="en-US" dirty="0" err="1"/>
              <a:t>LOSS_byEvent</a:t>
            </a:r>
            <a:br>
              <a:rPr lang="en-US" dirty="0"/>
            </a:br>
            <a:r>
              <a:rPr lang="en-US" dirty="0"/>
              <a:t>where </a:t>
            </a:r>
            <a:r>
              <a:rPr lang="en-US" dirty="0" err="1"/>
              <a:t>CatalogTypeCode</a:t>
            </a:r>
            <a:r>
              <a:rPr lang="en-US" dirty="0"/>
              <a:t> = ‘STC’</a:t>
            </a:r>
          </a:p>
          <a:p>
            <a:pPr lvl="1"/>
            <a:endParaRPr lang="en-US" dirty="0"/>
          </a:p>
          <a:p>
            <a:r>
              <a:rPr lang="en-US" dirty="0"/>
              <a:t>Example of a Generic YELT</a:t>
            </a:r>
          </a:p>
        </p:txBody>
      </p:sp>
      <p:sp>
        <p:nvSpPr>
          <p:cNvPr id="2" name="Title 1">
            <a:extLst>
              <a:ext uri="{FF2B5EF4-FFF2-40B4-BE49-F238E27FC236}">
                <a16:creationId xmlns:a16="http://schemas.microsoft.com/office/drawing/2014/main" id="{2939F396-8DA1-41D5-9236-CEFE2B06DBA8}"/>
              </a:ext>
            </a:extLst>
          </p:cNvPr>
          <p:cNvSpPr>
            <a:spLocks noGrp="1"/>
          </p:cNvSpPr>
          <p:nvPr>
            <p:ph type="title"/>
          </p:nvPr>
        </p:nvSpPr>
        <p:spPr/>
        <p:txBody>
          <a:bodyPr/>
          <a:lstStyle/>
          <a:p>
            <a:r>
              <a:rPr lang="en-US" dirty="0"/>
              <a:t>Year Event Loss Tables (AIR Modeled Output)</a:t>
            </a:r>
          </a:p>
        </p:txBody>
      </p:sp>
      <p:sp>
        <p:nvSpPr>
          <p:cNvPr id="3" name="Content Placeholder 2">
            <a:extLst>
              <a:ext uri="{FF2B5EF4-FFF2-40B4-BE49-F238E27FC236}">
                <a16:creationId xmlns:a16="http://schemas.microsoft.com/office/drawing/2014/main" id="{05787C8D-9ED5-475D-88D9-82A288AB9520}"/>
              </a:ext>
            </a:extLst>
          </p:cNvPr>
          <p:cNvSpPr>
            <a:spLocks noGrp="1"/>
          </p:cNvSpPr>
          <p:nvPr>
            <p:ph idx="1"/>
          </p:nvPr>
        </p:nvSpPr>
        <p:spPr/>
        <p:txBody>
          <a:bodyPr/>
          <a:lstStyle/>
          <a:p>
            <a:r>
              <a:rPr lang="en-US" dirty="0"/>
              <a:t>Required</a:t>
            </a:r>
          </a:p>
          <a:p>
            <a:pPr lvl="1"/>
            <a:r>
              <a:rPr lang="en-US" dirty="0"/>
              <a:t>Year</a:t>
            </a:r>
          </a:p>
          <a:p>
            <a:pPr lvl="1"/>
            <a:r>
              <a:rPr lang="en-US" dirty="0" err="1"/>
              <a:t>EventID</a:t>
            </a:r>
            <a:endParaRPr lang="en-US" dirty="0"/>
          </a:p>
          <a:p>
            <a:pPr lvl="1"/>
            <a:r>
              <a:rPr lang="en-US" dirty="0"/>
              <a:t>Loss Amount</a:t>
            </a:r>
          </a:p>
          <a:p>
            <a:r>
              <a:rPr lang="en-US" dirty="0"/>
              <a:t>Optional</a:t>
            </a:r>
          </a:p>
          <a:p>
            <a:pPr lvl="1"/>
            <a:r>
              <a:rPr lang="en-US" dirty="0"/>
              <a:t>Region Qualifier</a:t>
            </a:r>
          </a:p>
          <a:p>
            <a:pPr lvl="1"/>
            <a:r>
              <a:rPr lang="en-US" dirty="0"/>
              <a:t>Line of Business Qualifier</a:t>
            </a:r>
          </a:p>
          <a:p>
            <a:pPr lvl="1"/>
            <a:r>
              <a:rPr lang="en-US" dirty="0"/>
              <a:t>Day of Year</a:t>
            </a:r>
          </a:p>
          <a:p>
            <a:pPr lvl="1"/>
            <a:r>
              <a:rPr lang="en-US" dirty="0"/>
              <a:t>Peril Identifier</a:t>
            </a:r>
          </a:p>
          <a:p>
            <a:pPr lvl="1"/>
            <a:r>
              <a:rPr lang="en-US" dirty="0"/>
              <a:t>Model Identifier</a:t>
            </a:r>
          </a:p>
          <a:p>
            <a:r>
              <a:rPr lang="en-US" dirty="0"/>
              <a:t>How to Combine Multiple YELTs</a:t>
            </a:r>
          </a:p>
          <a:p>
            <a:pPr lvl="1"/>
            <a:r>
              <a:rPr lang="en-US" dirty="0"/>
              <a:t>To combine multiple YELTs in to a single YELT you can sum the Loss Amount while controlling for Year, </a:t>
            </a:r>
            <a:r>
              <a:rPr lang="en-US" dirty="0" err="1"/>
              <a:t>EventID</a:t>
            </a:r>
            <a:r>
              <a:rPr lang="en-US" dirty="0"/>
              <a:t> and any optional qualifiers</a:t>
            </a:r>
          </a:p>
          <a:p>
            <a:pPr lvl="1"/>
            <a:r>
              <a:rPr lang="en-US" dirty="0"/>
              <a:t>e.g.  Select Year, </a:t>
            </a:r>
            <a:r>
              <a:rPr lang="en-US" dirty="0" err="1"/>
              <a:t>EventID</a:t>
            </a:r>
            <a:r>
              <a:rPr lang="en-US" dirty="0"/>
              <a:t>, sum(Loss) as Loss</a:t>
            </a:r>
            <a:br>
              <a:rPr lang="en-US" dirty="0"/>
            </a:br>
            <a:r>
              <a:rPr lang="en-US" dirty="0"/>
              <a:t>from </a:t>
            </a:r>
            <a:r>
              <a:rPr lang="en-US" i="1" dirty="0" err="1"/>
              <a:t>All_YELTs</a:t>
            </a:r>
            <a:br>
              <a:rPr lang="en-US" i="1" dirty="0"/>
            </a:br>
            <a:r>
              <a:rPr lang="en-US" dirty="0"/>
              <a:t>group by Year, </a:t>
            </a:r>
            <a:r>
              <a:rPr lang="en-US" dirty="0" err="1"/>
              <a:t>EventID</a:t>
            </a:r>
            <a:endParaRPr lang="en-US" i="1" dirty="0"/>
          </a:p>
        </p:txBody>
      </p:sp>
      <p:graphicFrame>
        <p:nvGraphicFramePr>
          <p:cNvPr id="5" name="Table 4">
            <a:extLst>
              <a:ext uri="{FF2B5EF4-FFF2-40B4-BE49-F238E27FC236}">
                <a16:creationId xmlns:a16="http://schemas.microsoft.com/office/drawing/2014/main" id="{F76245C5-A8FE-413B-B2B7-9327133A847B}"/>
              </a:ext>
            </a:extLst>
          </p:cNvPr>
          <p:cNvGraphicFramePr>
            <a:graphicFrameLocks noGrp="1"/>
          </p:cNvGraphicFramePr>
          <p:nvPr>
            <p:extLst>
              <p:ext uri="{D42A27DB-BD31-4B8C-83A1-F6EECF244321}">
                <p14:modId xmlns:p14="http://schemas.microsoft.com/office/powerpoint/2010/main" val="2973863657"/>
              </p:ext>
            </p:extLst>
          </p:nvPr>
        </p:nvGraphicFramePr>
        <p:xfrm>
          <a:off x="7406926" y="3429000"/>
          <a:ext cx="1968500" cy="1943100"/>
        </p:xfrm>
        <a:graphic>
          <a:graphicData uri="http://schemas.openxmlformats.org/drawingml/2006/table">
            <a:tbl>
              <a:tblPr/>
              <a:tblGrid>
                <a:gridCol w="609600">
                  <a:extLst>
                    <a:ext uri="{9D8B030D-6E8A-4147-A177-3AD203B41FA5}">
                      <a16:colId xmlns:a16="http://schemas.microsoft.com/office/drawing/2014/main" val="2092335220"/>
                    </a:ext>
                  </a:extLst>
                </a:gridCol>
                <a:gridCol w="609600">
                  <a:extLst>
                    <a:ext uri="{9D8B030D-6E8A-4147-A177-3AD203B41FA5}">
                      <a16:colId xmlns:a16="http://schemas.microsoft.com/office/drawing/2014/main" val="282830238"/>
                    </a:ext>
                  </a:extLst>
                </a:gridCol>
                <a:gridCol w="749300">
                  <a:extLst>
                    <a:ext uri="{9D8B030D-6E8A-4147-A177-3AD203B41FA5}">
                      <a16:colId xmlns:a16="http://schemas.microsoft.com/office/drawing/2014/main" val="99359046"/>
                    </a:ext>
                  </a:extLst>
                </a:gridCol>
              </a:tblGrid>
              <a:tr h="161925">
                <a:tc>
                  <a:txBody>
                    <a:bodyPr/>
                    <a:lstStyle/>
                    <a:p>
                      <a:pPr algn="l" fontAlgn="b"/>
                      <a:r>
                        <a:rPr lang="en-US" sz="1000" b="0" i="0" u="none" strike="noStrike">
                          <a:solidFill>
                            <a:srgbClr val="000000"/>
                          </a:solidFill>
                          <a:effectLst/>
                          <a:latin typeface="Arial" panose="020B0604020202020204" pitchFamily="34" charset="0"/>
                        </a:rPr>
                        <a:t>Year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Event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rial" panose="020B0604020202020204" pitchFamily="34" charset="0"/>
                        </a:rPr>
                        <a:t>Loss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841799"/>
                  </a:ext>
                </a:extLst>
              </a:tr>
              <a:tr h="161925">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79,174,641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12071"/>
                  </a:ext>
                </a:extLst>
              </a:tr>
              <a:tr h="161925">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49,618,930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382988"/>
                  </a:ext>
                </a:extLst>
              </a:tr>
              <a:tr h="161925">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108,232,547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308353"/>
                  </a:ext>
                </a:extLst>
              </a:tr>
              <a:tr h="161925">
                <a:tc>
                  <a:txBody>
                    <a:bodyPr/>
                    <a:lstStyle/>
                    <a:p>
                      <a:pPr algn="r" fontAlgn="b"/>
                      <a:r>
                        <a:rPr lang="en-US" sz="1000" b="0" i="0" u="none" strike="noStrike">
                          <a:solidFill>
                            <a:srgbClr val="000000"/>
                          </a:solidFill>
                          <a:effectLst/>
                          <a:latin typeface="Arial" panose="020B060402020202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84,831,222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0514279"/>
                  </a:ext>
                </a:extLst>
              </a:tr>
              <a:tr h="161925">
                <a:tc>
                  <a:txBody>
                    <a:bodyPr/>
                    <a:lstStyle/>
                    <a:p>
                      <a:pPr algn="r" fontAlgn="b"/>
                      <a:r>
                        <a:rPr lang="en-US" sz="1000" b="0" i="0" u="none" strike="noStrike">
                          <a:solidFill>
                            <a:srgbClr val="000000"/>
                          </a:solidFill>
                          <a:effectLst/>
                          <a:latin typeface="Arial" panose="020B060402020202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88,941,571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680107"/>
                  </a:ext>
                </a:extLst>
              </a:tr>
              <a:tr h="161925">
                <a:tc>
                  <a:txBody>
                    <a:bodyPr/>
                    <a:lstStyle/>
                    <a:p>
                      <a:pPr algn="r" fontAlgn="b"/>
                      <a:r>
                        <a:rPr lang="en-US" sz="1000" b="0" i="0" u="none" strike="noStrike">
                          <a:solidFill>
                            <a:srgbClr val="000000"/>
                          </a:solidFill>
                          <a:effectLst/>
                          <a:latin typeface="Arial" panose="020B060402020202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58,683,481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3471589"/>
                  </a:ext>
                </a:extLst>
              </a:tr>
              <a:tr h="161925">
                <a:tc>
                  <a:txBody>
                    <a:bodyPr/>
                    <a:lstStyle/>
                    <a:p>
                      <a:pPr algn="r" fontAlgn="b"/>
                      <a:r>
                        <a:rPr lang="en-US" sz="1000" b="0" i="0" u="none" strike="noStrike">
                          <a:solidFill>
                            <a:srgbClr val="000000"/>
                          </a:solidFill>
                          <a:effectLst/>
                          <a:latin typeface="Arial" panose="020B0604020202020204" pitchFamily="34" charset="0"/>
                        </a:rPr>
                        <a:t>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82,725,542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165193"/>
                  </a:ext>
                </a:extLst>
              </a:tr>
              <a:tr h="161925">
                <a:tc>
                  <a:txBody>
                    <a:bodyPr/>
                    <a:lstStyle/>
                    <a:p>
                      <a:pPr algn="r" fontAlgn="b"/>
                      <a:r>
                        <a:rPr lang="en-US" sz="1000" b="0" i="0" u="none" strike="noStrike">
                          <a:solidFill>
                            <a:srgbClr val="000000"/>
                          </a:solidFill>
                          <a:effectLst/>
                          <a:latin typeface="Arial" panose="020B0604020202020204" pitchFamily="34" charset="0"/>
                        </a:rPr>
                        <a:t>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78,922,946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445077"/>
                  </a:ext>
                </a:extLst>
              </a:tr>
              <a:tr h="161925">
                <a:tc>
                  <a:txBody>
                    <a:bodyPr/>
                    <a:lstStyle/>
                    <a:p>
                      <a:pPr algn="r" fontAlgn="b"/>
                      <a:r>
                        <a:rPr lang="en-US" sz="1000" b="0" i="0" u="none" strike="noStrike">
                          <a:solidFill>
                            <a:srgbClr val="000000"/>
                          </a:solidFill>
                          <a:effectLst/>
                          <a:latin typeface="Arial" panose="020B060402020202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105,084,355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7122429"/>
                  </a:ext>
                </a:extLst>
              </a:tr>
              <a:tr h="161925">
                <a:tc>
                  <a:txBody>
                    <a:bodyPr/>
                    <a:lstStyle/>
                    <a:p>
                      <a:pPr algn="r" fontAlgn="b"/>
                      <a:r>
                        <a:rPr lang="en-US" sz="1000" b="0" i="0" u="none" strike="noStrike">
                          <a:solidFill>
                            <a:srgbClr val="000000"/>
                          </a:solidFill>
                          <a:effectLst/>
                          <a:latin typeface="Arial" panose="020B060402020202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50,503,169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028361"/>
                  </a:ext>
                </a:extLst>
              </a:tr>
              <a:tr h="161925">
                <a:tc>
                  <a:txBody>
                    <a:bodyPr/>
                    <a:lstStyle/>
                    <a:p>
                      <a:pPr algn="r" fontAlgn="b"/>
                      <a:r>
                        <a:rPr lang="en-US" sz="1000" b="0" i="0" u="none" strike="noStrike">
                          <a:solidFill>
                            <a:srgbClr val="000000"/>
                          </a:solidFill>
                          <a:effectLst/>
                          <a:latin typeface="Arial" panose="020B060402020202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Arial" panose="020B0604020202020204" pitchFamily="34" charset="0"/>
                        </a:rPr>
                        <a:t>72,730,101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451407"/>
                  </a:ext>
                </a:extLst>
              </a:tr>
            </a:tbl>
          </a:graphicData>
        </a:graphic>
      </p:graphicFrame>
    </p:spTree>
    <p:extLst>
      <p:ext uri="{BB962C8B-B14F-4D97-AF65-F5344CB8AC3E}">
        <p14:creationId xmlns:p14="http://schemas.microsoft.com/office/powerpoint/2010/main" val="7145263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9C7E-54F1-43C9-9A0E-66337E87424D}"/>
              </a:ext>
            </a:extLst>
          </p:cNvPr>
          <p:cNvSpPr>
            <a:spLocks noGrp="1"/>
          </p:cNvSpPr>
          <p:nvPr>
            <p:ph type="title"/>
          </p:nvPr>
        </p:nvSpPr>
        <p:spPr/>
        <p:txBody>
          <a:bodyPr/>
          <a:lstStyle/>
          <a:p>
            <a:r>
              <a:rPr lang="en-US" dirty="0"/>
              <a:t>Creating an EP Summary from a YELT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793380-7C7D-4651-8ED6-35074BD72F6B}"/>
                  </a:ext>
                </a:extLst>
              </p:cNvPr>
              <p:cNvSpPr>
                <a:spLocks noGrp="1"/>
              </p:cNvSpPr>
              <p:nvPr>
                <p:ph idx="1"/>
              </p:nvPr>
            </p:nvSpPr>
            <p:spPr/>
            <p:txBody>
              <a:bodyPr/>
              <a:lstStyle/>
              <a:p>
                <a:r>
                  <a:rPr lang="en-US" dirty="0"/>
                  <a:t>Average Annual Loss almost always refers to the Average Aggregate Annual Loss and can be found with the following formula</a:t>
                </a:r>
              </a:p>
              <a:p>
                <a:pPr lvl="1"/>
                <a14:m>
                  <m:oMath xmlns:m="http://schemas.openxmlformats.org/officeDocument/2006/math">
                    <m:r>
                      <a:rPr lang="en-US" b="0" i="1" smtClean="0">
                        <a:latin typeface="Cambria Math" panose="02040503050406030204" pitchFamily="18" charset="0"/>
                      </a:rPr>
                      <m:t>𝐴𝐴𝐿</m:t>
                    </m:r>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𝐴𝑙𝑙</m:t>
                            </m:r>
                            <m:r>
                              <a:rPr lang="en-US" b="0" i="1" smtClean="0">
                                <a:latin typeface="Cambria Math" panose="02040503050406030204" pitchFamily="18" charset="0"/>
                              </a:rPr>
                              <m:t> </m:t>
                            </m:r>
                            <m:r>
                              <a:rPr lang="en-US" b="0" i="1" smtClean="0">
                                <a:latin typeface="Cambria Math" panose="02040503050406030204" pitchFamily="18" charset="0"/>
                              </a:rPr>
                              <m:t>𝐿𝑜𝑠𝑠</m:t>
                            </m:r>
                          </m:e>
                        </m:nary>
                      </m:num>
                      <m:den>
                        <m:r>
                          <a:rPr lang="en-US" b="0" i="1" smtClean="0">
                            <a:latin typeface="Cambria Math" panose="02040503050406030204" pitchFamily="18" charset="0"/>
                          </a:rPr>
                          <m:t>𝐶𝑎𝑡𝑎𝑙𝑜𝑔</m:t>
                        </m:r>
                        <m:r>
                          <a:rPr lang="en-US" b="0" i="1" smtClean="0">
                            <a:latin typeface="Cambria Math" panose="02040503050406030204" pitchFamily="18" charset="0"/>
                          </a:rPr>
                          <m:t> </m:t>
                        </m:r>
                        <m:r>
                          <a:rPr lang="en-US" b="0" i="1" smtClean="0">
                            <a:latin typeface="Cambria Math" panose="02040503050406030204" pitchFamily="18" charset="0"/>
                          </a:rPr>
                          <m:t>𝐿𝑒𝑛𝑔𝑡h</m:t>
                        </m:r>
                      </m:den>
                    </m:f>
                  </m:oMath>
                </a14:m>
                <a:endParaRPr lang="en-US" dirty="0"/>
              </a:p>
              <a:p>
                <a:r>
                  <a:rPr lang="en-US" dirty="0"/>
                  <a:t>Standard Deviation is calculated by AIR as </a:t>
                </a:r>
              </a:p>
              <a:p>
                <a:pPr lvl="1"/>
                <a:r>
                  <a:rPr lang="en-US" dirty="0" err="1"/>
                  <a:t>StdDev</a:t>
                </a:r>
                <a:r>
                  <a:rPr lang="en-US" dirty="0"/>
                  <a:t>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nary>
                              <m:naryPr>
                                <m:chr m:val="∑"/>
                                <m:subHide m:val="on"/>
                                <m:supHide m:val="on"/>
                                <m:ctrlPr>
                                  <a:rPr lang="en-US"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𝐴𝑔𝑔</m:t>
                                    </m:r>
                                    <m:r>
                                      <a:rPr lang="en-US" b="0" i="1" smtClean="0">
                                        <a:latin typeface="Cambria Math" panose="02040503050406030204" pitchFamily="18" charset="0"/>
                                      </a:rPr>
                                      <m:t> </m:t>
                                    </m:r>
                                    <m:r>
                                      <a:rPr lang="en-US" b="0" i="1" smtClean="0">
                                        <a:latin typeface="Cambria Math" panose="02040503050406030204" pitchFamily="18" charset="0"/>
                                      </a:rPr>
                                      <m:t>𝐿𝑜𝑠𝑠</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𝐴𝑔𝑔</m:t>
                                        </m:r>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m:t>
                                        </m:r>
                                      </m:e>
                                    </m:nary>
                                  </m:e>
                                  <m:sup>
                                    <m:r>
                                      <a:rPr lang="en-US" b="0" i="1" smtClean="0">
                                        <a:latin typeface="Cambria Math" panose="02040503050406030204" pitchFamily="18" charset="0"/>
                                      </a:rPr>
                                      <m:t>2</m:t>
                                    </m:r>
                                  </m:sup>
                                </m:sSup>
                              </m:e>
                            </m:nary>
                          </m:num>
                          <m:den>
                            <m:f>
                              <m:fPr>
                                <m:ctrlPr>
                                  <a:rPr lang="en-US" i="1" smtClean="0">
                                    <a:latin typeface="Cambria Math" panose="02040503050406030204" pitchFamily="18" charset="0"/>
                                  </a:rPr>
                                </m:ctrlPr>
                              </m:fPr>
                              <m:num>
                                <m:r>
                                  <a:rPr lang="en-US" b="0" i="1" smtClean="0">
                                    <a:latin typeface="Cambria Math" panose="02040503050406030204" pitchFamily="18" charset="0"/>
                                  </a:rPr>
                                  <m:t>𝐶𝑎𝑡𝑎𝑙𝑜𝑔</m:t>
                                </m:r>
                                <m:r>
                                  <a:rPr lang="en-US" b="0" i="1" smtClean="0">
                                    <a:latin typeface="Cambria Math" panose="02040503050406030204" pitchFamily="18" charset="0"/>
                                  </a:rPr>
                                  <m:t> </m:t>
                                </m:r>
                                <m:r>
                                  <a:rPr lang="en-US" b="0" i="1" smtClean="0">
                                    <a:latin typeface="Cambria Math" panose="02040503050406030204" pitchFamily="18" charset="0"/>
                                  </a:rPr>
                                  <m:t>𝐿𝑒𝑛𝑔𝑡h</m:t>
                                </m:r>
                              </m:num>
                              <m:den>
                                <m:r>
                                  <a:rPr lang="en-US" b="0" i="1" smtClean="0">
                                    <a:latin typeface="Cambria Math" panose="02040503050406030204" pitchFamily="18" charset="0"/>
                                  </a:rPr>
                                  <m:t>𝐶𝑎𝑡𝑎𝑙𝑜𝑔</m:t>
                                </m:r>
                                <m:r>
                                  <a:rPr lang="en-US" b="0" i="1" smtClean="0">
                                    <a:latin typeface="Cambria Math" panose="02040503050406030204" pitchFamily="18" charset="0"/>
                                  </a:rPr>
                                  <m:t> </m:t>
                                </m:r>
                                <m:r>
                                  <a:rPr lang="en-US" b="0" i="1" smtClean="0">
                                    <a:latin typeface="Cambria Math" panose="02040503050406030204" pitchFamily="18" charset="0"/>
                                  </a:rPr>
                                  <m:t>𝐿𝑒𝑛𝑔𝑡h</m:t>
                                </m:r>
                                <m:r>
                                  <a:rPr lang="en-US" b="0" i="1" smtClean="0">
                                    <a:latin typeface="Cambria Math" panose="02040503050406030204" pitchFamily="18" charset="0"/>
                                  </a:rPr>
                                  <m:t> −1</m:t>
                                </m:r>
                              </m:den>
                            </m:f>
                          </m:den>
                        </m:f>
                      </m:e>
                    </m:rad>
                  </m:oMath>
                </a14:m>
                <a:endParaRPr lang="en-US" dirty="0"/>
              </a:p>
              <a:p>
                <a:r>
                  <a:rPr lang="en-US" dirty="0"/>
                  <a:t>EPs/Return Periods are calculated by ordering the years and selecting the year that corresponds to the EP/Return Period.  Assuming a 10,000 year catalog, the 2% EP (50 Year) is equal to the year that has 2% of all years with a larger loss (</a:t>
                </a:r>
                <a14:m>
                  <m:oMath xmlns:m="http://schemas.openxmlformats.org/officeDocument/2006/math">
                    <m:r>
                      <a:rPr lang="en-US" i="1" dirty="0" smtClean="0">
                        <a:latin typeface="Cambria Math" panose="02040503050406030204" pitchFamily="18" charset="0"/>
                      </a:rPr>
                      <m:t>10,000 ∗ 2% = 200</m:t>
                    </m:r>
                  </m:oMath>
                </a14:m>
                <a:r>
                  <a:rPr lang="en-US" dirty="0"/>
                  <a:t>).</a:t>
                </a:r>
              </a:p>
              <a:p>
                <a:pPr lvl="1"/>
                <a:r>
                  <a:rPr lang="en-US" dirty="0"/>
                  <a:t>If you are calculating Aggregate EPs you will order the years by the total of loss.</a:t>
                </a:r>
              </a:p>
              <a:p>
                <a:pPr lvl="1"/>
                <a:r>
                  <a:rPr lang="en-US" dirty="0"/>
                  <a:t>If you are calculating Occurrence EPs you will order the years by the largest loss per year.</a:t>
                </a:r>
              </a:p>
              <a:p>
                <a:pPr lvl="1"/>
                <a:r>
                  <a:rPr lang="en-US" dirty="0"/>
                  <a:t>The general formula for finding the which ranked event corresponds to the EP is </a:t>
                </a:r>
                <a14:m>
                  <m:oMath xmlns:m="http://schemas.openxmlformats.org/officeDocument/2006/math">
                    <m:r>
                      <a:rPr lang="en-US" b="0" i="1" smtClean="0">
                        <a:latin typeface="Cambria Math" panose="02040503050406030204" pitchFamily="18" charset="0"/>
                      </a:rPr>
                      <m:t>𝑅𝑎𝑛𝑘</m:t>
                    </m:r>
                    <m:r>
                      <a:rPr lang="en-US" b="0" i="1" smtClean="0">
                        <a:latin typeface="Cambria Math" panose="02040503050406030204" pitchFamily="18" charset="0"/>
                      </a:rPr>
                      <m:t>=</m:t>
                    </m:r>
                    <m:r>
                      <a:rPr lang="en-US" b="0" i="1" smtClean="0">
                        <a:latin typeface="Cambria Math" panose="02040503050406030204" pitchFamily="18" charset="0"/>
                      </a:rPr>
                      <m:t>𝐶𝑎𝑡𝑎𝑙𝑜𝑔</m:t>
                    </m:r>
                    <m:r>
                      <a:rPr lang="en-US" b="0" i="1" smtClean="0">
                        <a:latin typeface="Cambria Math" panose="02040503050406030204" pitchFamily="18" charset="0"/>
                      </a:rPr>
                      <m:t> </m:t>
                    </m:r>
                    <m:r>
                      <a:rPr lang="en-US" b="0" i="1" smtClean="0">
                        <a:latin typeface="Cambria Math" panose="02040503050406030204" pitchFamily="18" charset="0"/>
                      </a:rPr>
                      <m:t>𝐿𝑒𝑛𝑔𝑡h</m:t>
                    </m:r>
                    <m:r>
                      <a:rPr lang="en-US" b="0" i="1" smtClean="0">
                        <a:latin typeface="Cambria Math" panose="02040503050406030204" pitchFamily="18" charset="0"/>
                      </a:rPr>
                      <m:t> ∗</m:t>
                    </m:r>
                    <m:r>
                      <a:rPr lang="en-US" b="0" i="1" smtClean="0">
                        <a:latin typeface="Cambria Math" panose="02040503050406030204" pitchFamily="18" charset="0"/>
                      </a:rPr>
                      <m:t>𝐸𝑃</m:t>
                    </m:r>
                  </m:oMath>
                </a14:m>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793380-7C7D-4651-8ED6-35074BD72F6B}"/>
                  </a:ext>
                </a:extLst>
              </p:cNvPr>
              <p:cNvSpPr>
                <a:spLocks noGrp="1" noRot="1" noChangeAspect="1" noMove="1" noResize="1" noEditPoints="1" noAdjustHandles="1" noChangeArrowheads="1" noChangeShapeType="1" noTextEdit="1"/>
              </p:cNvSpPr>
              <p:nvPr>
                <p:ph idx="1"/>
              </p:nvPr>
            </p:nvSpPr>
            <p:spPr>
              <a:blipFill>
                <a:blip r:embed="rId2"/>
                <a:stretch>
                  <a:fillRect t="-715" r="-710" b="-3290"/>
                </a:stretch>
              </a:blipFill>
            </p:spPr>
            <p:txBody>
              <a:bodyPr/>
              <a:lstStyle/>
              <a:p>
                <a:r>
                  <a:rPr lang="en-US">
                    <a:noFill/>
                  </a:rPr>
                  <a:t> </a:t>
                </a:r>
              </a:p>
            </p:txBody>
          </p:sp>
        </mc:Fallback>
      </mc:AlternateContent>
    </p:spTree>
    <p:extLst>
      <p:ext uri="{BB962C8B-B14F-4D97-AF65-F5344CB8AC3E}">
        <p14:creationId xmlns:p14="http://schemas.microsoft.com/office/powerpoint/2010/main" val="396747399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E2E0A915-F391-4731-BCD0-68A166DFFA18}"/>
              </a:ext>
            </a:extLst>
          </p:cNvPr>
          <p:cNvPicPr>
            <a:picLocks noChangeAspect="1"/>
          </p:cNvPicPr>
          <p:nvPr/>
        </p:nvPicPr>
        <p:blipFill>
          <a:blip r:embed="rId2"/>
          <a:stretch>
            <a:fillRect/>
          </a:stretch>
        </p:blipFill>
        <p:spPr>
          <a:xfrm>
            <a:off x="558640" y="1035577"/>
            <a:ext cx="9127222" cy="5101431"/>
          </a:xfrm>
          <a:prstGeom prst="rect">
            <a:avLst/>
          </a:prstGeom>
          <a:ln>
            <a:solidFill>
              <a:schemeClr val="tx1"/>
            </a:solidFill>
          </a:ln>
        </p:spPr>
      </p:pic>
      <p:sp>
        <p:nvSpPr>
          <p:cNvPr id="5" name="Title 4">
            <a:extLst>
              <a:ext uri="{FF2B5EF4-FFF2-40B4-BE49-F238E27FC236}">
                <a16:creationId xmlns:a16="http://schemas.microsoft.com/office/drawing/2014/main" id="{3513125C-7A15-45F5-B798-862832F926C9}"/>
              </a:ext>
            </a:extLst>
          </p:cNvPr>
          <p:cNvSpPr>
            <a:spLocks noGrp="1"/>
          </p:cNvSpPr>
          <p:nvPr>
            <p:ph type="title"/>
          </p:nvPr>
        </p:nvSpPr>
        <p:spPr/>
        <p:txBody>
          <a:bodyPr/>
          <a:lstStyle/>
          <a:p>
            <a:r>
              <a:rPr lang="en-US" dirty="0"/>
              <a:t>Using the AIR Interface – Viewing Results in the AIR Interface (Review)</a:t>
            </a:r>
          </a:p>
        </p:txBody>
      </p:sp>
      <p:sp>
        <p:nvSpPr>
          <p:cNvPr id="2" name="Rectangle 1">
            <a:extLst>
              <a:ext uri="{FF2B5EF4-FFF2-40B4-BE49-F238E27FC236}">
                <a16:creationId xmlns:a16="http://schemas.microsoft.com/office/drawing/2014/main" id="{46D1121A-74A7-411C-A4F2-48ABF31E49B5}"/>
              </a:ext>
            </a:extLst>
          </p:cNvPr>
          <p:cNvSpPr/>
          <p:nvPr/>
        </p:nvSpPr>
        <p:spPr bwMode="auto">
          <a:xfrm>
            <a:off x="558640" y="1228665"/>
            <a:ext cx="5154264" cy="829418"/>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475E21D6-6D31-42D6-9942-C546173D0FEA}"/>
              </a:ext>
            </a:extLst>
          </p:cNvPr>
          <p:cNvSpPr/>
          <p:nvPr/>
        </p:nvSpPr>
        <p:spPr bwMode="auto">
          <a:xfrm>
            <a:off x="664824" y="2269857"/>
            <a:ext cx="7850002" cy="1335431"/>
          </a:xfrm>
          <a:prstGeom prst="rect">
            <a:avLst/>
          </a:prstGeom>
          <a:noFill/>
          <a:ln w="12700" cap="flat" cmpd="sng" algn="ctr">
            <a:solidFill>
              <a:srgbClr val="F7B04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7" name="Straight Arrow Connector 6">
            <a:extLst>
              <a:ext uri="{FF2B5EF4-FFF2-40B4-BE49-F238E27FC236}">
                <a16:creationId xmlns:a16="http://schemas.microsoft.com/office/drawing/2014/main" id="{4CD348E9-12EF-4E88-9958-6E0369A0E222}"/>
              </a:ext>
            </a:extLst>
          </p:cNvPr>
          <p:cNvCxnSpPr/>
          <p:nvPr/>
        </p:nvCxnSpPr>
        <p:spPr bwMode="auto">
          <a:xfrm>
            <a:off x="8514826" y="3236053"/>
            <a:ext cx="1669409" cy="0"/>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EE3975B0-4228-4986-AF7C-338602FB0B20}"/>
              </a:ext>
            </a:extLst>
          </p:cNvPr>
          <p:cNvSpPr txBox="1"/>
          <p:nvPr/>
        </p:nvSpPr>
        <p:spPr>
          <a:xfrm>
            <a:off x="10271380" y="2597440"/>
            <a:ext cx="1597018" cy="1077218"/>
          </a:xfrm>
          <a:prstGeom prst="rect">
            <a:avLst/>
          </a:prstGeom>
          <a:solidFill>
            <a:srgbClr val="DDDDDD"/>
          </a:solidFill>
          <a:ln>
            <a:solidFill>
              <a:srgbClr val="F7B041"/>
            </a:solidFill>
          </a:ln>
        </p:spPr>
        <p:txBody>
          <a:bodyPr wrap="square" rtlCol="0">
            <a:spAutoFit/>
          </a:bodyPr>
          <a:lstStyle/>
          <a:p>
            <a:r>
              <a:rPr lang="en-US" sz="800" dirty="0"/>
              <a:t>Here are the PML Summaries (based on the settings you selected above).  When you import your YELT into </a:t>
            </a:r>
            <a:r>
              <a:rPr lang="en-US" sz="800" dirty="0" err="1"/>
              <a:t>TigerEye</a:t>
            </a:r>
            <a:r>
              <a:rPr lang="en-US" sz="800" dirty="0"/>
              <a:t>, you should make sure your PMLs tie to what is shown here in the AIR interface</a:t>
            </a:r>
          </a:p>
        </p:txBody>
      </p:sp>
      <p:cxnSp>
        <p:nvCxnSpPr>
          <p:cNvPr id="9" name="Straight Arrow Connector 8">
            <a:extLst>
              <a:ext uri="{FF2B5EF4-FFF2-40B4-BE49-F238E27FC236}">
                <a16:creationId xmlns:a16="http://schemas.microsoft.com/office/drawing/2014/main" id="{6320FF04-933B-4D1A-BFBF-4951A8FB74D6}"/>
              </a:ext>
            </a:extLst>
          </p:cNvPr>
          <p:cNvCxnSpPr>
            <a:stCxn id="2" idx="3"/>
            <a:endCxn id="11" idx="1"/>
          </p:cNvCxnSpPr>
          <p:nvPr/>
        </p:nvCxnSpPr>
        <p:spPr bwMode="auto">
          <a:xfrm flipV="1">
            <a:off x="5712904" y="1628141"/>
            <a:ext cx="4311433" cy="15233"/>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466252DF-8F55-43D7-94FD-D8A295E57B64}"/>
              </a:ext>
            </a:extLst>
          </p:cNvPr>
          <p:cNvSpPr txBox="1"/>
          <p:nvPr/>
        </p:nvSpPr>
        <p:spPr>
          <a:xfrm>
            <a:off x="10024337" y="1397308"/>
            <a:ext cx="1597018" cy="461665"/>
          </a:xfrm>
          <a:prstGeom prst="rect">
            <a:avLst/>
          </a:prstGeom>
          <a:solidFill>
            <a:srgbClr val="DDDDDD"/>
          </a:solidFill>
          <a:ln>
            <a:solidFill>
              <a:srgbClr val="F7B041"/>
            </a:solidFill>
          </a:ln>
        </p:spPr>
        <p:txBody>
          <a:bodyPr wrap="square" rtlCol="0">
            <a:spAutoFit/>
          </a:bodyPr>
          <a:lstStyle/>
          <a:p>
            <a:r>
              <a:rPr lang="en-US" sz="800" dirty="0"/>
              <a:t>You can adjust the PML settings that are displayed in the table below</a:t>
            </a:r>
          </a:p>
        </p:txBody>
      </p:sp>
      <p:sp>
        <p:nvSpPr>
          <p:cNvPr id="16" name="Rectangle 15">
            <a:extLst>
              <a:ext uri="{FF2B5EF4-FFF2-40B4-BE49-F238E27FC236}">
                <a16:creationId xmlns:a16="http://schemas.microsoft.com/office/drawing/2014/main" id="{1D98E781-B98D-4682-9F5B-DFF7BE7BDF95}"/>
              </a:ext>
            </a:extLst>
          </p:cNvPr>
          <p:cNvSpPr/>
          <p:nvPr/>
        </p:nvSpPr>
        <p:spPr bwMode="auto">
          <a:xfrm>
            <a:off x="3520577" y="1770077"/>
            <a:ext cx="151003" cy="13422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cxnSp>
        <p:nvCxnSpPr>
          <p:cNvPr id="23" name="Straight Arrow Connector 22">
            <a:extLst>
              <a:ext uri="{FF2B5EF4-FFF2-40B4-BE49-F238E27FC236}">
                <a16:creationId xmlns:a16="http://schemas.microsoft.com/office/drawing/2014/main" id="{A27037B3-2DD5-4B07-808F-23B2A0681DBD}"/>
              </a:ext>
            </a:extLst>
          </p:cNvPr>
          <p:cNvCxnSpPr>
            <a:cxnSpLocks/>
            <a:stCxn id="16" idx="2"/>
          </p:cNvCxnSpPr>
          <p:nvPr/>
        </p:nvCxnSpPr>
        <p:spPr bwMode="auto">
          <a:xfrm>
            <a:off x="3596079" y="1904301"/>
            <a:ext cx="0" cy="4422340"/>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17CA11AC-87CB-4EB5-83C1-5ED45714D100}"/>
              </a:ext>
            </a:extLst>
          </p:cNvPr>
          <p:cNvSpPr txBox="1"/>
          <p:nvPr/>
        </p:nvSpPr>
        <p:spPr>
          <a:xfrm>
            <a:off x="2369891" y="6326641"/>
            <a:ext cx="2021745" cy="215444"/>
          </a:xfrm>
          <a:prstGeom prst="rect">
            <a:avLst/>
          </a:prstGeom>
          <a:solidFill>
            <a:srgbClr val="DDDDDD"/>
          </a:solidFill>
          <a:ln>
            <a:solidFill>
              <a:srgbClr val="F7B041"/>
            </a:solidFill>
          </a:ln>
        </p:spPr>
        <p:txBody>
          <a:bodyPr wrap="square" rtlCol="0">
            <a:spAutoFit/>
          </a:bodyPr>
          <a:lstStyle/>
          <a:p>
            <a:r>
              <a:rPr lang="en-US" sz="800" dirty="0"/>
              <a:t>Can add return periods by selecting this</a:t>
            </a:r>
          </a:p>
        </p:txBody>
      </p:sp>
      <p:pic>
        <p:nvPicPr>
          <p:cNvPr id="39" name="Picture 38">
            <a:extLst>
              <a:ext uri="{FF2B5EF4-FFF2-40B4-BE49-F238E27FC236}">
                <a16:creationId xmlns:a16="http://schemas.microsoft.com/office/drawing/2014/main" id="{5A07FC76-0FE6-4C3F-9F79-751876EBB32B}"/>
              </a:ext>
            </a:extLst>
          </p:cNvPr>
          <p:cNvPicPr>
            <a:picLocks noChangeAspect="1"/>
          </p:cNvPicPr>
          <p:nvPr/>
        </p:nvPicPr>
        <p:blipFill>
          <a:blip r:embed="rId3"/>
          <a:stretch>
            <a:fillRect/>
          </a:stretch>
        </p:blipFill>
        <p:spPr>
          <a:xfrm>
            <a:off x="9528717" y="4039614"/>
            <a:ext cx="2431114" cy="1062955"/>
          </a:xfrm>
          <a:prstGeom prst="rect">
            <a:avLst/>
          </a:prstGeom>
          <a:ln>
            <a:solidFill>
              <a:schemeClr val="tx1"/>
            </a:solidFill>
          </a:ln>
        </p:spPr>
      </p:pic>
      <p:sp>
        <p:nvSpPr>
          <p:cNvPr id="40" name="Rectangle 39">
            <a:extLst>
              <a:ext uri="{FF2B5EF4-FFF2-40B4-BE49-F238E27FC236}">
                <a16:creationId xmlns:a16="http://schemas.microsoft.com/office/drawing/2014/main" id="{2C0577C8-924D-4F89-AA5B-71584FB425C4}"/>
              </a:ext>
            </a:extLst>
          </p:cNvPr>
          <p:cNvSpPr/>
          <p:nvPr/>
        </p:nvSpPr>
        <p:spPr bwMode="auto">
          <a:xfrm>
            <a:off x="9377804" y="5445853"/>
            <a:ext cx="308057" cy="216694"/>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41" name="TextBox 40">
            <a:extLst>
              <a:ext uri="{FF2B5EF4-FFF2-40B4-BE49-F238E27FC236}">
                <a16:creationId xmlns:a16="http://schemas.microsoft.com/office/drawing/2014/main" id="{3A899362-2065-431A-AB55-D5C3CE2F5A6C}"/>
              </a:ext>
            </a:extLst>
          </p:cNvPr>
          <p:cNvSpPr txBox="1"/>
          <p:nvPr/>
        </p:nvSpPr>
        <p:spPr>
          <a:xfrm>
            <a:off x="10271380" y="5359940"/>
            <a:ext cx="1491884" cy="707886"/>
          </a:xfrm>
          <a:prstGeom prst="rect">
            <a:avLst/>
          </a:prstGeom>
          <a:solidFill>
            <a:srgbClr val="DDDDDD"/>
          </a:solidFill>
          <a:ln>
            <a:solidFill>
              <a:srgbClr val="F7B041"/>
            </a:solidFill>
          </a:ln>
        </p:spPr>
        <p:txBody>
          <a:bodyPr wrap="square" rtlCol="0">
            <a:spAutoFit/>
          </a:bodyPr>
          <a:lstStyle/>
          <a:p>
            <a:r>
              <a:rPr lang="en-US" sz="800" dirty="0"/>
              <a:t>Selecting this will give you the analysis settings of this model run (what event set you ran, was demand surge included, etc.)</a:t>
            </a:r>
          </a:p>
        </p:txBody>
      </p:sp>
      <p:cxnSp>
        <p:nvCxnSpPr>
          <p:cNvPr id="43" name="Straight Connector 42">
            <a:extLst>
              <a:ext uri="{FF2B5EF4-FFF2-40B4-BE49-F238E27FC236}">
                <a16:creationId xmlns:a16="http://schemas.microsoft.com/office/drawing/2014/main" id="{B2156DD4-0AE9-4DFD-B746-474035436D5D}"/>
              </a:ext>
            </a:extLst>
          </p:cNvPr>
          <p:cNvCxnSpPr>
            <a:stCxn id="40" idx="3"/>
          </p:cNvCxnSpPr>
          <p:nvPr/>
        </p:nvCxnSpPr>
        <p:spPr bwMode="auto">
          <a:xfrm>
            <a:off x="9685861" y="5554200"/>
            <a:ext cx="585519" cy="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11B03FEC-1928-4C8C-9A73-1A40569ECA8E}"/>
              </a:ext>
            </a:extLst>
          </p:cNvPr>
          <p:cNvCxnSpPr>
            <a:cxnSpLocks/>
            <a:stCxn id="41" idx="0"/>
          </p:cNvCxnSpPr>
          <p:nvPr/>
        </p:nvCxnSpPr>
        <p:spPr bwMode="auto">
          <a:xfrm flipV="1">
            <a:off x="11017322" y="5181171"/>
            <a:ext cx="0" cy="178769"/>
          </a:xfrm>
          <a:prstGeom prst="straightConnector1">
            <a:avLst/>
          </a:prstGeom>
          <a:solidFill>
            <a:schemeClr val="bg1"/>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0178321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BA9A39-F03C-4A8C-B946-61DFC90DAEDF}"/>
              </a:ext>
            </a:extLst>
          </p:cNvPr>
          <p:cNvSpPr>
            <a:spLocks noGrp="1"/>
          </p:cNvSpPr>
          <p:nvPr>
            <p:ph idx="11"/>
          </p:nvPr>
        </p:nvSpPr>
        <p:spPr/>
        <p:txBody>
          <a:bodyPr/>
          <a:lstStyle/>
          <a:p>
            <a:r>
              <a:rPr lang="en-US" dirty="0"/>
              <a:t>How to obtain an ELT from RMS through SQL.</a:t>
            </a:r>
          </a:p>
          <a:p>
            <a:pPr lvl="1"/>
            <a:r>
              <a:rPr lang="en-US" dirty="0"/>
              <a:t>Select </a:t>
            </a:r>
            <a:r>
              <a:rPr lang="en-US" dirty="0" err="1"/>
              <a:t>EventID</a:t>
            </a:r>
            <a:r>
              <a:rPr lang="en-US" dirty="0"/>
              <a:t>, </a:t>
            </a:r>
            <a:r>
              <a:rPr lang="en-US" dirty="0" err="1"/>
              <a:t>PerspValue</a:t>
            </a:r>
            <a:r>
              <a:rPr lang="en-US" dirty="0"/>
              <a:t>, </a:t>
            </a:r>
            <a:r>
              <a:rPr lang="en-US" dirty="0" err="1"/>
              <a:t>StdDevI</a:t>
            </a:r>
            <a:r>
              <a:rPr lang="en-US" dirty="0"/>
              <a:t>, </a:t>
            </a:r>
            <a:r>
              <a:rPr lang="en-US" dirty="0" err="1"/>
              <a:t>StdDevC</a:t>
            </a:r>
            <a:r>
              <a:rPr lang="en-US" dirty="0"/>
              <a:t>, </a:t>
            </a:r>
            <a:r>
              <a:rPr lang="en-US" dirty="0" err="1"/>
              <a:t>ExpValue</a:t>
            </a:r>
            <a:br>
              <a:rPr lang="en-US" dirty="0"/>
            </a:br>
            <a:r>
              <a:rPr lang="en-US" dirty="0"/>
              <a:t>from </a:t>
            </a:r>
            <a:r>
              <a:rPr lang="en-US" dirty="0" err="1"/>
              <a:t>rdm_port</a:t>
            </a:r>
            <a:br>
              <a:rPr lang="en-US" dirty="0"/>
            </a:br>
            <a:r>
              <a:rPr lang="en-US" dirty="0"/>
              <a:t>where </a:t>
            </a:r>
            <a:r>
              <a:rPr lang="en-US" dirty="0" err="1"/>
              <a:t>Anlsid</a:t>
            </a:r>
            <a:r>
              <a:rPr lang="en-US" dirty="0"/>
              <a:t> = # and </a:t>
            </a:r>
            <a:r>
              <a:rPr lang="en-US" dirty="0" err="1"/>
              <a:t>PerspCode</a:t>
            </a:r>
            <a:r>
              <a:rPr lang="en-US" dirty="0"/>
              <a:t> = ‘GR’</a:t>
            </a:r>
          </a:p>
          <a:p>
            <a:pPr lvl="1"/>
            <a:endParaRPr lang="en-US" dirty="0"/>
          </a:p>
          <a:p>
            <a:r>
              <a:rPr lang="en-US" dirty="0"/>
              <a:t>Example of a Generic ELT</a:t>
            </a:r>
          </a:p>
        </p:txBody>
      </p:sp>
      <p:sp>
        <p:nvSpPr>
          <p:cNvPr id="2" name="Title 1">
            <a:extLst>
              <a:ext uri="{FF2B5EF4-FFF2-40B4-BE49-F238E27FC236}">
                <a16:creationId xmlns:a16="http://schemas.microsoft.com/office/drawing/2014/main" id="{2939F396-8DA1-41D5-9236-CEFE2B06DBA8}"/>
              </a:ext>
            </a:extLst>
          </p:cNvPr>
          <p:cNvSpPr>
            <a:spLocks noGrp="1"/>
          </p:cNvSpPr>
          <p:nvPr>
            <p:ph type="title"/>
          </p:nvPr>
        </p:nvSpPr>
        <p:spPr/>
        <p:txBody>
          <a:bodyPr/>
          <a:lstStyle/>
          <a:p>
            <a:r>
              <a:rPr lang="en-US" dirty="0"/>
              <a:t>Event Loss Tables (RMS Modeled Output)</a:t>
            </a:r>
          </a:p>
        </p:txBody>
      </p:sp>
      <p:sp>
        <p:nvSpPr>
          <p:cNvPr id="3" name="Content Placeholder 2">
            <a:extLst>
              <a:ext uri="{FF2B5EF4-FFF2-40B4-BE49-F238E27FC236}">
                <a16:creationId xmlns:a16="http://schemas.microsoft.com/office/drawing/2014/main" id="{05787C8D-9ED5-475D-88D9-82A288AB9520}"/>
              </a:ext>
            </a:extLst>
          </p:cNvPr>
          <p:cNvSpPr>
            <a:spLocks noGrp="1"/>
          </p:cNvSpPr>
          <p:nvPr>
            <p:ph idx="1"/>
          </p:nvPr>
        </p:nvSpPr>
        <p:spPr>
          <a:xfrm>
            <a:off x="495299" y="1368425"/>
            <a:ext cx="5683251" cy="4256088"/>
          </a:xfrm>
        </p:spPr>
        <p:txBody>
          <a:bodyPr/>
          <a:lstStyle/>
          <a:p>
            <a:r>
              <a:rPr lang="en-US" dirty="0"/>
              <a:t>Required</a:t>
            </a:r>
          </a:p>
          <a:p>
            <a:pPr lvl="1"/>
            <a:r>
              <a:rPr lang="en-US" dirty="0" err="1"/>
              <a:t>EventID</a:t>
            </a:r>
            <a:endParaRPr lang="en-US" dirty="0"/>
          </a:p>
          <a:p>
            <a:pPr lvl="1"/>
            <a:r>
              <a:rPr lang="en-US" dirty="0"/>
              <a:t>Event Rate</a:t>
            </a:r>
          </a:p>
          <a:p>
            <a:pPr lvl="1"/>
            <a:r>
              <a:rPr lang="en-US" dirty="0"/>
              <a:t>Expected Loss Amount</a:t>
            </a:r>
          </a:p>
          <a:p>
            <a:pPr lvl="1"/>
            <a:r>
              <a:rPr lang="en-US" dirty="0"/>
              <a:t>Standard Deviation</a:t>
            </a:r>
          </a:p>
          <a:p>
            <a:pPr lvl="1"/>
            <a:r>
              <a:rPr lang="en-US" dirty="0"/>
              <a:t>Max Exposed Value</a:t>
            </a:r>
          </a:p>
          <a:p>
            <a:r>
              <a:rPr lang="en-US" dirty="0"/>
              <a:t>Optional</a:t>
            </a:r>
          </a:p>
          <a:p>
            <a:pPr lvl="1"/>
            <a:r>
              <a:rPr lang="en-US" dirty="0"/>
              <a:t>Region Qualifier</a:t>
            </a:r>
          </a:p>
          <a:p>
            <a:pPr lvl="1"/>
            <a:r>
              <a:rPr lang="en-US" dirty="0"/>
              <a:t>Line of Business Qualifier</a:t>
            </a:r>
          </a:p>
          <a:p>
            <a:pPr lvl="1"/>
            <a:r>
              <a:rPr lang="en-US" dirty="0"/>
              <a:t>Peril Identifier</a:t>
            </a:r>
          </a:p>
          <a:p>
            <a:pPr lvl="1"/>
            <a:r>
              <a:rPr lang="en-US" dirty="0"/>
              <a:t>Model Identifier</a:t>
            </a:r>
          </a:p>
          <a:p>
            <a:r>
              <a:rPr lang="en-US" dirty="0"/>
              <a:t>How to Combine Multiple ELTs</a:t>
            </a:r>
          </a:p>
          <a:p>
            <a:pPr lvl="1"/>
            <a:r>
              <a:rPr lang="en-US" dirty="0"/>
              <a:t>To combine multiple ELTs in to a single ELT you can sum the Loss, </a:t>
            </a:r>
            <a:r>
              <a:rPr lang="en-US" dirty="0" err="1"/>
              <a:t>StdDev</a:t>
            </a:r>
            <a:r>
              <a:rPr lang="en-US" dirty="0"/>
              <a:t>, and Max Exposed Value respectively while controlling for </a:t>
            </a:r>
            <a:r>
              <a:rPr lang="en-US" dirty="0" err="1"/>
              <a:t>EventID</a:t>
            </a:r>
            <a:r>
              <a:rPr lang="en-US" dirty="0"/>
              <a:t> and any optional qualifiers.</a:t>
            </a:r>
          </a:p>
          <a:p>
            <a:pPr lvl="1"/>
            <a:r>
              <a:rPr lang="en-US" dirty="0"/>
              <a:t>In RMS the Independent and Correlated </a:t>
            </a:r>
            <a:r>
              <a:rPr lang="en-US" dirty="0" err="1"/>
              <a:t>StdDev</a:t>
            </a:r>
            <a:r>
              <a:rPr lang="en-US" dirty="0"/>
              <a:t> are handled differently (See below example).</a:t>
            </a:r>
          </a:p>
          <a:p>
            <a:pPr lvl="1"/>
            <a:r>
              <a:rPr lang="en-US" dirty="0"/>
              <a:t>Select </a:t>
            </a:r>
            <a:r>
              <a:rPr lang="en-US" dirty="0" err="1"/>
              <a:t>EventID</a:t>
            </a:r>
            <a:r>
              <a:rPr lang="en-US" dirty="0"/>
              <a:t>, sum(</a:t>
            </a:r>
            <a:r>
              <a:rPr lang="en-US" dirty="0" err="1"/>
              <a:t>PerspValue</a:t>
            </a:r>
            <a:r>
              <a:rPr lang="en-US" dirty="0"/>
              <a:t>), sqrt(sum(square(</a:t>
            </a:r>
            <a:r>
              <a:rPr lang="en-US" dirty="0" err="1"/>
              <a:t>StdDevI</a:t>
            </a:r>
            <a:r>
              <a:rPr lang="en-US" dirty="0"/>
              <a:t>))), sum(</a:t>
            </a:r>
            <a:r>
              <a:rPr lang="en-US" dirty="0" err="1"/>
              <a:t>StdDevC</a:t>
            </a:r>
            <a:r>
              <a:rPr lang="en-US" dirty="0"/>
              <a:t>), sum(</a:t>
            </a:r>
            <a:r>
              <a:rPr lang="en-US" dirty="0" err="1"/>
              <a:t>ExpValue</a:t>
            </a:r>
            <a:r>
              <a:rPr lang="en-US" dirty="0"/>
              <a:t>)</a:t>
            </a:r>
            <a:br>
              <a:rPr lang="en-US" dirty="0"/>
            </a:br>
            <a:r>
              <a:rPr lang="en-US" dirty="0"/>
              <a:t>from </a:t>
            </a:r>
            <a:r>
              <a:rPr lang="en-US" i="1" dirty="0" err="1"/>
              <a:t>All_ELTs</a:t>
            </a:r>
            <a:br>
              <a:rPr lang="en-US" dirty="0"/>
            </a:br>
            <a:r>
              <a:rPr lang="en-US" dirty="0"/>
              <a:t>group by </a:t>
            </a:r>
            <a:r>
              <a:rPr lang="en-US" dirty="0" err="1"/>
              <a:t>EventID</a:t>
            </a:r>
            <a:endParaRPr lang="en-US" dirty="0"/>
          </a:p>
        </p:txBody>
      </p:sp>
      <p:graphicFrame>
        <p:nvGraphicFramePr>
          <p:cNvPr id="7" name="Table 6">
            <a:extLst>
              <a:ext uri="{FF2B5EF4-FFF2-40B4-BE49-F238E27FC236}">
                <a16:creationId xmlns:a16="http://schemas.microsoft.com/office/drawing/2014/main" id="{C9BE8B56-08FA-4A2C-BB5F-03C73C7C7101}"/>
              </a:ext>
            </a:extLst>
          </p:cNvPr>
          <p:cNvGraphicFramePr>
            <a:graphicFrameLocks noGrp="1"/>
          </p:cNvGraphicFramePr>
          <p:nvPr>
            <p:extLst>
              <p:ext uri="{D42A27DB-BD31-4B8C-83A1-F6EECF244321}">
                <p14:modId xmlns:p14="http://schemas.microsoft.com/office/powerpoint/2010/main" val="817595557"/>
              </p:ext>
            </p:extLst>
          </p:nvPr>
        </p:nvGraphicFramePr>
        <p:xfrm>
          <a:off x="6724337" y="3496469"/>
          <a:ext cx="3949700" cy="1187926"/>
        </p:xfrm>
        <a:graphic>
          <a:graphicData uri="http://schemas.openxmlformats.org/drawingml/2006/table">
            <a:tbl>
              <a:tblPr/>
              <a:tblGrid>
                <a:gridCol w="1052408">
                  <a:extLst>
                    <a:ext uri="{9D8B030D-6E8A-4147-A177-3AD203B41FA5}">
                      <a16:colId xmlns:a16="http://schemas.microsoft.com/office/drawing/2014/main" val="372135730"/>
                    </a:ext>
                  </a:extLst>
                </a:gridCol>
                <a:gridCol w="672020">
                  <a:extLst>
                    <a:ext uri="{9D8B030D-6E8A-4147-A177-3AD203B41FA5}">
                      <a16:colId xmlns:a16="http://schemas.microsoft.com/office/drawing/2014/main" val="4213128535"/>
                    </a:ext>
                  </a:extLst>
                </a:gridCol>
                <a:gridCol w="941461">
                  <a:extLst>
                    <a:ext uri="{9D8B030D-6E8A-4147-A177-3AD203B41FA5}">
                      <a16:colId xmlns:a16="http://schemas.microsoft.com/office/drawing/2014/main" val="3761725505"/>
                    </a:ext>
                  </a:extLst>
                </a:gridCol>
                <a:gridCol w="608622">
                  <a:extLst>
                    <a:ext uri="{9D8B030D-6E8A-4147-A177-3AD203B41FA5}">
                      <a16:colId xmlns:a16="http://schemas.microsoft.com/office/drawing/2014/main" val="1575657023"/>
                    </a:ext>
                  </a:extLst>
                </a:gridCol>
                <a:gridCol w="675189">
                  <a:extLst>
                    <a:ext uri="{9D8B030D-6E8A-4147-A177-3AD203B41FA5}">
                      <a16:colId xmlns:a16="http://schemas.microsoft.com/office/drawing/2014/main" val="3324351623"/>
                    </a:ext>
                  </a:extLst>
                </a:gridCol>
              </a:tblGrid>
              <a:tr h="161925">
                <a:tc>
                  <a:txBody>
                    <a:bodyPr/>
                    <a:lstStyle/>
                    <a:p>
                      <a:pPr algn="ctr" fontAlgn="ctr"/>
                      <a:r>
                        <a:rPr lang="en-US" sz="1000" b="1" i="0" u="none" strike="noStrike">
                          <a:solidFill>
                            <a:srgbClr val="000000"/>
                          </a:solidFill>
                          <a:effectLst/>
                          <a:latin typeface="Arial" panose="020B0604020202020204" pitchFamily="34" charset="0"/>
                        </a:rPr>
                        <a:t>Event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Event Rate</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Expected Loss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Std Dev</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tc>
                  <a:txBody>
                    <a:bodyPr/>
                    <a:lstStyle/>
                    <a:p>
                      <a:pPr algn="ctr" fontAlgn="ctr"/>
                      <a:r>
                        <a:rPr lang="en-US" sz="1000" b="1" i="0" u="none" strike="noStrike">
                          <a:solidFill>
                            <a:srgbClr val="000000"/>
                          </a:solidFill>
                          <a:effectLst/>
                          <a:latin typeface="Arial" panose="020B0604020202020204" pitchFamily="34" charset="0"/>
                        </a:rPr>
                        <a:t>Max Loss</a:t>
                      </a:r>
                    </a:p>
                  </a:txBody>
                  <a:tcPr marL="9525" marR="9525" marT="9525" marB="0" anchor="ctr">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3783765623"/>
                  </a:ext>
                </a:extLst>
              </a:tr>
              <a:tr h="225901">
                <a:tc>
                  <a:txBody>
                    <a:bodyPr/>
                    <a:lstStyle/>
                    <a:p>
                      <a:pPr algn="r" fontAlgn="b"/>
                      <a:r>
                        <a:rPr lang="en-US" sz="1000" b="0" i="0" u="none" strike="noStrike">
                          <a:solidFill>
                            <a:srgbClr val="000000"/>
                          </a:solidFill>
                          <a:effectLst/>
                          <a:latin typeface="Arial" panose="020B060402020202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800,000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6533272"/>
                  </a:ext>
                </a:extLst>
              </a:tr>
              <a:tr h="161925">
                <a:tc>
                  <a:txBody>
                    <a:bodyPr/>
                    <a:lstStyle/>
                    <a:p>
                      <a:pPr algn="r" fontAlgn="b"/>
                      <a:r>
                        <a:rPr lang="en-US" sz="1000" b="0" i="0" u="none" strike="noStrike">
                          <a:solidFill>
                            <a:srgbClr val="000000"/>
                          </a:solidFill>
                          <a:effectLst/>
                          <a:latin typeface="Arial" panose="020B060402020202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3,000,000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2,000,000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456865"/>
                  </a:ext>
                </a:extLst>
              </a:tr>
              <a:tr h="161925">
                <a:tc>
                  <a:txBody>
                    <a:bodyPr/>
                    <a:lstStyle/>
                    <a:p>
                      <a:pPr algn="r" fontAlgn="b"/>
                      <a:r>
                        <a:rPr lang="en-US" sz="1000" b="0" i="0" u="none" strike="noStrike">
                          <a:solidFill>
                            <a:srgbClr val="000000"/>
                          </a:solidFill>
                          <a:effectLst/>
                          <a:latin typeface="Arial" panose="020B060402020202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6,500,000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50,000,000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587991"/>
                  </a:ext>
                </a:extLst>
              </a:tr>
              <a:tr h="161925">
                <a:tc>
                  <a:txBody>
                    <a:bodyPr/>
                    <a:lstStyle/>
                    <a:p>
                      <a:pPr algn="r" fontAlgn="b"/>
                      <a:r>
                        <a:rPr lang="en-US" sz="1000" b="0" i="0" u="none" strike="noStrike">
                          <a:solidFill>
                            <a:srgbClr val="000000"/>
                          </a:solidFill>
                          <a:effectLst/>
                          <a:latin typeface="Arial" panose="020B060402020202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8,000,000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6,000,000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90,000,000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124232"/>
                  </a:ext>
                </a:extLst>
              </a:tr>
              <a:tr h="161925">
                <a:tc>
                  <a:txBody>
                    <a:bodyPr/>
                    <a:lstStyle/>
                    <a:p>
                      <a:pPr algn="r" fontAlgn="b"/>
                      <a:r>
                        <a:rPr lang="en-US" sz="1000" b="0" i="0" u="none" strike="noStrike">
                          <a:solidFill>
                            <a:srgbClr val="000000"/>
                          </a:solidFill>
                          <a:effectLst/>
                          <a:latin typeface="Arial" panose="020B060402020202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0.03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10,000,000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Arial" panose="020B0604020202020204" pitchFamily="34" charset="0"/>
                        </a:rPr>
                        <a:t>7,000,000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Arial" panose="020B0604020202020204" pitchFamily="34" charset="0"/>
                        </a:rPr>
                        <a:t>95,000,000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450411"/>
                  </a:ext>
                </a:extLst>
              </a:tr>
            </a:tbl>
          </a:graphicData>
        </a:graphic>
      </p:graphicFrame>
    </p:spTree>
    <p:extLst>
      <p:ext uri="{BB962C8B-B14F-4D97-AF65-F5344CB8AC3E}">
        <p14:creationId xmlns:p14="http://schemas.microsoft.com/office/powerpoint/2010/main" val="5379773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652F-9AC9-4779-B92A-3CF2080B2ED7}"/>
              </a:ext>
            </a:extLst>
          </p:cNvPr>
          <p:cNvSpPr>
            <a:spLocks noGrp="1"/>
          </p:cNvSpPr>
          <p:nvPr>
            <p:ph type="title"/>
          </p:nvPr>
        </p:nvSpPr>
        <p:spPr/>
        <p:txBody>
          <a:bodyPr/>
          <a:lstStyle/>
          <a:p>
            <a:r>
              <a:rPr lang="en-US" dirty="0"/>
              <a:t>Creating an EP Summary from an ELT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A67E1-6230-4FF7-8534-B3A30F1F62D5}"/>
                  </a:ext>
                </a:extLst>
              </p:cNvPr>
              <p:cNvSpPr>
                <a:spLocks noGrp="1"/>
              </p:cNvSpPr>
              <p:nvPr>
                <p:ph idx="1"/>
              </p:nvPr>
            </p:nvSpPr>
            <p:spPr/>
            <p:txBody>
              <a:bodyPr/>
              <a:lstStyle/>
              <a:p>
                <a:r>
                  <a:rPr lang="en-US" dirty="0"/>
                  <a:t>Average Annual Loss almost always refers to the Average Aggregate Annual Loss and can be found with the following formula</a:t>
                </a:r>
              </a:p>
              <a:p>
                <a:pPr lvl="1"/>
                <a14:m>
                  <m:oMath xmlns:m="http://schemas.openxmlformats.org/officeDocument/2006/math">
                    <m:r>
                      <a:rPr lang="en-US" b="0" i="1" smtClean="0">
                        <a:latin typeface="Cambria Math" panose="02040503050406030204" pitchFamily="18" charset="0"/>
                      </a:rPr>
                      <m:t>𝐴𝐴𝐿</m:t>
                    </m:r>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𝐸</m:t>
                        </m:r>
                        <m:r>
                          <a:rPr lang="en-US" b="0" i="1" smtClean="0">
                            <a:latin typeface="Cambria Math" panose="02040503050406030204" pitchFamily="18" charset="0"/>
                          </a:rPr>
                          <m:t>𝑣𝑒𝑛𝑡𝑠</m:t>
                        </m:r>
                      </m:sub>
                      <m:sup/>
                      <m:e>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𝐿𝑜𝑠𝑠</m:t>
                        </m:r>
                        <m:r>
                          <a:rPr lang="en-US" b="0" i="1" smtClean="0">
                            <a:latin typeface="Cambria Math" panose="02040503050406030204" pitchFamily="18" charset="0"/>
                          </a:rPr>
                          <m:t> ∗</m:t>
                        </m:r>
                        <m:r>
                          <a:rPr lang="en-US" b="0" i="1" smtClean="0">
                            <a:latin typeface="Cambria Math" panose="02040503050406030204" pitchFamily="18" charset="0"/>
                          </a:rPr>
                          <m:t>𝐸𝑣𝑒𝑛𝑡</m:t>
                        </m:r>
                        <m:r>
                          <a:rPr lang="en-US" b="0" i="1" smtClean="0">
                            <a:latin typeface="Cambria Math" panose="02040503050406030204" pitchFamily="18" charset="0"/>
                          </a:rPr>
                          <m:t> </m:t>
                        </m:r>
                        <m:r>
                          <a:rPr lang="en-US" b="0" i="1" smtClean="0">
                            <a:latin typeface="Cambria Math" panose="02040503050406030204" pitchFamily="18" charset="0"/>
                          </a:rPr>
                          <m:t>𝑅𝑎𝑡𝑒</m:t>
                        </m:r>
                      </m:e>
                    </m:nary>
                  </m:oMath>
                </a14:m>
                <a:endParaRPr lang="en-US" dirty="0"/>
              </a:p>
              <a:p>
                <a:r>
                  <a:rPr lang="en-US" dirty="0"/>
                  <a:t>Standard Deviation is calculated by RMS as </a:t>
                </a:r>
              </a:p>
              <a:p>
                <a:pPr lvl="1"/>
                <a14:m>
                  <m:oMath xmlns:m="http://schemas.openxmlformats.org/officeDocument/2006/math">
                    <m:rad>
                      <m:radPr>
                        <m:degHide m:val="on"/>
                        <m:ctrlPr>
                          <a:rPr lang="en-US" i="1" smtClean="0">
                            <a:latin typeface="Cambria Math" panose="02040503050406030204" pitchFamily="18" charset="0"/>
                          </a:rPr>
                        </m:ctrlPr>
                      </m:radPr>
                      <m:deg/>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𝐸</m:t>
                            </m:r>
                            <m:r>
                              <a:rPr lang="en-US" b="0" i="1" smtClean="0">
                                <a:latin typeface="Cambria Math" panose="02040503050406030204" pitchFamily="18" charset="0"/>
                              </a:rPr>
                              <m:t>𝑣𝑒𝑛𝑡𝑠</m:t>
                            </m:r>
                          </m:sub>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𝐿𝑜𝑠𝑠</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𝐸𝑣𝑒𝑛𝑡</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𝑆𝑡𝑑𝐷𝑒𝑣</m:t>
                                    </m:r>
                                  </m:num>
                                  <m:den>
                                    <m:r>
                                      <a:rPr lang="en-US" b="0" i="1" smtClean="0">
                                        <a:latin typeface="Cambria Math" panose="02040503050406030204" pitchFamily="18" charset="0"/>
                                      </a:rPr>
                                      <m:t>𝐸𝑥𝑝𝑒𝑐𝑡𝑒𝑑</m:t>
                                    </m:r>
                                    <m:r>
                                      <a:rPr lang="en-US" b="0" i="1" smtClean="0">
                                        <a:latin typeface="Cambria Math" panose="02040503050406030204" pitchFamily="18" charset="0"/>
                                      </a:rPr>
                                      <m:t> </m:t>
                                    </m:r>
                                    <m:r>
                                      <a:rPr lang="en-US" b="0" i="1" smtClean="0">
                                        <a:latin typeface="Cambria Math" panose="02040503050406030204" pitchFamily="18" charset="0"/>
                                      </a:rPr>
                                      <m:t>𝐿𝑜𝑠𝑠</m:t>
                                    </m:r>
                                  </m:den>
                                </m:f>
                                <m:r>
                                  <a:rPr lang="en-US" b="0" i="1" smtClean="0">
                                    <a:latin typeface="Cambria Math" panose="02040503050406030204" pitchFamily="18" charset="0"/>
                                  </a:rPr>
                                  <m:t>)</m:t>
                                </m:r>
                              </m:e>
                              <m:sup>
                                <m:r>
                                  <a:rPr lang="en-US" b="0" i="1" smtClean="0">
                                    <a:latin typeface="Cambria Math" panose="02040503050406030204" pitchFamily="18" charset="0"/>
                                  </a:rPr>
                                  <m:t>2</m:t>
                                </m:r>
                              </m:sup>
                            </m:sSup>
                          </m:e>
                        </m:nary>
                      </m:e>
                    </m:rad>
                    <m:r>
                      <a:rPr lang="en-US" b="0" i="1" smtClean="0">
                        <a:latin typeface="Cambria Math" panose="02040503050406030204" pitchFamily="18" charset="0"/>
                      </a:rPr>
                      <m:t>)</m:t>
                    </m:r>
                  </m:oMath>
                </a14:m>
                <a:endParaRPr lang="en-US" dirty="0"/>
              </a:p>
              <a:p>
                <a:r>
                  <a:rPr lang="en-US" dirty="0"/>
                  <a:t>EPs/Return Periods in RMS are interpolated from a discrete distribution 16,384 equal intervals that are have a calculated conditional exceedance probability based on the Beta distribution of Severity and the Poisson distribution of Frequency.  These conditional exceedance probabilities are then convolved to determine the OEP/AEP for each discrete interval.</a:t>
                </a:r>
              </a:p>
              <a:p>
                <a:pPr lvl="1"/>
                <a:r>
                  <a:rPr lang="en-US" dirty="0"/>
                  <a:t>This sounds like it would be computationally impossible and it is, but RMS approximates this calculation using a Fast Fourier Transform.</a:t>
                </a:r>
              </a:p>
              <a:p>
                <a:pPr lvl="1"/>
                <a:r>
                  <a:rPr lang="en-US" dirty="0"/>
                  <a:t>What does this mean?  We’ll go through an example in the following slides.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95A67E1-6230-4FF7-8534-B3A30F1F62D5}"/>
                  </a:ext>
                </a:extLst>
              </p:cNvPr>
              <p:cNvSpPr>
                <a:spLocks noGrp="1" noRot="1" noChangeAspect="1" noMove="1" noResize="1" noEditPoints="1" noAdjustHandles="1" noChangeArrowheads="1" noChangeShapeType="1" noTextEdit="1"/>
              </p:cNvSpPr>
              <p:nvPr>
                <p:ph idx="1"/>
              </p:nvPr>
            </p:nvSpPr>
            <p:spPr>
              <a:blipFill>
                <a:blip r:embed="rId2"/>
                <a:stretch>
                  <a:fillRect t="-7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79CA9F-7E4A-4511-B4D2-7BDCF9E77005}"/>
              </a:ext>
            </a:extLst>
          </p:cNvPr>
          <p:cNvPicPr>
            <a:picLocks noChangeAspect="1"/>
          </p:cNvPicPr>
          <p:nvPr/>
        </p:nvPicPr>
        <p:blipFill>
          <a:blip r:embed="rId3"/>
          <a:stretch>
            <a:fillRect/>
          </a:stretch>
        </p:blipFill>
        <p:spPr>
          <a:xfrm>
            <a:off x="2451355" y="5570760"/>
            <a:ext cx="1604772" cy="1069848"/>
          </a:xfrm>
          <a:prstGeom prst="rect">
            <a:avLst/>
          </a:prstGeom>
        </p:spPr>
      </p:pic>
      <p:pic>
        <p:nvPicPr>
          <p:cNvPr id="5" name="Picture 4">
            <a:extLst>
              <a:ext uri="{FF2B5EF4-FFF2-40B4-BE49-F238E27FC236}">
                <a16:creationId xmlns:a16="http://schemas.microsoft.com/office/drawing/2014/main" id="{BF80230E-D444-4CFB-8FF4-7D69EB6255F2}"/>
              </a:ext>
            </a:extLst>
          </p:cNvPr>
          <p:cNvPicPr>
            <a:picLocks noChangeAspect="1"/>
          </p:cNvPicPr>
          <p:nvPr/>
        </p:nvPicPr>
        <p:blipFill>
          <a:blip r:embed="rId4"/>
          <a:stretch>
            <a:fillRect/>
          </a:stretch>
        </p:blipFill>
        <p:spPr>
          <a:xfrm>
            <a:off x="7616952" y="5489575"/>
            <a:ext cx="1950720" cy="1097280"/>
          </a:xfrm>
          <a:prstGeom prst="rect">
            <a:avLst/>
          </a:prstGeom>
        </p:spPr>
      </p:pic>
      <p:sp>
        <p:nvSpPr>
          <p:cNvPr id="6" name="TextBox 5">
            <a:extLst>
              <a:ext uri="{FF2B5EF4-FFF2-40B4-BE49-F238E27FC236}">
                <a16:creationId xmlns:a16="http://schemas.microsoft.com/office/drawing/2014/main" id="{A7C94478-1D64-4EF4-89DC-262830547A26}"/>
              </a:ext>
            </a:extLst>
          </p:cNvPr>
          <p:cNvSpPr txBox="1"/>
          <p:nvPr/>
        </p:nvSpPr>
        <p:spPr>
          <a:xfrm>
            <a:off x="1563624" y="5925312"/>
            <a:ext cx="786384" cy="261610"/>
          </a:xfrm>
          <a:prstGeom prst="rect">
            <a:avLst/>
          </a:prstGeom>
          <a:noFill/>
        </p:spPr>
        <p:txBody>
          <a:bodyPr wrap="square" rtlCol="0">
            <a:spAutoFit/>
          </a:bodyPr>
          <a:lstStyle/>
          <a:p>
            <a:r>
              <a:rPr lang="en-US" dirty="0"/>
              <a:t>Beta </a:t>
            </a:r>
            <a:r>
              <a:rPr lang="en-US" dirty="0" err="1"/>
              <a:t>Dist</a:t>
            </a:r>
            <a:endParaRPr lang="en-US" dirty="0"/>
          </a:p>
        </p:txBody>
      </p:sp>
      <p:sp>
        <p:nvSpPr>
          <p:cNvPr id="7" name="TextBox 6">
            <a:extLst>
              <a:ext uri="{FF2B5EF4-FFF2-40B4-BE49-F238E27FC236}">
                <a16:creationId xmlns:a16="http://schemas.microsoft.com/office/drawing/2014/main" id="{6345C6D8-B2DC-41C8-861E-D49627A3EE34}"/>
              </a:ext>
            </a:extLst>
          </p:cNvPr>
          <p:cNvSpPr txBox="1"/>
          <p:nvPr/>
        </p:nvSpPr>
        <p:spPr>
          <a:xfrm>
            <a:off x="6656832" y="5925312"/>
            <a:ext cx="1024128" cy="261610"/>
          </a:xfrm>
          <a:prstGeom prst="rect">
            <a:avLst/>
          </a:prstGeom>
          <a:noFill/>
        </p:spPr>
        <p:txBody>
          <a:bodyPr wrap="square" rtlCol="0">
            <a:spAutoFit/>
          </a:bodyPr>
          <a:lstStyle/>
          <a:p>
            <a:r>
              <a:rPr lang="en-US" dirty="0"/>
              <a:t>Poisson </a:t>
            </a:r>
            <a:r>
              <a:rPr lang="en-US" dirty="0" err="1"/>
              <a:t>Dist</a:t>
            </a:r>
            <a:endParaRPr lang="en-US" dirty="0"/>
          </a:p>
        </p:txBody>
      </p:sp>
    </p:spTree>
    <p:extLst>
      <p:ext uri="{BB962C8B-B14F-4D97-AF65-F5344CB8AC3E}">
        <p14:creationId xmlns:p14="http://schemas.microsoft.com/office/powerpoint/2010/main" val="1119592771"/>
      </p:ext>
    </p:extLst>
  </p:cSld>
  <p:clrMapOvr>
    <a:masterClrMapping/>
  </p:clrMapOvr>
  <p:transition spd="med">
    <p:fade/>
  </p:transition>
</p:sld>
</file>

<file path=ppt/theme/theme1.xml><?xml version="1.0" encoding="utf-8"?>
<a:theme xmlns:a="http://schemas.openxmlformats.org/drawingml/2006/main" name="TigerTemplate">
  <a:themeElements>
    <a:clrScheme name="TigerColors9-10-2014">
      <a:dk1>
        <a:sysClr val="windowText" lastClr="000000"/>
      </a:dk1>
      <a:lt1>
        <a:sysClr val="window" lastClr="FFFFFF"/>
      </a:lt1>
      <a:dk2>
        <a:srgbClr val="969696"/>
      </a:dk2>
      <a:lt2>
        <a:srgbClr val="E5DEDB"/>
      </a:lt2>
      <a:accent1>
        <a:srgbClr val="F7B041"/>
      </a:accent1>
      <a:accent2>
        <a:srgbClr val="663300"/>
      </a:accent2>
      <a:accent3>
        <a:srgbClr val="808000"/>
      </a:accent3>
      <a:accent4>
        <a:srgbClr val="E64823"/>
      </a:accent4>
      <a:accent5>
        <a:srgbClr val="FFCA08"/>
      </a:accent5>
      <a:accent6>
        <a:srgbClr val="336600"/>
      </a:accent6>
      <a:hlink>
        <a:srgbClr val="0000FF"/>
      </a:hlink>
      <a:folHlink>
        <a:srgbClr val="FF00FF"/>
      </a:folHlink>
    </a:clrScheme>
    <a:fontScheme name="Slide Mast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gerTemplate.potm" id="{CBCABC33-B0A0-4690-B10D-6B22DD28BCB2}" vid="{31CD6EAB-CC53-4A0D-AC02-2DE94939D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12053</TotalTime>
  <Words>1731</Words>
  <Application>Microsoft Office PowerPoint</Application>
  <PresentationFormat>Widescreen</PresentationFormat>
  <Paragraphs>243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Symbol</vt:lpstr>
      <vt:lpstr>Wingdings</vt:lpstr>
      <vt:lpstr>TigerTemplate</vt:lpstr>
      <vt:lpstr>How do Cat Models Work? ELTs and YELTs</vt:lpstr>
      <vt:lpstr>Common Terms (Review)</vt:lpstr>
      <vt:lpstr>Common Terms Continued (Review)</vt:lpstr>
      <vt:lpstr>Financial Perspectives (Review)</vt:lpstr>
      <vt:lpstr>Year Event Loss Tables (AIR Modeled Output)</vt:lpstr>
      <vt:lpstr>Creating an EP Summary from a YELT</vt:lpstr>
      <vt:lpstr>Using the AIR Interface – Viewing Results in the AIR Interface (Review)</vt:lpstr>
      <vt:lpstr>Event Loss Tables (RMS Modeled Output)</vt:lpstr>
      <vt:lpstr>Creating an EP Summary from an ELT</vt:lpstr>
      <vt:lpstr>Creating an EP Summary from an ELT – Example OEP</vt:lpstr>
      <vt:lpstr>Creating an EP Summary from an ELT – Example AEP</vt:lpstr>
      <vt:lpstr>Using the RMS Interface – Viewing Results in the Interface (Review)</vt:lpstr>
      <vt:lpstr>Creating an EP Summary from an ELT – Simulated Estimate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Deborah Ruppel</dc:creator>
  <cp:lastModifiedBy>Aaron Josephson</cp:lastModifiedBy>
  <cp:revision>338</cp:revision>
  <cp:lastPrinted>2021-01-21T01:11:51Z</cp:lastPrinted>
  <dcterms:created xsi:type="dcterms:W3CDTF">2018-01-30T16:53:25Z</dcterms:created>
  <dcterms:modified xsi:type="dcterms:W3CDTF">2023-06-30T16:43:20Z</dcterms:modified>
</cp:coreProperties>
</file>