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94" r:id="rId3"/>
  </p:sldMasterIdLst>
  <p:sldIdLst>
    <p:sldId id="2012" r:id="rId4"/>
    <p:sldId id="2007" r:id="rId5"/>
    <p:sldId id="2006" r:id="rId6"/>
    <p:sldId id="2017" r:id="rId7"/>
    <p:sldId id="2018" r:id="rId8"/>
    <p:sldId id="2008" r:id="rId9"/>
    <p:sldId id="2010" r:id="rId10"/>
    <p:sldId id="2011" r:id="rId11"/>
    <p:sldId id="6685" r:id="rId12"/>
    <p:sldId id="2009" r:id="rId13"/>
    <p:sldId id="2013" r:id="rId14"/>
    <p:sldId id="66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94" d="100"/>
          <a:sy n="94" d="100"/>
        </p:scale>
        <p:origin x="60"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1C4C95-ED67-4DD4-A702-70B93D505EA7}"/>
              </a:ext>
            </a:extLst>
          </p:cNvPr>
          <p:cNvPicPr>
            <a:picLocks noChangeAspect="1"/>
          </p:cNvPicPr>
          <p:nvPr userDrawn="1"/>
        </p:nvPicPr>
        <p:blipFill>
          <a:blip r:embed="rId2"/>
          <a:stretch>
            <a:fillRect/>
          </a:stretch>
        </p:blipFill>
        <p:spPr>
          <a:xfrm>
            <a:off x="10831" y="0"/>
            <a:ext cx="12181172" cy="6858000"/>
          </a:xfrm>
          <a:prstGeom prst="rect">
            <a:avLst/>
          </a:prstGeom>
        </p:spPr>
      </p:pic>
      <p:sp>
        <p:nvSpPr>
          <p:cNvPr id="5137" name="Rectangle 17"/>
          <p:cNvSpPr>
            <a:spLocks noGrp="1" noChangeArrowheads="1"/>
          </p:cNvSpPr>
          <p:nvPr>
            <p:ph type="subTitle" idx="1"/>
          </p:nvPr>
        </p:nvSpPr>
        <p:spPr>
          <a:xfrm>
            <a:off x="-1464" y="2319340"/>
            <a:ext cx="8626415" cy="403278"/>
          </a:xfrm>
        </p:spPr>
        <p:txBody>
          <a:bodyPr>
            <a:normAutofit/>
          </a:bodyPr>
          <a:lstStyle>
            <a:lvl1pPr marL="0" indent="0" algn="ctr">
              <a:spcBef>
                <a:spcPct val="20000"/>
              </a:spcBef>
              <a:buFont typeface="Wingdings" pitchFamily="2" charset="2"/>
              <a:buNone/>
              <a:defRPr sz="2200" b="0"/>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6" y="1836742"/>
            <a:ext cx="8626415" cy="492443"/>
          </a:xfrm>
        </p:spPr>
        <p:txBody>
          <a:bodyPr wrap="square">
            <a:spAutoFit/>
          </a:bodyPr>
          <a:lstStyle>
            <a:lvl1pPr algn="ctr">
              <a:defRPr sz="2600"/>
            </a:lvl1pPr>
          </a:lstStyle>
          <a:p>
            <a:pPr lvl="0"/>
            <a:r>
              <a:rPr lang="en-US" altLang="en-US" noProof="0"/>
              <a:t>Click to edit Master title style</a:t>
            </a:r>
          </a:p>
        </p:txBody>
      </p:sp>
    </p:spTree>
    <p:extLst>
      <p:ext uri="{BB962C8B-B14F-4D97-AF65-F5344CB8AC3E}">
        <p14:creationId xmlns:p14="http://schemas.microsoft.com/office/powerpoint/2010/main" val="241878669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3"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859071"/>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249640524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83723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71"/>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149404642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83"/>
            <a:ext cx="10363200" cy="1362075"/>
          </a:xfrm>
        </p:spPr>
        <p:txBody>
          <a:bodyPr anchor="ctr"/>
          <a:lstStyle>
            <a:lvl1pPr algn="ctr">
              <a:defRPr sz="40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9488022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83"/>
            <a:ext cx="10363200" cy="1362075"/>
          </a:xfrm>
        </p:spPr>
        <p:txBody>
          <a:bodyPr anchor="ctr"/>
          <a:lstStyle>
            <a:lvl1pPr algn="ctr">
              <a:defRPr sz="4000" b="1" cap="all">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842154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53010B-EB5C-45C5-927F-DD926F74F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 y="-2757"/>
            <a:ext cx="12191999" cy="6863513"/>
          </a:xfrm>
          <a:prstGeom prst="rect">
            <a:avLst/>
          </a:prstGeom>
        </p:spPr>
      </p:pic>
      <p:sp>
        <p:nvSpPr>
          <p:cNvPr id="6" name="Rectangle 17">
            <a:extLst>
              <a:ext uri="{FF2B5EF4-FFF2-40B4-BE49-F238E27FC236}">
                <a16:creationId xmlns:a16="http://schemas.microsoft.com/office/drawing/2014/main" id="{A48CCAF0-CE2F-440F-8A5B-CA2AAB6F3985}"/>
              </a:ext>
            </a:extLst>
          </p:cNvPr>
          <p:cNvSpPr>
            <a:spLocks noGrp="1" noChangeArrowheads="1"/>
          </p:cNvSpPr>
          <p:nvPr>
            <p:ph type="subTitle" idx="1" hasCustomPrompt="1"/>
          </p:nvPr>
        </p:nvSpPr>
        <p:spPr>
          <a:xfrm>
            <a:off x="495301" y="3572953"/>
            <a:ext cx="8131115" cy="403278"/>
          </a:xfrm>
        </p:spPr>
        <p:txBody>
          <a:bodyPr anchor="ctr">
            <a:normAutofit/>
          </a:bodyPr>
          <a:lstStyle>
            <a:lvl1pPr marL="0" indent="0" algn="ctr">
              <a:spcBef>
                <a:spcPct val="20000"/>
              </a:spcBef>
              <a:buFont typeface="Wingdings" pitchFamily="2" charset="2"/>
              <a:buNone/>
              <a:defRPr sz="2200" b="1">
                <a:solidFill>
                  <a:srgbClr val="F7B041"/>
                </a:solidFill>
              </a:defRPr>
            </a:lvl1pPr>
          </a:lstStyle>
          <a:p>
            <a:pPr lvl="0"/>
            <a:r>
              <a:rPr lang="en-US" altLang="en-US" noProof="0" dirty="0"/>
              <a:t>PRESENTATION TITLE - CAPS</a:t>
            </a:r>
          </a:p>
        </p:txBody>
      </p:sp>
      <p:sp>
        <p:nvSpPr>
          <p:cNvPr id="7" name="Rectangle 18">
            <a:extLst>
              <a:ext uri="{FF2B5EF4-FFF2-40B4-BE49-F238E27FC236}">
                <a16:creationId xmlns:a16="http://schemas.microsoft.com/office/drawing/2014/main" id="{8B77CFF6-F8CF-4172-8D90-25A5CA83A362}"/>
              </a:ext>
            </a:extLst>
          </p:cNvPr>
          <p:cNvSpPr>
            <a:spLocks noGrp="1" noChangeArrowheads="1"/>
          </p:cNvSpPr>
          <p:nvPr>
            <p:ph type="ctrTitle" hasCustomPrompt="1"/>
          </p:nvPr>
        </p:nvSpPr>
        <p:spPr>
          <a:xfrm>
            <a:off x="495301" y="3090360"/>
            <a:ext cx="8131115" cy="492443"/>
          </a:xfrm>
        </p:spPr>
        <p:txBody>
          <a:bodyPr wrap="square" anchor="ctr">
            <a:spAutoFit/>
          </a:bodyPr>
          <a:lstStyle>
            <a:lvl1pPr algn="ctr">
              <a:defRPr sz="2600">
                <a:solidFill>
                  <a:schemeClr val="tx1"/>
                </a:solidFill>
              </a:defRPr>
            </a:lvl1pPr>
          </a:lstStyle>
          <a:p>
            <a:pPr lvl="0"/>
            <a:r>
              <a:rPr lang="en-US" altLang="en-US" noProof="0" dirty="0"/>
              <a:t>CLIENT NAME - CAPS</a:t>
            </a:r>
          </a:p>
        </p:txBody>
      </p:sp>
      <p:sp>
        <p:nvSpPr>
          <p:cNvPr id="4" name="Text Placeholder 3">
            <a:extLst>
              <a:ext uri="{FF2B5EF4-FFF2-40B4-BE49-F238E27FC236}">
                <a16:creationId xmlns:a16="http://schemas.microsoft.com/office/drawing/2014/main" id="{4EA4456C-6491-498C-B498-B52056B1BF16}"/>
              </a:ext>
            </a:extLst>
          </p:cNvPr>
          <p:cNvSpPr>
            <a:spLocks noGrp="1"/>
          </p:cNvSpPr>
          <p:nvPr>
            <p:ph type="body" sz="quarter" idx="10" hasCustomPrompt="1"/>
          </p:nvPr>
        </p:nvSpPr>
        <p:spPr>
          <a:xfrm>
            <a:off x="495301" y="4065396"/>
            <a:ext cx="8131115" cy="403278"/>
          </a:xfrm>
        </p:spPr>
        <p:txBody>
          <a:bodyPr anchor="ctr"/>
          <a:lstStyle>
            <a:lvl1pPr marL="0" indent="0" algn="ctr">
              <a:buNone/>
              <a:defRPr sz="1800">
                <a:solidFill>
                  <a:schemeClr val="tx1"/>
                </a:solidFill>
              </a:defRPr>
            </a:lvl1pPr>
          </a:lstStyle>
          <a:p>
            <a:pPr lvl="0"/>
            <a:r>
              <a:rPr lang="en-US" dirty="0"/>
              <a:t>Date</a:t>
            </a:r>
          </a:p>
        </p:txBody>
      </p:sp>
    </p:spTree>
    <p:extLst>
      <p:ext uri="{BB962C8B-B14F-4D97-AF65-F5344CB8AC3E}">
        <p14:creationId xmlns:p14="http://schemas.microsoft.com/office/powerpoint/2010/main" val="8258927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53010B-EB5C-45C5-927F-DD926F74F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7"/>
            <a:ext cx="12191999" cy="6863513"/>
          </a:xfrm>
          <a:prstGeom prst="rect">
            <a:avLst/>
          </a:prstGeom>
        </p:spPr>
      </p:pic>
      <p:sp>
        <p:nvSpPr>
          <p:cNvPr id="6" name="Rectangle 17">
            <a:extLst>
              <a:ext uri="{FF2B5EF4-FFF2-40B4-BE49-F238E27FC236}">
                <a16:creationId xmlns:a16="http://schemas.microsoft.com/office/drawing/2014/main" id="{A48CCAF0-CE2F-440F-8A5B-CA2AAB6F3985}"/>
              </a:ext>
            </a:extLst>
          </p:cNvPr>
          <p:cNvSpPr>
            <a:spLocks noGrp="1" noChangeArrowheads="1"/>
          </p:cNvSpPr>
          <p:nvPr>
            <p:ph type="subTitle" idx="1" hasCustomPrompt="1"/>
          </p:nvPr>
        </p:nvSpPr>
        <p:spPr>
          <a:xfrm>
            <a:off x="495302" y="3572953"/>
            <a:ext cx="8131114" cy="403278"/>
          </a:xfrm>
        </p:spPr>
        <p:txBody>
          <a:bodyPr anchor="ctr">
            <a:normAutofit/>
          </a:bodyPr>
          <a:lstStyle>
            <a:lvl1pPr marL="0" indent="0" algn="ctr">
              <a:spcBef>
                <a:spcPct val="20000"/>
              </a:spcBef>
              <a:buFont typeface="Wingdings" pitchFamily="2" charset="2"/>
              <a:buNone/>
              <a:defRPr sz="2200" b="1">
                <a:solidFill>
                  <a:srgbClr val="F7B041"/>
                </a:solidFill>
              </a:defRPr>
            </a:lvl1pPr>
          </a:lstStyle>
          <a:p>
            <a:pPr lvl="0"/>
            <a:r>
              <a:rPr lang="en-US" altLang="en-US" noProof="0" dirty="0"/>
              <a:t>PRESENTATION TITLE - CAPS</a:t>
            </a:r>
          </a:p>
        </p:txBody>
      </p:sp>
      <p:sp>
        <p:nvSpPr>
          <p:cNvPr id="7" name="Rectangle 18">
            <a:extLst>
              <a:ext uri="{FF2B5EF4-FFF2-40B4-BE49-F238E27FC236}">
                <a16:creationId xmlns:a16="http://schemas.microsoft.com/office/drawing/2014/main" id="{8B77CFF6-F8CF-4172-8D90-25A5CA83A362}"/>
              </a:ext>
            </a:extLst>
          </p:cNvPr>
          <p:cNvSpPr>
            <a:spLocks noGrp="1" noChangeArrowheads="1"/>
          </p:cNvSpPr>
          <p:nvPr>
            <p:ph type="ctrTitle" hasCustomPrompt="1"/>
          </p:nvPr>
        </p:nvSpPr>
        <p:spPr>
          <a:xfrm>
            <a:off x="495301" y="3090352"/>
            <a:ext cx="8131114" cy="492443"/>
          </a:xfrm>
        </p:spPr>
        <p:txBody>
          <a:bodyPr wrap="square" anchor="ctr">
            <a:spAutoFit/>
          </a:bodyPr>
          <a:lstStyle>
            <a:lvl1pPr algn="ctr">
              <a:defRPr sz="2600">
                <a:solidFill>
                  <a:schemeClr val="tx1"/>
                </a:solidFill>
              </a:defRPr>
            </a:lvl1pPr>
          </a:lstStyle>
          <a:p>
            <a:pPr lvl="0"/>
            <a:r>
              <a:rPr lang="en-US" altLang="en-US" noProof="0" dirty="0"/>
              <a:t>CLIENT NAME - CAPS</a:t>
            </a:r>
          </a:p>
        </p:txBody>
      </p:sp>
      <p:sp>
        <p:nvSpPr>
          <p:cNvPr id="4" name="Text Placeholder 3">
            <a:extLst>
              <a:ext uri="{FF2B5EF4-FFF2-40B4-BE49-F238E27FC236}">
                <a16:creationId xmlns:a16="http://schemas.microsoft.com/office/drawing/2014/main" id="{4EA4456C-6491-498C-B498-B52056B1BF16}"/>
              </a:ext>
            </a:extLst>
          </p:cNvPr>
          <p:cNvSpPr>
            <a:spLocks noGrp="1"/>
          </p:cNvSpPr>
          <p:nvPr>
            <p:ph type="body" sz="quarter" idx="10" hasCustomPrompt="1"/>
          </p:nvPr>
        </p:nvSpPr>
        <p:spPr>
          <a:xfrm>
            <a:off x="495302" y="4065396"/>
            <a:ext cx="8131114" cy="403278"/>
          </a:xfrm>
        </p:spPr>
        <p:txBody>
          <a:bodyPr anchor="ctr"/>
          <a:lstStyle>
            <a:lvl1pPr marL="0" indent="0" algn="ctr">
              <a:buNone/>
              <a:defRPr sz="1800">
                <a:solidFill>
                  <a:schemeClr val="tx1"/>
                </a:solidFill>
              </a:defRPr>
            </a:lvl1pPr>
          </a:lstStyle>
          <a:p>
            <a:pPr lvl="0"/>
            <a:r>
              <a:rPr lang="en-US" dirty="0"/>
              <a:t>Date</a:t>
            </a:r>
          </a:p>
        </p:txBody>
      </p:sp>
    </p:spTree>
    <p:extLst>
      <p:ext uri="{BB962C8B-B14F-4D97-AF65-F5344CB8AC3E}">
        <p14:creationId xmlns:p14="http://schemas.microsoft.com/office/powerpoint/2010/main" val="405859951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1" y="1368425"/>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6704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368425"/>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75043375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801220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6" y="1368425"/>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100155"/>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5">
            <a:extLst>
              <a:ext uri="{FF2B5EF4-FFF2-40B4-BE49-F238E27FC236}">
                <a16:creationId xmlns:a16="http://schemas.microsoft.com/office/drawing/2014/main" id="{DCDD6E42-4C51-487A-9740-CA032097BEE9}"/>
              </a:ext>
            </a:extLst>
          </p:cNvPr>
          <p:cNvSpPr>
            <a:spLocks noGrp="1"/>
          </p:cNvSpPr>
          <p:nvPr>
            <p:ph type="body" sz="quarter" idx="10"/>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70554997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79273"/>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299" y="1368425"/>
            <a:ext cx="5486400"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92985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299" y="1368425"/>
            <a:ext cx="5486400"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237810"/>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9710610"/>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16722040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37896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2789039754"/>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i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51959C54-955B-4D7D-B6A1-74E894E523C3}"/>
              </a:ext>
            </a:extLst>
          </p:cNvPr>
          <p:cNvSpPr>
            <a:spLocks noGrp="1"/>
          </p:cNvSpPr>
          <p:nvPr>
            <p:ph sz="quarter" idx="13"/>
          </p:nvPr>
        </p:nvSpPr>
        <p:spPr>
          <a:xfrm>
            <a:off x="495300"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55DE6652-85E5-41C4-ADEB-805E41191AA6}"/>
              </a:ext>
            </a:extLst>
          </p:cNvPr>
          <p:cNvSpPr>
            <a:spLocks noGrp="1"/>
          </p:cNvSpPr>
          <p:nvPr>
            <p:ph sz="quarter" idx="14"/>
          </p:nvPr>
        </p:nvSpPr>
        <p:spPr>
          <a:xfrm>
            <a:off x="4281213"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9EEDE69A-48D3-4292-A358-2C23290ECDB6}"/>
              </a:ext>
            </a:extLst>
          </p:cNvPr>
          <p:cNvSpPr>
            <a:spLocks noGrp="1"/>
          </p:cNvSpPr>
          <p:nvPr>
            <p:ph sz="quarter" idx="15"/>
          </p:nvPr>
        </p:nvSpPr>
        <p:spPr>
          <a:xfrm>
            <a:off x="8067126"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451493"/>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 Text Box w/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
        <p:nvSpPr>
          <p:cNvPr id="5" name="Content Placeholder 4">
            <a:extLst>
              <a:ext uri="{FF2B5EF4-FFF2-40B4-BE49-F238E27FC236}">
                <a16:creationId xmlns:a16="http://schemas.microsoft.com/office/drawing/2014/main" id="{51959C54-955B-4D7D-B6A1-74E894E523C3}"/>
              </a:ext>
            </a:extLst>
          </p:cNvPr>
          <p:cNvSpPr>
            <a:spLocks noGrp="1"/>
          </p:cNvSpPr>
          <p:nvPr>
            <p:ph sz="quarter" idx="13"/>
          </p:nvPr>
        </p:nvSpPr>
        <p:spPr>
          <a:xfrm>
            <a:off x="495300"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55DE6652-85E5-41C4-ADEB-805E41191AA6}"/>
              </a:ext>
            </a:extLst>
          </p:cNvPr>
          <p:cNvSpPr>
            <a:spLocks noGrp="1"/>
          </p:cNvSpPr>
          <p:nvPr>
            <p:ph sz="quarter" idx="14"/>
          </p:nvPr>
        </p:nvSpPr>
        <p:spPr>
          <a:xfrm>
            <a:off x="4281213"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9EEDE69A-48D3-4292-A358-2C23290ECDB6}"/>
              </a:ext>
            </a:extLst>
          </p:cNvPr>
          <p:cNvSpPr>
            <a:spLocks noGrp="1"/>
          </p:cNvSpPr>
          <p:nvPr>
            <p:ph sz="quarter" idx="15"/>
          </p:nvPr>
        </p:nvSpPr>
        <p:spPr>
          <a:xfrm>
            <a:off x="8067126" y="1368425"/>
            <a:ext cx="3593592" cy="4256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2273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6" y="1368425"/>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859071"/>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2835631333"/>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79348215"/>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ection Header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9448236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158891509"/>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798710-CF00-4FAC-8D61-86EF82AF63BA}"/>
              </a:ext>
            </a:extLst>
          </p:cNvPr>
          <p:cNvSpPr/>
          <p:nvPr/>
        </p:nvSpPr>
        <p:spPr>
          <a:xfrm>
            <a:off x="-3175" y="8710"/>
            <a:ext cx="12195175" cy="6840582"/>
          </a:xfrm>
          <a:prstGeom prst="rect">
            <a:avLst/>
          </a:prstGeom>
          <a:solidFill>
            <a:srgbClr val="152C46"/>
          </a:solidFill>
          <a:ln>
            <a:solidFill>
              <a:srgbClr val="152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4">
            <a:extLst>
              <a:ext uri="{FF2B5EF4-FFF2-40B4-BE49-F238E27FC236}">
                <a16:creationId xmlns:a16="http://schemas.microsoft.com/office/drawing/2014/main" id="{AA3E2EDC-BC00-46B4-890A-46BE58CF2A9A}"/>
              </a:ext>
            </a:extLst>
          </p:cNvPr>
          <p:cNvGrpSpPr>
            <a:grpSpLocks noChangeAspect="1"/>
          </p:cNvGrpSpPr>
          <p:nvPr/>
        </p:nvGrpSpPr>
        <p:grpSpPr bwMode="auto">
          <a:xfrm>
            <a:off x="-11884" y="0"/>
            <a:ext cx="4081363" cy="6872387"/>
            <a:chOff x="-2" y="0"/>
            <a:chExt cx="2570" cy="4322"/>
          </a:xfrm>
          <a:solidFill>
            <a:srgbClr val="808DDE"/>
          </a:solidFill>
        </p:grpSpPr>
        <p:sp>
          <p:nvSpPr>
            <p:cNvPr id="7" name="Freeform 5">
              <a:extLst>
                <a:ext uri="{FF2B5EF4-FFF2-40B4-BE49-F238E27FC236}">
                  <a16:creationId xmlns:a16="http://schemas.microsoft.com/office/drawing/2014/main" id="{419AB6CF-7D3C-4980-BAC6-6FFD05FC04E5}"/>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6">
              <a:extLst>
                <a:ext uri="{FF2B5EF4-FFF2-40B4-BE49-F238E27FC236}">
                  <a16:creationId xmlns:a16="http://schemas.microsoft.com/office/drawing/2014/main" id="{E318343D-A5AF-489C-A7E4-46736289E9D5}"/>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7">
              <a:extLst>
                <a:ext uri="{FF2B5EF4-FFF2-40B4-BE49-F238E27FC236}">
                  <a16:creationId xmlns:a16="http://schemas.microsoft.com/office/drawing/2014/main" id="{7582C4A0-145C-4139-A07B-2482361E62E8}"/>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8">
              <a:extLst>
                <a:ext uri="{FF2B5EF4-FFF2-40B4-BE49-F238E27FC236}">
                  <a16:creationId xmlns:a16="http://schemas.microsoft.com/office/drawing/2014/main" id="{440E4C5A-3EAB-4D87-8E3C-F9E58E639DF6}"/>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11" name="Picture 10" descr="A picture containing text, clipart&#10;&#10;Description automatically generated">
            <a:extLst>
              <a:ext uri="{FF2B5EF4-FFF2-40B4-BE49-F238E27FC236}">
                <a16:creationId xmlns:a16="http://schemas.microsoft.com/office/drawing/2014/main" id="{57CB1905-594B-4A19-814C-69A6EF3D66EF}"/>
              </a:ext>
            </a:extLst>
          </p:cNvPr>
          <p:cNvPicPr>
            <a:picLocks noChangeAspect="1"/>
          </p:cNvPicPr>
          <p:nvPr/>
        </p:nvPicPr>
        <p:blipFill>
          <a:blip r:embed="rId2"/>
          <a:stretch>
            <a:fillRect/>
          </a:stretch>
        </p:blipFill>
        <p:spPr>
          <a:xfrm>
            <a:off x="9137061" y="446150"/>
            <a:ext cx="251957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320430656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798710-CF00-4FAC-8D61-86EF82AF63BA}"/>
              </a:ext>
            </a:extLst>
          </p:cNvPr>
          <p:cNvSpPr/>
          <p:nvPr/>
        </p:nvSpPr>
        <p:spPr>
          <a:xfrm>
            <a:off x="-3175" y="8710"/>
            <a:ext cx="12195175" cy="6840582"/>
          </a:xfrm>
          <a:prstGeom prst="rect">
            <a:avLst/>
          </a:prstGeom>
          <a:solidFill>
            <a:srgbClr val="152C46"/>
          </a:solidFill>
          <a:ln>
            <a:solidFill>
              <a:srgbClr val="152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7CB1905-594B-4A19-814C-69A6EF3D66EF}"/>
              </a:ext>
            </a:extLst>
          </p:cNvPr>
          <p:cNvPicPr>
            <a:picLocks noChangeAspect="1"/>
          </p:cNvPicPr>
          <p:nvPr/>
        </p:nvPicPr>
        <p:blipFill>
          <a:blip r:embed="rId2"/>
          <a:stretch>
            <a:fillRect/>
          </a:stretch>
        </p:blipFill>
        <p:spPr>
          <a:xfrm>
            <a:off x="9156111" y="608075"/>
            <a:ext cx="251957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grpSp>
        <p:nvGrpSpPr>
          <p:cNvPr id="2" name="Group 1">
            <a:extLst>
              <a:ext uri="{FF2B5EF4-FFF2-40B4-BE49-F238E27FC236}">
                <a16:creationId xmlns:a16="http://schemas.microsoft.com/office/drawing/2014/main" id="{D0216CC1-E04F-7E0E-5F58-F8449FB23D5A}"/>
              </a:ext>
            </a:extLst>
          </p:cNvPr>
          <p:cNvGrpSpPr>
            <a:grpSpLocks noChangeAspect="1"/>
          </p:cNvGrpSpPr>
          <p:nvPr/>
        </p:nvGrpSpPr>
        <p:grpSpPr bwMode="auto">
          <a:xfrm>
            <a:off x="-3175" y="0"/>
            <a:ext cx="4079875" cy="6861175"/>
            <a:chOff x="-2" y="0"/>
            <a:chExt cx="2570" cy="4322"/>
          </a:xfrm>
        </p:grpSpPr>
        <p:sp>
          <p:nvSpPr>
            <p:cNvPr id="3" name="Freeform 5">
              <a:extLst>
                <a:ext uri="{FF2B5EF4-FFF2-40B4-BE49-F238E27FC236}">
                  <a16:creationId xmlns:a16="http://schemas.microsoft.com/office/drawing/2014/main" id="{3A9BA3FB-60E3-C926-0185-63E589E2D074}"/>
                </a:ext>
              </a:extLst>
            </p:cNvPr>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4D8C2DDB-7F9A-0AB0-C5B8-1C6BE77972B1}"/>
                </a:ext>
              </a:extLst>
            </p:cNvPr>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7">
              <a:extLst>
                <a:ext uri="{FF2B5EF4-FFF2-40B4-BE49-F238E27FC236}">
                  <a16:creationId xmlns:a16="http://schemas.microsoft.com/office/drawing/2014/main" id="{81B76644-0AB9-BAC1-98D1-C05B4A6B1A26}"/>
                </a:ext>
              </a:extLst>
            </p:cNvPr>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335832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AA3E2EDC-BC00-46B4-890A-46BE58CF2A9A}"/>
              </a:ext>
            </a:extLst>
          </p:cNvPr>
          <p:cNvGrpSpPr>
            <a:grpSpLocks noChangeAspect="1"/>
          </p:cNvGrpSpPr>
          <p:nvPr/>
        </p:nvGrpSpPr>
        <p:grpSpPr bwMode="auto">
          <a:xfrm>
            <a:off x="-11884" y="0"/>
            <a:ext cx="4081363" cy="6872387"/>
            <a:chOff x="-2" y="0"/>
            <a:chExt cx="2570" cy="4322"/>
          </a:xfrm>
          <a:solidFill>
            <a:srgbClr val="808DDE"/>
          </a:solidFill>
        </p:grpSpPr>
        <p:sp>
          <p:nvSpPr>
            <p:cNvPr id="7" name="Freeform 5">
              <a:extLst>
                <a:ext uri="{FF2B5EF4-FFF2-40B4-BE49-F238E27FC236}">
                  <a16:creationId xmlns:a16="http://schemas.microsoft.com/office/drawing/2014/main" id="{419AB6CF-7D3C-4980-BAC6-6FFD05FC04E5}"/>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6">
              <a:extLst>
                <a:ext uri="{FF2B5EF4-FFF2-40B4-BE49-F238E27FC236}">
                  <a16:creationId xmlns:a16="http://schemas.microsoft.com/office/drawing/2014/main" id="{E318343D-A5AF-489C-A7E4-46736289E9D5}"/>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7">
              <a:extLst>
                <a:ext uri="{FF2B5EF4-FFF2-40B4-BE49-F238E27FC236}">
                  <a16:creationId xmlns:a16="http://schemas.microsoft.com/office/drawing/2014/main" id="{7582C4A0-145C-4139-A07B-2482361E62E8}"/>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8">
              <a:extLst>
                <a:ext uri="{FF2B5EF4-FFF2-40B4-BE49-F238E27FC236}">
                  <a16:creationId xmlns:a16="http://schemas.microsoft.com/office/drawing/2014/main" id="{440E4C5A-3EAB-4D87-8E3C-F9E58E639DF6}"/>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11" name="Picture 10">
            <a:extLst>
              <a:ext uri="{FF2B5EF4-FFF2-40B4-BE49-F238E27FC236}">
                <a16:creationId xmlns:a16="http://schemas.microsoft.com/office/drawing/2014/main" id="{57CB1905-594B-4A19-814C-69A6EF3D6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9451" y="608075"/>
            <a:ext cx="233289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rgbClr val="152C46"/>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rgbClr val="152C46"/>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4285320030"/>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CB1905-594B-4A19-814C-69A6EF3D6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9451" y="608075"/>
            <a:ext cx="233289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rgbClr val="152C46"/>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rgbClr val="152C46"/>
                </a:solidFill>
              </a:defRPr>
            </a:lvl1pPr>
          </a:lstStyle>
          <a:p>
            <a:pPr lvl="0"/>
            <a:r>
              <a:rPr lang="en-US" altLang="en-US" noProof="0"/>
              <a:t>Click to edit Master title style</a:t>
            </a:r>
            <a:endParaRPr lang="en-US" altLang="en-US" noProof="0" dirty="0"/>
          </a:p>
        </p:txBody>
      </p:sp>
      <p:grpSp>
        <p:nvGrpSpPr>
          <p:cNvPr id="2" name="Group 1">
            <a:extLst>
              <a:ext uri="{FF2B5EF4-FFF2-40B4-BE49-F238E27FC236}">
                <a16:creationId xmlns:a16="http://schemas.microsoft.com/office/drawing/2014/main" id="{AA23E96F-D49E-4025-232F-31819A97DAD1}"/>
              </a:ext>
            </a:extLst>
          </p:cNvPr>
          <p:cNvGrpSpPr>
            <a:grpSpLocks noChangeAspect="1"/>
          </p:cNvGrpSpPr>
          <p:nvPr/>
        </p:nvGrpSpPr>
        <p:grpSpPr bwMode="auto">
          <a:xfrm>
            <a:off x="-3175" y="0"/>
            <a:ext cx="4079875" cy="6861175"/>
            <a:chOff x="-2" y="0"/>
            <a:chExt cx="2570" cy="4322"/>
          </a:xfrm>
          <a:solidFill>
            <a:srgbClr val="143650"/>
          </a:solidFill>
        </p:grpSpPr>
        <p:sp>
          <p:nvSpPr>
            <p:cNvPr id="3" name="Freeform 5">
              <a:extLst>
                <a:ext uri="{FF2B5EF4-FFF2-40B4-BE49-F238E27FC236}">
                  <a16:creationId xmlns:a16="http://schemas.microsoft.com/office/drawing/2014/main" id="{EEB9C43E-C56A-9854-FE67-36F0D448F3C8}"/>
                </a:ext>
              </a:extLst>
            </p:cNvPr>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Freeform 6">
              <a:extLst>
                <a:ext uri="{FF2B5EF4-FFF2-40B4-BE49-F238E27FC236}">
                  <a16:creationId xmlns:a16="http://schemas.microsoft.com/office/drawing/2014/main" id="{B359004E-6FA7-C698-2307-E8EB8DB2FA0C}"/>
                </a:ext>
              </a:extLst>
            </p:cNvPr>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a:extLst>
                <a:ext uri="{FF2B5EF4-FFF2-40B4-BE49-F238E27FC236}">
                  <a16:creationId xmlns:a16="http://schemas.microsoft.com/office/drawing/2014/main" id="{EAD9B163-64BB-DDCE-23D1-6776C5B3682D}"/>
                </a:ext>
              </a:extLst>
            </p:cNvPr>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50518005"/>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435D4A58-006C-7C68-A462-46E18DE11962}"/>
              </a:ext>
            </a:extLst>
          </p:cNvPr>
          <p:cNvPicPr/>
          <p:nvPr/>
        </p:nvPicPr>
        <p:blipFill>
          <a:blip r:embed="rId2" cstate="print"/>
          <a:stretch>
            <a:fillRect/>
          </a:stretch>
        </p:blipFill>
        <p:spPr>
          <a:xfrm>
            <a:off x="0" y="0"/>
            <a:ext cx="12191998" cy="6851675"/>
          </a:xfrm>
          <a:prstGeom prst="rect">
            <a:avLst/>
          </a:prstGeom>
        </p:spPr>
      </p:pic>
      <p:sp>
        <p:nvSpPr>
          <p:cNvPr id="3" name="object 4">
            <a:extLst>
              <a:ext uri="{FF2B5EF4-FFF2-40B4-BE49-F238E27FC236}">
                <a16:creationId xmlns:a16="http://schemas.microsoft.com/office/drawing/2014/main" id="{42A9A594-BA8E-08C3-101F-5B85D7C6A5D3}"/>
              </a:ext>
            </a:extLst>
          </p:cNvPr>
          <p:cNvSpPr/>
          <p:nvPr/>
        </p:nvSpPr>
        <p:spPr>
          <a:xfrm>
            <a:off x="0" y="-1"/>
            <a:ext cx="12192000" cy="6851675"/>
          </a:xfrm>
          <a:custGeom>
            <a:avLst/>
            <a:gdLst/>
            <a:ahLst/>
            <a:cxnLst/>
            <a:rect l="l" t="t" r="r" b="b"/>
            <a:pathLst>
              <a:path w="12192000" h="6774180">
                <a:moveTo>
                  <a:pt x="12192000" y="0"/>
                </a:moveTo>
                <a:lnTo>
                  <a:pt x="0" y="0"/>
                </a:lnTo>
                <a:lnTo>
                  <a:pt x="0" y="6774180"/>
                </a:lnTo>
                <a:lnTo>
                  <a:pt x="12192000" y="6774180"/>
                </a:lnTo>
                <a:lnTo>
                  <a:pt x="12192000" y="0"/>
                </a:lnTo>
                <a:close/>
              </a:path>
            </a:pathLst>
          </a:custGeom>
          <a:solidFill>
            <a:srgbClr val="142C46">
              <a:alpha val="63920"/>
            </a:srgbClr>
          </a:solidFill>
        </p:spPr>
        <p:txBody>
          <a:bodyPr wrap="square" lIns="0" tIns="0" rIns="0" bIns="0" rtlCol="0"/>
          <a:lstStyle/>
          <a:p>
            <a:endParaRPr/>
          </a:p>
        </p:txBody>
      </p:sp>
      <p:pic>
        <p:nvPicPr>
          <p:cNvPr id="5" name="object 5">
            <a:extLst>
              <a:ext uri="{FF2B5EF4-FFF2-40B4-BE49-F238E27FC236}">
                <a16:creationId xmlns:a16="http://schemas.microsoft.com/office/drawing/2014/main" id="{C716D32A-F500-922E-D5D8-752940149FB0}"/>
              </a:ext>
            </a:extLst>
          </p:cNvPr>
          <p:cNvPicPr/>
          <p:nvPr/>
        </p:nvPicPr>
        <p:blipFill>
          <a:blip r:embed="rId3" cstate="print"/>
          <a:stretch>
            <a:fillRect/>
          </a:stretch>
        </p:blipFill>
        <p:spPr>
          <a:xfrm>
            <a:off x="9992868" y="344424"/>
            <a:ext cx="1853183" cy="763523"/>
          </a:xfrm>
          <a:prstGeom prst="rect">
            <a:avLst/>
          </a:prstGeom>
        </p:spPr>
      </p:pic>
      <p:pic>
        <p:nvPicPr>
          <p:cNvPr id="13" name="object 7">
            <a:extLst>
              <a:ext uri="{FF2B5EF4-FFF2-40B4-BE49-F238E27FC236}">
                <a16:creationId xmlns:a16="http://schemas.microsoft.com/office/drawing/2014/main" id="{197BC5D2-E74F-B592-B170-CBFCF0E5C6F1}"/>
              </a:ext>
            </a:extLst>
          </p:cNvPr>
          <p:cNvPicPr/>
          <p:nvPr/>
        </p:nvPicPr>
        <p:blipFill>
          <a:blip r:embed="rId4" cstate="print"/>
          <a:stretch>
            <a:fillRect/>
          </a:stretch>
        </p:blipFill>
        <p:spPr>
          <a:xfrm>
            <a:off x="0" y="0"/>
            <a:ext cx="4168139" cy="6858000"/>
          </a:xfrm>
          <a:prstGeom prst="rect">
            <a:avLst/>
          </a:prstGeom>
        </p:spPr>
      </p:pic>
      <p:sp>
        <p:nvSpPr>
          <p:cNvPr id="14" name="Rectangle 17">
            <a:extLst>
              <a:ext uri="{FF2B5EF4-FFF2-40B4-BE49-F238E27FC236}">
                <a16:creationId xmlns:a16="http://schemas.microsoft.com/office/drawing/2014/main" id="{BF9C33D3-1BE2-496B-2B51-CC12A6CD469D}"/>
              </a:ext>
            </a:extLst>
          </p:cNvPr>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15" name="Rectangle 18">
            <a:extLst>
              <a:ext uri="{FF2B5EF4-FFF2-40B4-BE49-F238E27FC236}">
                <a16:creationId xmlns:a16="http://schemas.microsoft.com/office/drawing/2014/main" id="{06005B17-39D2-96D7-FBCE-755929F67B11}"/>
              </a:ext>
            </a:extLst>
          </p:cNvPr>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3545299739"/>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495301" y="1333921"/>
            <a:ext cx="11165417" cy="4256088"/>
          </a:xfrm>
        </p:spPr>
        <p:txBody>
          <a:bodyPr>
            <a:noAutofit/>
          </a:bodyPr>
          <a:lstStyle>
            <a:lvl1pPr>
              <a:defRPr sz="1800"/>
            </a:lvl1pPr>
            <a:lvl2pPr>
              <a:defRPr sz="1700"/>
            </a:lvl2pPr>
            <a:lvl3pPr>
              <a:defRPr sz="1600"/>
            </a:lvl3pPr>
            <a:lvl4pPr>
              <a:defRPr sz="1600"/>
            </a:lvl4pPr>
            <a:lvl5pPr>
              <a:defRPr sz="1600"/>
            </a:lvl5p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US" dirty="0"/>
          </a:p>
        </p:txBody>
      </p:sp>
    </p:spTree>
    <p:extLst>
      <p:ext uri="{BB962C8B-B14F-4D97-AF65-F5344CB8AC3E}">
        <p14:creationId xmlns:p14="http://schemas.microsoft.com/office/powerpoint/2010/main" val="2143385138"/>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624587"/>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1001408"/>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i="1">
                <a:solidFill>
                  <a:srgbClr val="152C46"/>
                </a:solidFill>
              </a:defRPr>
            </a:lvl1pPr>
          </a:lstStyle>
          <a:p>
            <a:pPr lvl="0"/>
            <a:r>
              <a:rPr lang="en-US"/>
              <a:t>Click to edit Master text styles</a:t>
            </a:r>
          </a:p>
        </p:txBody>
      </p:sp>
    </p:spTree>
    <p:extLst>
      <p:ext uri="{BB962C8B-B14F-4D97-AF65-F5344CB8AC3E}">
        <p14:creationId xmlns:p14="http://schemas.microsoft.com/office/powerpoint/2010/main" val="128512866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35174"/>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1501337"/>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5">
            <a:extLst>
              <a:ext uri="{FF2B5EF4-FFF2-40B4-BE49-F238E27FC236}">
                <a16:creationId xmlns:a16="http://schemas.microsoft.com/office/drawing/2014/main" id="{DCDD6E42-4C51-487A-9740-CA032097BEE9}"/>
              </a:ext>
            </a:extLst>
          </p:cNvPr>
          <p:cNvSpPr>
            <a:spLocks noGrp="1"/>
          </p:cNvSpPr>
          <p:nvPr>
            <p:ph type="body" sz="quarter" idx="10"/>
          </p:nvPr>
        </p:nvSpPr>
        <p:spPr>
          <a:xfrm>
            <a:off x="513588" y="983676"/>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Click to edit Master text styles</a:t>
            </a:r>
          </a:p>
        </p:txBody>
      </p:sp>
    </p:spTree>
    <p:extLst>
      <p:ext uri="{BB962C8B-B14F-4D97-AF65-F5344CB8AC3E}">
        <p14:creationId xmlns:p14="http://schemas.microsoft.com/office/powerpoint/2010/main" val="3857759297"/>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A1789-60C7-8103-3EDE-94DAB1E477C1}"/>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CD6AA5EF-48D8-9AAD-656E-9709F676DD86}"/>
              </a:ext>
            </a:extLst>
          </p:cNvPr>
          <p:cNvSpPr/>
          <p:nvPr/>
        </p:nvSpPr>
        <p:spPr>
          <a:xfrm>
            <a:off x="419119" y="25612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749C62A-5D3C-F5EE-A71F-9EC36EAA4A51}"/>
              </a:ext>
            </a:extLst>
          </p:cNvPr>
          <p:cNvSpPr/>
          <p:nvPr/>
        </p:nvSpPr>
        <p:spPr>
          <a:xfrm>
            <a:off x="419119" y="3786350"/>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7" name="Title 1">
            <a:extLst>
              <a:ext uri="{FF2B5EF4-FFF2-40B4-BE49-F238E27FC236}">
                <a16:creationId xmlns:a16="http://schemas.microsoft.com/office/drawing/2014/main" id="{9C6EB6B3-F5C9-E479-75EE-E3A962E4B59D}"/>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4" name="Oval 3">
            <a:extLst>
              <a:ext uri="{FF2B5EF4-FFF2-40B4-BE49-F238E27FC236}">
                <a16:creationId xmlns:a16="http://schemas.microsoft.com/office/drawing/2014/main" id="{BD274393-DD7E-3476-D713-7EF8C2858ED2}"/>
              </a:ext>
            </a:extLst>
          </p:cNvPr>
          <p:cNvSpPr/>
          <p:nvPr/>
        </p:nvSpPr>
        <p:spPr>
          <a:xfrm>
            <a:off x="423015" y="134519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Oval 15">
            <a:extLst>
              <a:ext uri="{FF2B5EF4-FFF2-40B4-BE49-F238E27FC236}">
                <a16:creationId xmlns:a16="http://schemas.microsoft.com/office/drawing/2014/main" id="{06B704CA-7D0A-650B-9BE9-21EC6AB6E928}"/>
              </a:ext>
            </a:extLst>
          </p:cNvPr>
          <p:cNvSpPr/>
          <p:nvPr/>
        </p:nvSpPr>
        <p:spPr>
          <a:xfrm>
            <a:off x="419119"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Tree>
    <p:extLst>
      <p:ext uri="{BB962C8B-B14F-4D97-AF65-F5344CB8AC3E}">
        <p14:creationId xmlns:p14="http://schemas.microsoft.com/office/powerpoint/2010/main" val="542083081"/>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A1789-60C7-8103-3EDE-94DAB1E477C1}"/>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B1C8C3A1-5428-560D-28B5-B6BA08D45747}"/>
              </a:ext>
            </a:extLst>
          </p:cNvPr>
          <p:cNvSpPr>
            <a:spLocks noChangeAspect="1"/>
          </p:cNvSpPr>
          <p:nvPr/>
        </p:nvSpPr>
        <p:spPr>
          <a:xfrm>
            <a:off x="1066440" y="1214601"/>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CD6AA5EF-48D8-9AAD-656E-9709F676DD86}"/>
              </a:ext>
            </a:extLst>
          </p:cNvPr>
          <p:cNvSpPr/>
          <p:nvPr/>
        </p:nvSpPr>
        <p:spPr>
          <a:xfrm>
            <a:off x="419119" y="2453635"/>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749C62A-5D3C-F5EE-A71F-9EC36EAA4A51}"/>
              </a:ext>
            </a:extLst>
          </p:cNvPr>
          <p:cNvSpPr/>
          <p:nvPr/>
        </p:nvSpPr>
        <p:spPr>
          <a:xfrm>
            <a:off x="419119" y="375047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graphicFrame>
        <p:nvGraphicFramePr>
          <p:cNvPr id="16" name="Table 15">
            <a:extLst>
              <a:ext uri="{FF2B5EF4-FFF2-40B4-BE49-F238E27FC236}">
                <a16:creationId xmlns:a16="http://schemas.microsoft.com/office/drawing/2014/main" id="{5F3B5F6A-852D-F04D-3D2E-850EC6D77C84}"/>
              </a:ext>
            </a:extLst>
          </p:cNvPr>
          <p:cNvGraphicFramePr>
            <a:graphicFrameLocks noGrp="1"/>
          </p:cNvGraphicFramePr>
          <p:nvPr>
            <p:extLst>
              <p:ext uri="{D42A27DB-BD31-4B8C-83A1-F6EECF244321}">
                <p14:modId xmlns:p14="http://schemas.microsoft.com/office/powerpoint/2010/main" val="202336437"/>
              </p:ext>
            </p:extLst>
          </p:nvPr>
        </p:nvGraphicFramePr>
        <p:xfrm>
          <a:off x="3642234" y="1763241"/>
          <a:ext cx="6842885" cy="3409393"/>
        </p:xfrm>
        <a:graphic>
          <a:graphicData uri="http://schemas.openxmlformats.org/drawingml/2006/table">
            <a:tbl>
              <a:tblPr firstRow="1">
                <a:tableStyleId>{5C22544A-7EE6-4342-B048-85BDC9FD1C3A}</a:tableStyleId>
              </a:tblPr>
              <a:tblGrid>
                <a:gridCol w="3397440">
                  <a:extLst>
                    <a:ext uri="{9D8B030D-6E8A-4147-A177-3AD203B41FA5}">
                      <a16:colId xmlns:a16="http://schemas.microsoft.com/office/drawing/2014/main" val="3571340480"/>
                    </a:ext>
                  </a:extLst>
                </a:gridCol>
                <a:gridCol w="3445445">
                  <a:extLst>
                    <a:ext uri="{9D8B030D-6E8A-4147-A177-3AD203B41FA5}">
                      <a16:colId xmlns:a16="http://schemas.microsoft.com/office/drawing/2014/main" val="2220289283"/>
                    </a:ext>
                  </a:extLst>
                </a:gridCol>
              </a:tblGrid>
              <a:tr h="824165">
                <a:tc>
                  <a:txBody>
                    <a:bodyPr/>
                    <a:lstStyle/>
                    <a:p>
                      <a:pPr algn="ctr" fontAlgn="b"/>
                      <a:r>
                        <a:rPr lang="en-US" sz="1600" b="0" u="none" strike="noStrike" dirty="0">
                          <a:effectLst/>
                          <a:latin typeface="Arial" panose="020B0604020202020204" pitchFamily="34" charset="0"/>
                          <a:cs typeface="Arial" panose="020B0604020202020204" pitchFamily="34" charset="0"/>
                        </a:rPr>
                        <a:t>XXX</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152C46"/>
                    </a:solidFill>
                  </a:tcPr>
                </a:tc>
                <a:tc>
                  <a:txBody>
                    <a:bodyPr/>
                    <a:lstStyle/>
                    <a:p>
                      <a:pPr algn="ctr" fontAlgn="b"/>
                      <a:r>
                        <a:rPr lang="en-US" sz="1600" b="0" u="none" strike="noStrike" kern="1200" dirty="0">
                          <a:solidFill>
                            <a:schemeClr val="lt1"/>
                          </a:solidFill>
                          <a:effectLst/>
                          <a:latin typeface="Arial" panose="020B0604020202020204" pitchFamily="34" charset="0"/>
                          <a:ea typeface="+mn-ea"/>
                          <a:cs typeface="Arial" panose="020B0604020202020204" pitchFamily="34" charset="0"/>
                        </a:rPr>
                        <a:t>XXX</a:t>
                      </a:r>
                    </a:p>
                  </a:txBody>
                  <a:tcPr marL="9525" marR="9525" marT="9525" marB="0" anchor="ctr">
                    <a:solidFill>
                      <a:srgbClr val="152C46"/>
                    </a:solidFill>
                  </a:tcPr>
                </a:tc>
                <a:extLst>
                  <a:ext uri="{0D108BD9-81ED-4DB2-BD59-A6C34878D82A}">
                    <a16:rowId xmlns:a16="http://schemas.microsoft.com/office/drawing/2014/main" val="1548979168"/>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3627121201"/>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1458751386"/>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1134763440"/>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3416626437"/>
                  </a:ext>
                </a:extLst>
              </a:tr>
            </a:tbl>
          </a:graphicData>
        </a:graphic>
      </p:graphicFrame>
      <p:sp>
        <p:nvSpPr>
          <p:cNvPr id="17" name="Title 1">
            <a:extLst>
              <a:ext uri="{FF2B5EF4-FFF2-40B4-BE49-F238E27FC236}">
                <a16:creationId xmlns:a16="http://schemas.microsoft.com/office/drawing/2014/main" id="{9C6EB6B3-F5C9-E479-75EE-E3A962E4B59D}"/>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18" name="Oval 17">
            <a:extLst>
              <a:ext uri="{FF2B5EF4-FFF2-40B4-BE49-F238E27FC236}">
                <a16:creationId xmlns:a16="http://schemas.microsoft.com/office/drawing/2014/main" id="{1623F8BD-37F5-589F-4429-CEE7A3852BD4}"/>
              </a:ext>
            </a:extLst>
          </p:cNvPr>
          <p:cNvSpPr/>
          <p:nvPr/>
        </p:nvSpPr>
        <p:spPr>
          <a:xfrm>
            <a:off x="419119"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Tree>
    <p:extLst>
      <p:ext uri="{BB962C8B-B14F-4D97-AF65-F5344CB8AC3E}">
        <p14:creationId xmlns:p14="http://schemas.microsoft.com/office/powerpoint/2010/main" val="4191908907"/>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ACD495-EE49-E6D9-830D-B839B86A4FFB}"/>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A5A06FA1-8824-D7B0-AFD8-0743ED6F299E}"/>
              </a:ext>
            </a:extLst>
          </p:cNvPr>
          <p:cNvSpPr/>
          <p:nvPr/>
        </p:nvSpPr>
        <p:spPr>
          <a:xfrm>
            <a:off x="423015" y="375047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066947FE-D805-3FA5-25C6-50C2C618B10B}"/>
              </a:ext>
            </a:extLst>
          </p:cNvPr>
          <p:cNvSpPr/>
          <p:nvPr/>
        </p:nvSpPr>
        <p:spPr>
          <a:xfrm>
            <a:off x="423015"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ACC55088-3FA3-C860-BCA7-DC975DB46EB7}"/>
              </a:ext>
            </a:extLst>
          </p:cNvPr>
          <p:cNvSpPr/>
          <p:nvPr/>
        </p:nvSpPr>
        <p:spPr>
          <a:xfrm>
            <a:off x="423015" y="134519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962938F8-4F07-9EBC-205A-AF083EB843E2}"/>
              </a:ext>
            </a:extLst>
          </p:cNvPr>
          <p:cNvSpPr>
            <a:spLocks noChangeAspect="1"/>
          </p:cNvSpPr>
          <p:nvPr/>
        </p:nvSpPr>
        <p:spPr>
          <a:xfrm>
            <a:off x="1070363" y="2417893"/>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50A77026-6A72-1666-F582-2B438733AADD}"/>
              </a:ext>
            </a:extLst>
          </p:cNvPr>
          <p:cNvSpPr>
            <a:spLocks noGrp="1"/>
          </p:cNvSpPr>
          <p:nvPr>
            <p:ph idx="1"/>
          </p:nvPr>
        </p:nvSpPr>
        <p:spPr>
          <a:xfrm>
            <a:off x="2671956" y="121602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9E3AFC34-93B4-56D1-1CBB-1DF47CEDDE61}"/>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2200217306"/>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82024-E4B3-D062-A30E-9D10689B0D2A}"/>
              </a:ext>
            </a:extLst>
          </p:cNvPr>
          <p:cNvSpPr/>
          <p:nvPr/>
        </p:nvSpPr>
        <p:spPr bwMode="auto">
          <a:xfrm>
            <a:off x="0" y="107763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7271029B-DE3B-9615-6307-A8798CB759A2}"/>
              </a:ext>
            </a:extLst>
          </p:cNvPr>
          <p:cNvSpPr/>
          <p:nvPr/>
        </p:nvSpPr>
        <p:spPr>
          <a:xfrm>
            <a:off x="424254" y="502781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2D70423D-F806-8895-AED8-7069427D4744}"/>
              </a:ext>
            </a:extLst>
          </p:cNvPr>
          <p:cNvSpPr/>
          <p:nvPr/>
        </p:nvSpPr>
        <p:spPr>
          <a:xfrm>
            <a:off x="426731" y="13631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331AC3E2-CC83-AFE6-E543-5CFBF9068C76}"/>
              </a:ext>
            </a:extLst>
          </p:cNvPr>
          <p:cNvSpPr>
            <a:spLocks noChangeAspect="1"/>
          </p:cNvSpPr>
          <p:nvPr/>
        </p:nvSpPr>
        <p:spPr>
          <a:xfrm>
            <a:off x="1065038" y="3557484"/>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913F01EF-5852-363F-C176-815C11BD8F5E}"/>
              </a:ext>
            </a:extLst>
          </p:cNvPr>
          <p:cNvSpPr/>
          <p:nvPr/>
        </p:nvSpPr>
        <p:spPr>
          <a:xfrm>
            <a:off x="413984" y="2471565"/>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26C6CA99-B5B2-4BEB-3810-AF46E49C425E}"/>
              </a:ext>
            </a:extLst>
          </p:cNvPr>
          <p:cNvSpPr>
            <a:spLocks noGrp="1"/>
          </p:cNvSpPr>
          <p:nvPr>
            <p:ph idx="1"/>
          </p:nvPr>
        </p:nvSpPr>
        <p:spPr>
          <a:xfrm>
            <a:off x="2671956" y="123395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4F2F8D20-8B49-CC5B-1FFE-0855DBF139F9}"/>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4293051351"/>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6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75CD71-EC2A-00E9-432B-BECB3253AD97}"/>
              </a:ext>
            </a:extLst>
          </p:cNvPr>
          <p:cNvSpPr/>
          <p:nvPr/>
        </p:nvSpPr>
        <p:spPr bwMode="auto">
          <a:xfrm>
            <a:off x="0" y="107763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D19BE8AD-BA1F-36DB-DB50-B01572927801}"/>
              </a:ext>
            </a:extLst>
          </p:cNvPr>
          <p:cNvSpPr/>
          <p:nvPr/>
        </p:nvSpPr>
        <p:spPr>
          <a:xfrm>
            <a:off x="432867" y="376840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135150F0-C7DB-47FE-5BD2-1708EF890E5D}"/>
              </a:ext>
            </a:extLst>
          </p:cNvPr>
          <p:cNvSpPr/>
          <p:nvPr/>
        </p:nvSpPr>
        <p:spPr>
          <a:xfrm>
            <a:off x="432867" y="13631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4F4EA91-F589-673D-9B0D-DEE21A6A1467}"/>
              </a:ext>
            </a:extLst>
          </p:cNvPr>
          <p:cNvSpPr>
            <a:spLocks noChangeAspect="1"/>
          </p:cNvSpPr>
          <p:nvPr/>
        </p:nvSpPr>
        <p:spPr>
          <a:xfrm>
            <a:off x="1059721" y="4888494"/>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678186FA-0679-8838-DF25-959BFDF9B34A}"/>
              </a:ext>
            </a:extLst>
          </p:cNvPr>
          <p:cNvSpPr/>
          <p:nvPr/>
        </p:nvSpPr>
        <p:spPr>
          <a:xfrm>
            <a:off x="432867" y="2564836"/>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6D46A8D4-31CF-955B-2C84-2B3017930E12}"/>
              </a:ext>
            </a:extLst>
          </p:cNvPr>
          <p:cNvSpPr>
            <a:spLocks noGrp="1"/>
          </p:cNvSpPr>
          <p:nvPr>
            <p:ph idx="1"/>
          </p:nvPr>
        </p:nvSpPr>
        <p:spPr>
          <a:xfrm>
            <a:off x="2671956" y="123395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CAA86815-3016-3879-B71A-D4B38338B304}"/>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1291939725"/>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E72C1B58-1640-E10B-C99E-943FC9AE9234}"/>
              </a:ext>
            </a:extLst>
          </p:cNvPr>
          <p:cNvSpPr/>
          <p:nvPr/>
        </p:nvSpPr>
        <p:spPr>
          <a:xfrm>
            <a:off x="1100327" y="1090190"/>
            <a:ext cx="2880360" cy="4846320"/>
          </a:xfrm>
          <a:custGeom>
            <a:avLst/>
            <a:gdLst/>
            <a:ahLst/>
            <a:cxnLst/>
            <a:rect l="l" t="t" r="r" b="b"/>
            <a:pathLst>
              <a:path w="2880360" h="4846320">
                <a:moveTo>
                  <a:pt x="2735414" y="0"/>
                </a:moveTo>
                <a:lnTo>
                  <a:pt x="144945" y="0"/>
                </a:lnTo>
                <a:lnTo>
                  <a:pt x="99132" y="7389"/>
                </a:lnTo>
                <a:lnTo>
                  <a:pt x="59343" y="27966"/>
                </a:lnTo>
                <a:lnTo>
                  <a:pt x="27966" y="59343"/>
                </a:lnTo>
                <a:lnTo>
                  <a:pt x="7389" y="99132"/>
                </a:lnTo>
                <a:lnTo>
                  <a:pt x="0" y="144945"/>
                </a:lnTo>
                <a:lnTo>
                  <a:pt x="0" y="4701387"/>
                </a:lnTo>
                <a:lnTo>
                  <a:pt x="7389" y="4747199"/>
                </a:lnTo>
                <a:lnTo>
                  <a:pt x="27966" y="4786984"/>
                </a:lnTo>
                <a:lnTo>
                  <a:pt x="59343" y="4818357"/>
                </a:lnTo>
                <a:lnTo>
                  <a:pt x="99132" y="4838931"/>
                </a:lnTo>
                <a:lnTo>
                  <a:pt x="144945" y="4846320"/>
                </a:lnTo>
                <a:lnTo>
                  <a:pt x="2735414" y="4846320"/>
                </a:lnTo>
                <a:lnTo>
                  <a:pt x="2781227" y="4838931"/>
                </a:lnTo>
                <a:lnTo>
                  <a:pt x="2821016" y="4818357"/>
                </a:lnTo>
                <a:lnTo>
                  <a:pt x="2852393" y="4786984"/>
                </a:lnTo>
                <a:lnTo>
                  <a:pt x="2872970" y="4747199"/>
                </a:lnTo>
                <a:lnTo>
                  <a:pt x="2880360" y="4701387"/>
                </a:lnTo>
                <a:lnTo>
                  <a:pt x="2880360" y="144945"/>
                </a:lnTo>
                <a:lnTo>
                  <a:pt x="2872970" y="99132"/>
                </a:lnTo>
                <a:lnTo>
                  <a:pt x="2852393" y="59343"/>
                </a:lnTo>
                <a:lnTo>
                  <a:pt x="2821016" y="27966"/>
                </a:lnTo>
                <a:lnTo>
                  <a:pt x="2781227" y="7389"/>
                </a:lnTo>
                <a:lnTo>
                  <a:pt x="2735414" y="0"/>
                </a:lnTo>
                <a:close/>
              </a:path>
            </a:pathLst>
          </a:custGeom>
          <a:solidFill>
            <a:srgbClr val="152C46"/>
          </a:solidFill>
        </p:spPr>
        <p:txBody>
          <a:bodyPr wrap="square" lIns="0" tIns="0" rIns="0" bIns="0" rtlCol="0"/>
          <a:lstStyle/>
          <a:p>
            <a:endParaRPr dirty="0"/>
          </a:p>
        </p:txBody>
      </p:sp>
      <p:sp>
        <p:nvSpPr>
          <p:cNvPr id="3" name="object 6">
            <a:extLst>
              <a:ext uri="{FF2B5EF4-FFF2-40B4-BE49-F238E27FC236}">
                <a16:creationId xmlns:a16="http://schemas.microsoft.com/office/drawing/2014/main" id="{EA330031-E694-52CF-ED2C-F966524DC990}"/>
              </a:ext>
            </a:extLst>
          </p:cNvPr>
          <p:cNvSpPr/>
          <p:nvPr/>
        </p:nvSpPr>
        <p:spPr>
          <a:xfrm>
            <a:off x="4735067" y="1123722"/>
            <a:ext cx="2880360" cy="4848225"/>
          </a:xfrm>
          <a:custGeom>
            <a:avLst/>
            <a:gdLst/>
            <a:ahLst/>
            <a:cxnLst/>
            <a:rect l="l" t="t" r="r" b="b"/>
            <a:pathLst>
              <a:path w="2880359" h="4848225">
                <a:moveTo>
                  <a:pt x="2735414" y="0"/>
                </a:moveTo>
                <a:lnTo>
                  <a:pt x="144945" y="0"/>
                </a:lnTo>
                <a:lnTo>
                  <a:pt x="99132" y="7389"/>
                </a:lnTo>
                <a:lnTo>
                  <a:pt x="59343" y="27966"/>
                </a:lnTo>
                <a:lnTo>
                  <a:pt x="27966" y="59343"/>
                </a:lnTo>
                <a:lnTo>
                  <a:pt x="7389" y="99132"/>
                </a:lnTo>
                <a:lnTo>
                  <a:pt x="0" y="144945"/>
                </a:lnTo>
                <a:lnTo>
                  <a:pt x="0" y="4702898"/>
                </a:lnTo>
                <a:lnTo>
                  <a:pt x="7389" y="4748716"/>
                </a:lnTo>
                <a:lnTo>
                  <a:pt x="27966" y="4788505"/>
                </a:lnTo>
                <a:lnTo>
                  <a:pt x="59343" y="4819880"/>
                </a:lnTo>
                <a:lnTo>
                  <a:pt x="99132" y="4840455"/>
                </a:lnTo>
                <a:lnTo>
                  <a:pt x="144945" y="4847844"/>
                </a:lnTo>
                <a:lnTo>
                  <a:pt x="2735414" y="4847844"/>
                </a:lnTo>
                <a:lnTo>
                  <a:pt x="2781227" y="4840455"/>
                </a:lnTo>
                <a:lnTo>
                  <a:pt x="2821016" y="4819880"/>
                </a:lnTo>
                <a:lnTo>
                  <a:pt x="2852393" y="4788505"/>
                </a:lnTo>
                <a:lnTo>
                  <a:pt x="2872970" y="4748716"/>
                </a:lnTo>
                <a:lnTo>
                  <a:pt x="2880360" y="4702898"/>
                </a:lnTo>
                <a:lnTo>
                  <a:pt x="2880360" y="144945"/>
                </a:lnTo>
                <a:lnTo>
                  <a:pt x="2872970" y="99132"/>
                </a:lnTo>
                <a:lnTo>
                  <a:pt x="2852393" y="59343"/>
                </a:lnTo>
                <a:lnTo>
                  <a:pt x="2821016" y="27966"/>
                </a:lnTo>
                <a:lnTo>
                  <a:pt x="2781227" y="7389"/>
                </a:lnTo>
                <a:lnTo>
                  <a:pt x="2735414" y="0"/>
                </a:lnTo>
                <a:close/>
              </a:path>
            </a:pathLst>
          </a:custGeom>
          <a:solidFill>
            <a:srgbClr val="DDDDDD"/>
          </a:solidFill>
        </p:spPr>
        <p:txBody>
          <a:bodyPr wrap="square" lIns="0" tIns="0" rIns="0" bIns="0" rtlCol="0"/>
          <a:lstStyle/>
          <a:p>
            <a:endParaRPr/>
          </a:p>
        </p:txBody>
      </p:sp>
      <p:sp>
        <p:nvSpPr>
          <p:cNvPr id="4" name="object 9">
            <a:extLst>
              <a:ext uri="{FF2B5EF4-FFF2-40B4-BE49-F238E27FC236}">
                <a16:creationId xmlns:a16="http://schemas.microsoft.com/office/drawing/2014/main" id="{6F9F3513-1EE3-9574-9AA2-DF788F27DDB0}"/>
              </a:ext>
            </a:extLst>
          </p:cNvPr>
          <p:cNvSpPr/>
          <p:nvPr/>
        </p:nvSpPr>
        <p:spPr>
          <a:xfrm>
            <a:off x="8371331" y="1123718"/>
            <a:ext cx="2879090" cy="4848225"/>
          </a:xfrm>
          <a:custGeom>
            <a:avLst/>
            <a:gdLst/>
            <a:ahLst/>
            <a:cxnLst/>
            <a:rect l="l" t="t" r="r" b="b"/>
            <a:pathLst>
              <a:path w="2879090" h="4848225">
                <a:moveTo>
                  <a:pt x="2733967" y="0"/>
                </a:moveTo>
                <a:lnTo>
                  <a:pt x="144868" y="0"/>
                </a:lnTo>
                <a:lnTo>
                  <a:pt x="99078" y="7385"/>
                </a:lnTo>
                <a:lnTo>
                  <a:pt x="59310" y="27950"/>
                </a:lnTo>
                <a:lnTo>
                  <a:pt x="27950" y="59310"/>
                </a:lnTo>
                <a:lnTo>
                  <a:pt x="7385" y="99078"/>
                </a:lnTo>
                <a:lnTo>
                  <a:pt x="0" y="144868"/>
                </a:lnTo>
                <a:lnTo>
                  <a:pt x="0" y="4702987"/>
                </a:lnTo>
                <a:lnTo>
                  <a:pt x="7385" y="4748776"/>
                </a:lnTo>
                <a:lnTo>
                  <a:pt x="27950" y="4788541"/>
                </a:lnTo>
                <a:lnTo>
                  <a:pt x="59310" y="4819897"/>
                </a:lnTo>
                <a:lnTo>
                  <a:pt x="99078" y="4840459"/>
                </a:lnTo>
                <a:lnTo>
                  <a:pt x="144868" y="4847844"/>
                </a:lnTo>
                <a:lnTo>
                  <a:pt x="2733967" y="4847844"/>
                </a:lnTo>
                <a:lnTo>
                  <a:pt x="2779757" y="4840459"/>
                </a:lnTo>
                <a:lnTo>
                  <a:pt x="2819525" y="4819897"/>
                </a:lnTo>
                <a:lnTo>
                  <a:pt x="2850885" y="4788541"/>
                </a:lnTo>
                <a:lnTo>
                  <a:pt x="2871450" y="4748776"/>
                </a:lnTo>
                <a:lnTo>
                  <a:pt x="2878836" y="4702987"/>
                </a:lnTo>
                <a:lnTo>
                  <a:pt x="2878836" y="144868"/>
                </a:lnTo>
                <a:lnTo>
                  <a:pt x="2871450" y="99078"/>
                </a:lnTo>
                <a:lnTo>
                  <a:pt x="2850885" y="59310"/>
                </a:lnTo>
                <a:lnTo>
                  <a:pt x="2819525" y="27950"/>
                </a:lnTo>
                <a:lnTo>
                  <a:pt x="2779757" y="7385"/>
                </a:lnTo>
                <a:lnTo>
                  <a:pt x="2733967" y="0"/>
                </a:lnTo>
                <a:close/>
              </a:path>
            </a:pathLst>
          </a:custGeom>
          <a:solidFill>
            <a:srgbClr val="EEBC58"/>
          </a:solidFill>
        </p:spPr>
        <p:txBody>
          <a:bodyPr wrap="square" lIns="0" tIns="0" rIns="0" bIns="0" rtlCol="0"/>
          <a:lstStyle/>
          <a:p>
            <a:endParaRPr/>
          </a:p>
        </p:txBody>
      </p:sp>
      <p:sp>
        <p:nvSpPr>
          <p:cNvPr id="5" name="Title 1">
            <a:extLst>
              <a:ext uri="{FF2B5EF4-FFF2-40B4-BE49-F238E27FC236}">
                <a16:creationId xmlns:a16="http://schemas.microsoft.com/office/drawing/2014/main" id="{542E9A23-FB69-8961-1953-5B48FA263458}"/>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326087094"/>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8_Blank">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5BCE2F85-A1E6-5289-6339-15751A1EBD9F}"/>
              </a:ext>
            </a:extLst>
          </p:cNvPr>
          <p:cNvSpPr/>
          <p:nvPr/>
        </p:nvSpPr>
        <p:spPr>
          <a:xfrm>
            <a:off x="495500" y="3466172"/>
            <a:ext cx="5457513" cy="2501891"/>
          </a:xfrm>
          <a:custGeom>
            <a:avLst/>
            <a:gdLst/>
            <a:ahLst/>
            <a:cxnLst/>
            <a:rect l="l" t="t" r="r" b="b"/>
            <a:pathLst>
              <a:path w="5591810" h="2621279">
                <a:moveTo>
                  <a:pt x="0" y="436892"/>
                </a:moveTo>
                <a:lnTo>
                  <a:pt x="2563" y="389288"/>
                </a:lnTo>
                <a:lnTo>
                  <a:pt x="10076" y="343169"/>
                </a:lnTo>
                <a:lnTo>
                  <a:pt x="22273" y="298801"/>
                </a:lnTo>
                <a:lnTo>
                  <a:pt x="38885" y="256451"/>
                </a:lnTo>
                <a:lnTo>
                  <a:pt x="59648" y="216385"/>
                </a:lnTo>
                <a:lnTo>
                  <a:pt x="84294" y="178870"/>
                </a:lnTo>
                <a:lnTo>
                  <a:pt x="112557" y="144172"/>
                </a:lnTo>
                <a:lnTo>
                  <a:pt x="144170" y="112558"/>
                </a:lnTo>
                <a:lnTo>
                  <a:pt x="178867" y="84295"/>
                </a:lnTo>
                <a:lnTo>
                  <a:pt x="216381" y="59649"/>
                </a:lnTo>
                <a:lnTo>
                  <a:pt x="256446" y="38886"/>
                </a:lnTo>
                <a:lnTo>
                  <a:pt x="298795" y="22273"/>
                </a:lnTo>
                <a:lnTo>
                  <a:pt x="343161" y="10076"/>
                </a:lnTo>
                <a:lnTo>
                  <a:pt x="389278" y="2563"/>
                </a:lnTo>
                <a:lnTo>
                  <a:pt x="436880" y="0"/>
                </a:lnTo>
                <a:lnTo>
                  <a:pt x="5154663" y="0"/>
                </a:lnTo>
                <a:lnTo>
                  <a:pt x="5202267" y="2563"/>
                </a:lnTo>
                <a:lnTo>
                  <a:pt x="5248386" y="10076"/>
                </a:lnTo>
                <a:lnTo>
                  <a:pt x="5292754" y="22273"/>
                </a:lnTo>
                <a:lnTo>
                  <a:pt x="5335104" y="38886"/>
                </a:lnTo>
                <a:lnTo>
                  <a:pt x="5375170" y="59649"/>
                </a:lnTo>
                <a:lnTo>
                  <a:pt x="5412685" y="84295"/>
                </a:lnTo>
                <a:lnTo>
                  <a:pt x="5447383" y="112558"/>
                </a:lnTo>
                <a:lnTo>
                  <a:pt x="5478997" y="144172"/>
                </a:lnTo>
                <a:lnTo>
                  <a:pt x="5507260" y="178870"/>
                </a:lnTo>
                <a:lnTo>
                  <a:pt x="5531906" y="216385"/>
                </a:lnTo>
                <a:lnTo>
                  <a:pt x="5552669" y="256451"/>
                </a:lnTo>
                <a:lnTo>
                  <a:pt x="5569282" y="298801"/>
                </a:lnTo>
                <a:lnTo>
                  <a:pt x="5581479" y="343169"/>
                </a:lnTo>
                <a:lnTo>
                  <a:pt x="5588992" y="389288"/>
                </a:lnTo>
                <a:lnTo>
                  <a:pt x="5591556" y="436892"/>
                </a:lnTo>
                <a:lnTo>
                  <a:pt x="5591556" y="2184400"/>
                </a:lnTo>
                <a:lnTo>
                  <a:pt x="5588992" y="2232003"/>
                </a:lnTo>
                <a:lnTo>
                  <a:pt x="5581479" y="2278122"/>
                </a:lnTo>
                <a:lnTo>
                  <a:pt x="5569282" y="2322489"/>
                </a:lnTo>
                <a:lnTo>
                  <a:pt x="5552669" y="2364839"/>
                </a:lnTo>
                <a:lnTo>
                  <a:pt x="5531906" y="2404903"/>
                </a:lnTo>
                <a:lnTo>
                  <a:pt x="5507260" y="2442417"/>
                </a:lnTo>
                <a:lnTo>
                  <a:pt x="5478997" y="2477114"/>
                </a:lnTo>
                <a:lnTo>
                  <a:pt x="5447383" y="2508726"/>
                </a:lnTo>
                <a:lnTo>
                  <a:pt x="5412685" y="2536988"/>
                </a:lnTo>
                <a:lnTo>
                  <a:pt x="5375170" y="2561634"/>
                </a:lnTo>
                <a:lnTo>
                  <a:pt x="5335104" y="2582396"/>
                </a:lnTo>
                <a:lnTo>
                  <a:pt x="5292754" y="2599008"/>
                </a:lnTo>
                <a:lnTo>
                  <a:pt x="5248386" y="2611203"/>
                </a:lnTo>
                <a:lnTo>
                  <a:pt x="5202267" y="2618716"/>
                </a:lnTo>
                <a:lnTo>
                  <a:pt x="5154663" y="2621280"/>
                </a:lnTo>
                <a:lnTo>
                  <a:pt x="436880" y="2621280"/>
                </a:lnTo>
                <a:lnTo>
                  <a:pt x="389278" y="2618716"/>
                </a:lnTo>
                <a:lnTo>
                  <a:pt x="343161" y="2611203"/>
                </a:lnTo>
                <a:lnTo>
                  <a:pt x="298795" y="2599008"/>
                </a:lnTo>
                <a:lnTo>
                  <a:pt x="256446" y="2582396"/>
                </a:lnTo>
                <a:lnTo>
                  <a:pt x="216381" y="2561634"/>
                </a:lnTo>
                <a:lnTo>
                  <a:pt x="178867" y="2536988"/>
                </a:lnTo>
                <a:lnTo>
                  <a:pt x="144170" y="2508726"/>
                </a:lnTo>
                <a:lnTo>
                  <a:pt x="112557" y="2477114"/>
                </a:lnTo>
                <a:lnTo>
                  <a:pt x="84294" y="2442417"/>
                </a:lnTo>
                <a:lnTo>
                  <a:pt x="59648" y="2404903"/>
                </a:lnTo>
                <a:lnTo>
                  <a:pt x="38885" y="2364839"/>
                </a:lnTo>
                <a:lnTo>
                  <a:pt x="22273" y="2322489"/>
                </a:lnTo>
                <a:lnTo>
                  <a:pt x="10076" y="2278122"/>
                </a:lnTo>
                <a:lnTo>
                  <a:pt x="2563" y="2232003"/>
                </a:lnTo>
                <a:lnTo>
                  <a:pt x="0" y="2184400"/>
                </a:lnTo>
                <a:lnTo>
                  <a:pt x="0" y="436892"/>
                </a:lnTo>
                <a:close/>
              </a:path>
            </a:pathLst>
          </a:custGeom>
          <a:ln w="28575">
            <a:solidFill>
              <a:srgbClr val="142C46"/>
            </a:solidFill>
          </a:ln>
        </p:spPr>
        <p:txBody>
          <a:bodyPr wrap="square" lIns="0" tIns="0" rIns="0" bIns="0" rtlCol="0"/>
          <a:lstStyle/>
          <a:p>
            <a:endParaRPr/>
          </a:p>
        </p:txBody>
      </p:sp>
      <p:grpSp>
        <p:nvGrpSpPr>
          <p:cNvPr id="3" name="object 6">
            <a:extLst>
              <a:ext uri="{FF2B5EF4-FFF2-40B4-BE49-F238E27FC236}">
                <a16:creationId xmlns:a16="http://schemas.microsoft.com/office/drawing/2014/main" id="{06890787-C313-A341-B3C4-75823BF8F0E8}"/>
              </a:ext>
            </a:extLst>
          </p:cNvPr>
          <p:cNvGrpSpPr/>
          <p:nvPr/>
        </p:nvGrpSpPr>
        <p:grpSpPr>
          <a:xfrm>
            <a:off x="6175317" y="3452536"/>
            <a:ext cx="5485402" cy="2529164"/>
            <a:chOff x="6315646" y="3712648"/>
            <a:chExt cx="5620385" cy="2649855"/>
          </a:xfrm>
        </p:grpSpPr>
        <p:sp>
          <p:nvSpPr>
            <p:cNvPr id="4" name="object 7">
              <a:extLst>
                <a:ext uri="{FF2B5EF4-FFF2-40B4-BE49-F238E27FC236}">
                  <a16:creationId xmlns:a16="http://schemas.microsoft.com/office/drawing/2014/main" id="{D36094BD-9ADA-07BD-F35A-EBB2689E2640}"/>
                </a:ext>
              </a:extLst>
            </p:cNvPr>
            <p:cNvSpPr/>
            <p:nvPr/>
          </p:nvSpPr>
          <p:spPr>
            <a:xfrm>
              <a:off x="6329934" y="3726935"/>
              <a:ext cx="5591810" cy="2621280"/>
            </a:xfrm>
            <a:custGeom>
              <a:avLst/>
              <a:gdLst/>
              <a:ahLst/>
              <a:cxnLst/>
              <a:rect l="l" t="t" r="r" b="b"/>
              <a:pathLst>
                <a:path w="5591809" h="2621279">
                  <a:moveTo>
                    <a:pt x="5154663" y="0"/>
                  </a:moveTo>
                  <a:lnTo>
                    <a:pt x="436892" y="0"/>
                  </a:lnTo>
                  <a:lnTo>
                    <a:pt x="389288" y="2563"/>
                  </a:lnTo>
                  <a:lnTo>
                    <a:pt x="343169" y="10076"/>
                  </a:lnTo>
                  <a:lnTo>
                    <a:pt x="298801" y="22273"/>
                  </a:lnTo>
                  <a:lnTo>
                    <a:pt x="256451" y="38886"/>
                  </a:lnTo>
                  <a:lnTo>
                    <a:pt x="216385" y="59649"/>
                  </a:lnTo>
                  <a:lnTo>
                    <a:pt x="178870" y="84295"/>
                  </a:lnTo>
                  <a:lnTo>
                    <a:pt x="144172" y="112558"/>
                  </a:lnTo>
                  <a:lnTo>
                    <a:pt x="112558" y="144172"/>
                  </a:lnTo>
                  <a:lnTo>
                    <a:pt x="84295" y="178870"/>
                  </a:lnTo>
                  <a:lnTo>
                    <a:pt x="59649" y="216385"/>
                  </a:lnTo>
                  <a:lnTo>
                    <a:pt x="38886" y="256451"/>
                  </a:lnTo>
                  <a:lnTo>
                    <a:pt x="22273" y="298801"/>
                  </a:lnTo>
                  <a:lnTo>
                    <a:pt x="10076" y="343169"/>
                  </a:lnTo>
                  <a:lnTo>
                    <a:pt x="2563" y="389288"/>
                  </a:lnTo>
                  <a:lnTo>
                    <a:pt x="0" y="436892"/>
                  </a:lnTo>
                  <a:lnTo>
                    <a:pt x="0" y="2184400"/>
                  </a:lnTo>
                  <a:lnTo>
                    <a:pt x="2563" y="2232003"/>
                  </a:lnTo>
                  <a:lnTo>
                    <a:pt x="10076" y="2278122"/>
                  </a:lnTo>
                  <a:lnTo>
                    <a:pt x="22273" y="2322489"/>
                  </a:lnTo>
                  <a:lnTo>
                    <a:pt x="38886" y="2364839"/>
                  </a:lnTo>
                  <a:lnTo>
                    <a:pt x="59649" y="2404903"/>
                  </a:lnTo>
                  <a:lnTo>
                    <a:pt x="84295" y="2442417"/>
                  </a:lnTo>
                  <a:lnTo>
                    <a:pt x="112558" y="2477114"/>
                  </a:lnTo>
                  <a:lnTo>
                    <a:pt x="144172" y="2508726"/>
                  </a:lnTo>
                  <a:lnTo>
                    <a:pt x="178870" y="2536988"/>
                  </a:lnTo>
                  <a:lnTo>
                    <a:pt x="216385" y="2561634"/>
                  </a:lnTo>
                  <a:lnTo>
                    <a:pt x="256451" y="2582396"/>
                  </a:lnTo>
                  <a:lnTo>
                    <a:pt x="298801" y="2599008"/>
                  </a:lnTo>
                  <a:lnTo>
                    <a:pt x="343169" y="2611203"/>
                  </a:lnTo>
                  <a:lnTo>
                    <a:pt x="389288" y="2618716"/>
                  </a:lnTo>
                  <a:lnTo>
                    <a:pt x="436892" y="2621280"/>
                  </a:lnTo>
                  <a:lnTo>
                    <a:pt x="5154663" y="2621280"/>
                  </a:lnTo>
                  <a:lnTo>
                    <a:pt x="5202267" y="2618716"/>
                  </a:lnTo>
                  <a:lnTo>
                    <a:pt x="5248386" y="2611203"/>
                  </a:lnTo>
                  <a:lnTo>
                    <a:pt x="5292754" y="2599008"/>
                  </a:lnTo>
                  <a:lnTo>
                    <a:pt x="5335104" y="2582396"/>
                  </a:lnTo>
                  <a:lnTo>
                    <a:pt x="5375170" y="2561634"/>
                  </a:lnTo>
                  <a:lnTo>
                    <a:pt x="5412685" y="2536988"/>
                  </a:lnTo>
                  <a:lnTo>
                    <a:pt x="5447383" y="2508726"/>
                  </a:lnTo>
                  <a:lnTo>
                    <a:pt x="5478997" y="2477114"/>
                  </a:lnTo>
                  <a:lnTo>
                    <a:pt x="5507260" y="2442417"/>
                  </a:lnTo>
                  <a:lnTo>
                    <a:pt x="5531906" y="2404903"/>
                  </a:lnTo>
                  <a:lnTo>
                    <a:pt x="5552669" y="2364839"/>
                  </a:lnTo>
                  <a:lnTo>
                    <a:pt x="5569282" y="2322489"/>
                  </a:lnTo>
                  <a:lnTo>
                    <a:pt x="5581479" y="2278122"/>
                  </a:lnTo>
                  <a:lnTo>
                    <a:pt x="5588992" y="2232003"/>
                  </a:lnTo>
                  <a:lnTo>
                    <a:pt x="5591556" y="2184400"/>
                  </a:lnTo>
                  <a:lnTo>
                    <a:pt x="5591556" y="436892"/>
                  </a:lnTo>
                  <a:lnTo>
                    <a:pt x="5588992" y="389288"/>
                  </a:lnTo>
                  <a:lnTo>
                    <a:pt x="5581479" y="343169"/>
                  </a:lnTo>
                  <a:lnTo>
                    <a:pt x="5569282" y="298801"/>
                  </a:lnTo>
                  <a:lnTo>
                    <a:pt x="5552669" y="256451"/>
                  </a:lnTo>
                  <a:lnTo>
                    <a:pt x="5531906" y="216385"/>
                  </a:lnTo>
                  <a:lnTo>
                    <a:pt x="5507260" y="178870"/>
                  </a:lnTo>
                  <a:lnTo>
                    <a:pt x="5478997" y="144172"/>
                  </a:lnTo>
                  <a:lnTo>
                    <a:pt x="5447383" y="112558"/>
                  </a:lnTo>
                  <a:lnTo>
                    <a:pt x="5412685" y="84295"/>
                  </a:lnTo>
                  <a:lnTo>
                    <a:pt x="5375170" y="59649"/>
                  </a:lnTo>
                  <a:lnTo>
                    <a:pt x="5335104" y="38886"/>
                  </a:lnTo>
                  <a:lnTo>
                    <a:pt x="5292754" y="22273"/>
                  </a:lnTo>
                  <a:lnTo>
                    <a:pt x="5248386" y="10076"/>
                  </a:lnTo>
                  <a:lnTo>
                    <a:pt x="5202267" y="2563"/>
                  </a:lnTo>
                  <a:lnTo>
                    <a:pt x="5154663" y="0"/>
                  </a:lnTo>
                  <a:close/>
                </a:path>
              </a:pathLst>
            </a:custGeom>
            <a:solidFill>
              <a:srgbClr val="142C46"/>
            </a:solidFill>
          </p:spPr>
          <p:txBody>
            <a:bodyPr wrap="square" lIns="0" tIns="0" rIns="0" bIns="0" rtlCol="0"/>
            <a:lstStyle/>
            <a:p>
              <a:endParaRPr/>
            </a:p>
          </p:txBody>
        </p:sp>
        <p:sp>
          <p:nvSpPr>
            <p:cNvPr id="5" name="object 8">
              <a:extLst>
                <a:ext uri="{FF2B5EF4-FFF2-40B4-BE49-F238E27FC236}">
                  <a16:creationId xmlns:a16="http://schemas.microsoft.com/office/drawing/2014/main" id="{6F47C734-E49D-0160-3498-1EC02BD78059}"/>
                </a:ext>
              </a:extLst>
            </p:cNvPr>
            <p:cNvSpPr/>
            <p:nvPr/>
          </p:nvSpPr>
          <p:spPr>
            <a:xfrm>
              <a:off x="6329934" y="3726935"/>
              <a:ext cx="5591810" cy="2621280"/>
            </a:xfrm>
            <a:custGeom>
              <a:avLst/>
              <a:gdLst/>
              <a:ahLst/>
              <a:cxnLst/>
              <a:rect l="l" t="t" r="r" b="b"/>
              <a:pathLst>
                <a:path w="5591809" h="2621279">
                  <a:moveTo>
                    <a:pt x="0" y="436892"/>
                  </a:moveTo>
                  <a:lnTo>
                    <a:pt x="2563" y="389288"/>
                  </a:lnTo>
                  <a:lnTo>
                    <a:pt x="10076" y="343169"/>
                  </a:lnTo>
                  <a:lnTo>
                    <a:pt x="22273" y="298801"/>
                  </a:lnTo>
                  <a:lnTo>
                    <a:pt x="38886" y="256451"/>
                  </a:lnTo>
                  <a:lnTo>
                    <a:pt x="59649" y="216385"/>
                  </a:lnTo>
                  <a:lnTo>
                    <a:pt x="84295" y="178870"/>
                  </a:lnTo>
                  <a:lnTo>
                    <a:pt x="112558" y="144172"/>
                  </a:lnTo>
                  <a:lnTo>
                    <a:pt x="144172" y="112558"/>
                  </a:lnTo>
                  <a:lnTo>
                    <a:pt x="178870" y="84295"/>
                  </a:lnTo>
                  <a:lnTo>
                    <a:pt x="216385" y="59649"/>
                  </a:lnTo>
                  <a:lnTo>
                    <a:pt x="256451" y="38886"/>
                  </a:lnTo>
                  <a:lnTo>
                    <a:pt x="298801" y="22273"/>
                  </a:lnTo>
                  <a:lnTo>
                    <a:pt x="343169" y="10076"/>
                  </a:lnTo>
                  <a:lnTo>
                    <a:pt x="389288" y="2563"/>
                  </a:lnTo>
                  <a:lnTo>
                    <a:pt x="436892" y="0"/>
                  </a:lnTo>
                  <a:lnTo>
                    <a:pt x="5154663" y="0"/>
                  </a:lnTo>
                  <a:lnTo>
                    <a:pt x="5202267" y="2563"/>
                  </a:lnTo>
                  <a:lnTo>
                    <a:pt x="5248386" y="10076"/>
                  </a:lnTo>
                  <a:lnTo>
                    <a:pt x="5292754" y="22273"/>
                  </a:lnTo>
                  <a:lnTo>
                    <a:pt x="5335104" y="38886"/>
                  </a:lnTo>
                  <a:lnTo>
                    <a:pt x="5375170" y="59649"/>
                  </a:lnTo>
                  <a:lnTo>
                    <a:pt x="5412685" y="84295"/>
                  </a:lnTo>
                  <a:lnTo>
                    <a:pt x="5447383" y="112558"/>
                  </a:lnTo>
                  <a:lnTo>
                    <a:pt x="5478997" y="144172"/>
                  </a:lnTo>
                  <a:lnTo>
                    <a:pt x="5507260" y="178870"/>
                  </a:lnTo>
                  <a:lnTo>
                    <a:pt x="5531906" y="216385"/>
                  </a:lnTo>
                  <a:lnTo>
                    <a:pt x="5552669" y="256451"/>
                  </a:lnTo>
                  <a:lnTo>
                    <a:pt x="5569282" y="298801"/>
                  </a:lnTo>
                  <a:lnTo>
                    <a:pt x="5581479" y="343169"/>
                  </a:lnTo>
                  <a:lnTo>
                    <a:pt x="5588992" y="389288"/>
                  </a:lnTo>
                  <a:lnTo>
                    <a:pt x="5591556" y="436892"/>
                  </a:lnTo>
                  <a:lnTo>
                    <a:pt x="5591556" y="2184400"/>
                  </a:lnTo>
                  <a:lnTo>
                    <a:pt x="5588992" y="2232003"/>
                  </a:lnTo>
                  <a:lnTo>
                    <a:pt x="5581479" y="2278122"/>
                  </a:lnTo>
                  <a:lnTo>
                    <a:pt x="5569282" y="2322489"/>
                  </a:lnTo>
                  <a:lnTo>
                    <a:pt x="5552669" y="2364839"/>
                  </a:lnTo>
                  <a:lnTo>
                    <a:pt x="5531906" y="2404903"/>
                  </a:lnTo>
                  <a:lnTo>
                    <a:pt x="5507260" y="2442417"/>
                  </a:lnTo>
                  <a:lnTo>
                    <a:pt x="5478997" y="2477114"/>
                  </a:lnTo>
                  <a:lnTo>
                    <a:pt x="5447383" y="2508726"/>
                  </a:lnTo>
                  <a:lnTo>
                    <a:pt x="5412685" y="2536988"/>
                  </a:lnTo>
                  <a:lnTo>
                    <a:pt x="5375170" y="2561634"/>
                  </a:lnTo>
                  <a:lnTo>
                    <a:pt x="5335104" y="2582396"/>
                  </a:lnTo>
                  <a:lnTo>
                    <a:pt x="5292754" y="2599008"/>
                  </a:lnTo>
                  <a:lnTo>
                    <a:pt x="5248386" y="2611203"/>
                  </a:lnTo>
                  <a:lnTo>
                    <a:pt x="5202267" y="2618716"/>
                  </a:lnTo>
                  <a:lnTo>
                    <a:pt x="5154663" y="2621280"/>
                  </a:lnTo>
                  <a:lnTo>
                    <a:pt x="436892" y="2621280"/>
                  </a:lnTo>
                  <a:lnTo>
                    <a:pt x="389288" y="2618716"/>
                  </a:lnTo>
                  <a:lnTo>
                    <a:pt x="343169" y="2611203"/>
                  </a:lnTo>
                  <a:lnTo>
                    <a:pt x="298801" y="2599008"/>
                  </a:lnTo>
                  <a:lnTo>
                    <a:pt x="256451" y="2582396"/>
                  </a:lnTo>
                  <a:lnTo>
                    <a:pt x="216385" y="2561634"/>
                  </a:lnTo>
                  <a:lnTo>
                    <a:pt x="178870" y="2536988"/>
                  </a:lnTo>
                  <a:lnTo>
                    <a:pt x="144172" y="2508726"/>
                  </a:lnTo>
                  <a:lnTo>
                    <a:pt x="112558" y="2477114"/>
                  </a:lnTo>
                  <a:lnTo>
                    <a:pt x="84295" y="2442417"/>
                  </a:lnTo>
                  <a:lnTo>
                    <a:pt x="59649" y="2404903"/>
                  </a:lnTo>
                  <a:lnTo>
                    <a:pt x="38886" y="2364839"/>
                  </a:lnTo>
                  <a:lnTo>
                    <a:pt x="22273" y="2322489"/>
                  </a:lnTo>
                  <a:lnTo>
                    <a:pt x="10076" y="2278122"/>
                  </a:lnTo>
                  <a:lnTo>
                    <a:pt x="2563" y="2232003"/>
                  </a:lnTo>
                  <a:lnTo>
                    <a:pt x="0" y="2184400"/>
                  </a:lnTo>
                  <a:lnTo>
                    <a:pt x="0" y="436892"/>
                  </a:lnTo>
                  <a:close/>
                </a:path>
              </a:pathLst>
            </a:custGeom>
            <a:ln w="28575">
              <a:solidFill>
                <a:srgbClr val="142C46"/>
              </a:solidFill>
            </a:ln>
          </p:spPr>
          <p:txBody>
            <a:bodyPr wrap="square" lIns="0" tIns="0" rIns="0" bIns="0" rtlCol="0"/>
            <a:lstStyle/>
            <a:p>
              <a:endParaRPr/>
            </a:p>
          </p:txBody>
        </p:sp>
      </p:grpSp>
      <p:grpSp>
        <p:nvGrpSpPr>
          <p:cNvPr id="6" name="object 10">
            <a:extLst>
              <a:ext uri="{FF2B5EF4-FFF2-40B4-BE49-F238E27FC236}">
                <a16:creationId xmlns:a16="http://schemas.microsoft.com/office/drawing/2014/main" id="{DFD869AB-368A-ADE8-0B36-6007D85C0574}"/>
              </a:ext>
            </a:extLst>
          </p:cNvPr>
          <p:cNvGrpSpPr/>
          <p:nvPr/>
        </p:nvGrpSpPr>
        <p:grpSpPr>
          <a:xfrm>
            <a:off x="472631" y="995738"/>
            <a:ext cx="5485402" cy="2331583"/>
            <a:chOff x="472630" y="1138613"/>
            <a:chExt cx="5620385" cy="2442845"/>
          </a:xfrm>
        </p:grpSpPr>
        <p:sp>
          <p:nvSpPr>
            <p:cNvPr id="7" name="object 11">
              <a:extLst>
                <a:ext uri="{FF2B5EF4-FFF2-40B4-BE49-F238E27FC236}">
                  <a16:creationId xmlns:a16="http://schemas.microsoft.com/office/drawing/2014/main" id="{120F3D02-DC02-08A5-546A-618E4359AAE5}"/>
                </a:ext>
              </a:extLst>
            </p:cNvPr>
            <p:cNvSpPr/>
            <p:nvPr/>
          </p:nvSpPr>
          <p:spPr>
            <a:xfrm>
              <a:off x="486918" y="1152900"/>
              <a:ext cx="5591810" cy="2414270"/>
            </a:xfrm>
            <a:custGeom>
              <a:avLst/>
              <a:gdLst/>
              <a:ahLst/>
              <a:cxnLst/>
              <a:rect l="l" t="t" r="r" b="b"/>
              <a:pathLst>
                <a:path w="5591810" h="2414270">
                  <a:moveTo>
                    <a:pt x="5189207" y="0"/>
                  </a:moveTo>
                  <a:lnTo>
                    <a:pt x="402348" y="0"/>
                  </a:lnTo>
                  <a:lnTo>
                    <a:pt x="355426" y="2706"/>
                  </a:lnTo>
                  <a:lnTo>
                    <a:pt x="310093" y="10626"/>
                  </a:lnTo>
                  <a:lnTo>
                    <a:pt x="266652" y="23456"/>
                  </a:lnTo>
                  <a:lnTo>
                    <a:pt x="225405" y="40895"/>
                  </a:lnTo>
                  <a:lnTo>
                    <a:pt x="186653" y="62640"/>
                  </a:lnTo>
                  <a:lnTo>
                    <a:pt x="150699" y="88391"/>
                  </a:lnTo>
                  <a:lnTo>
                    <a:pt x="117844" y="117844"/>
                  </a:lnTo>
                  <a:lnTo>
                    <a:pt x="88391" y="150699"/>
                  </a:lnTo>
                  <a:lnTo>
                    <a:pt x="62640" y="186653"/>
                  </a:lnTo>
                  <a:lnTo>
                    <a:pt x="40895" y="225405"/>
                  </a:lnTo>
                  <a:lnTo>
                    <a:pt x="23456" y="266652"/>
                  </a:lnTo>
                  <a:lnTo>
                    <a:pt x="10626" y="310093"/>
                  </a:lnTo>
                  <a:lnTo>
                    <a:pt x="2706" y="355426"/>
                  </a:lnTo>
                  <a:lnTo>
                    <a:pt x="0" y="402348"/>
                  </a:lnTo>
                  <a:lnTo>
                    <a:pt x="0" y="2011679"/>
                  </a:lnTo>
                  <a:lnTo>
                    <a:pt x="2706" y="2058602"/>
                  </a:lnTo>
                  <a:lnTo>
                    <a:pt x="10626" y="2103934"/>
                  </a:lnTo>
                  <a:lnTo>
                    <a:pt x="23456" y="2147374"/>
                  </a:lnTo>
                  <a:lnTo>
                    <a:pt x="40895" y="2188620"/>
                  </a:lnTo>
                  <a:lnTo>
                    <a:pt x="62640" y="2227371"/>
                  </a:lnTo>
                  <a:lnTo>
                    <a:pt x="88391" y="2263323"/>
                  </a:lnTo>
                  <a:lnTo>
                    <a:pt x="117844" y="2296177"/>
                  </a:lnTo>
                  <a:lnTo>
                    <a:pt x="150699" y="2325629"/>
                  </a:lnTo>
                  <a:lnTo>
                    <a:pt x="186653" y="2351379"/>
                  </a:lnTo>
                  <a:lnTo>
                    <a:pt x="225405" y="2373123"/>
                  </a:lnTo>
                  <a:lnTo>
                    <a:pt x="266652" y="2390561"/>
                  </a:lnTo>
                  <a:lnTo>
                    <a:pt x="310093" y="2403390"/>
                  </a:lnTo>
                  <a:lnTo>
                    <a:pt x="355426" y="2411309"/>
                  </a:lnTo>
                  <a:lnTo>
                    <a:pt x="402348" y="2414016"/>
                  </a:lnTo>
                  <a:lnTo>
                    <a:pt x="5189207" y="2414016"/>
                  </a:lnTo>
                  <a:lnTo>
                    <a:pt x="5236129" y="2411309"/>
                  </a:lnTo>
                  <a:lnTo>
                    <a:pt x="5281462" y="2403390"/>
                  </a:lnTo>
                  <a:lnTo>
                    <a:pt x="5324903" y="2390561"/>
                  </a:lnTo>
                  <a:lnTo>
                    <a:pt x="5366150" y="2373123"/>
                  </a:lnTo>
                  <a:lnTo>
                    <a:pt x="5404902" y="2351379"/>
                  </a:lnTo>
                  <a:lnTo>
                    <a:pt x="5440856" y="2325629"/>
                  </a:lnTo>
                  <a:lnTo>
                    <a:pt x="5473711" y="2296177"/>
                  </a:lnTo>
                  <a:lnTo>
                    <a:pt x="5503164" y="2263323"/>
                  </a:lnTo>
                  <a:lnTo>
                    <a:pt x="5528915" y="2227371"/>
                  </a:lnTo>
                  <a:lnTo>
                    <a:pt x="5550660" y="2188620"/>
                  </a:lnTo>
                  <a:lnTo>
                    <a:pt x="5568099" y="2147374"/>
                  </a:lnTo>
                  <a:lnTo>
                    <a:pt x="5580929" y="2103934"/>
                  </a:lnTo>
                  <a:lnTo>
                    <a:pt x="5588849" y="2058602"/>
                  </a:lnTo>
                  <a:lnTo>
                    <a:pt x="5591556" y="2011679"/>
                  </a:lnTo>
                  <a:lnTo>
                    <a:pt x="5591556" y="402348"/>
                  </a:lnTo>
                  <a:lnTo>
                    <a:pt x="5588849" y="355426"/>
                  </a:lnTo>
                  <a:lnTo>
                    <a:pt x="5580929" y="310093"/>
                  </a:lnTo>
                  <a:lnTo>
                    <a:pt x="5568099" y="266652"/>
                  </a:lnTo>
                  <a:lnTo>
                    <a:pt x="5550660" y="225405"/>
                  </a:lnTo>
                  <a:lnTo>
                    <a:pt x="5528915" y="186653"/>
                  </a:lnTo>
                  <a:lnTo>
                    <a:pt x="5503164" y="150699"/>
                  </a:lnTo>
                  <a:lnTo>
                    <a:pt x="5473711" y="117844"/>
                  </a:lnTo>
                  <a:lnTo>
                    <a:pt x="5440856" y="88391"/>
                  </a:lnTo>
                  <a:lnTo>
                    <a:pt x="5404902" y="62640"/>
                  </a:lnTo>
                  <a:lnTo>
                    <a:pt x="5366150" y="40895"/>
                  </a:lnTo>
                  <a:lnTo>
                    <a:pt x="5324903" y="23456"/>
                  </a:lnTo>
                  <a:lnTo>
                    <a:pt x="5281462" y="10626"/>
                  </a:lnTo>
                  <a:lnTo>
                    <a:pt x="5236129" y="2706"/>
                  </a:lnTo>
                  <a:lnTo>
                    <a:pt x="5189207" y="0"/>
                  </a:lnTo>
                  <a:close/>
                </a:path>
              </a:pathLst>
            </a:custGeom>
            <a:solidFill>
              <a:srgbClr val="142C46"/>
            </a:solidFill>
          </p:spPr>
          <p:txBody>
            <a:bodyPr wrap="square" lIns="0" tIns="0" rIns="0" bIns="0" rtlCol="0"/>
            <a:lstStyle/>
            <a:p>
              <a:endParaRPr/>
            </a:p>
          </p:txBody>
        </p:sp>
        <p:sp>
          <p:nvSpPr>
            <p:cNvPr id="8" name="object 12">
              <a:extLst>
                <a:ext uri="{FF2B5EF4-FFF2-40B4-BE49-F238E27FC236}">
                  <a16:creationId xmlns:a16="http://schemas.microsoft.com/office/drawing/2014/main" id="{218502A7-12F8-E534-C191-169F2F9EB8D4}"/>
                </a:ext>
              </a:extLst>
            </p:cNvPr>
            <p:cNvSpPr/>
            <p:nvPr/>
          </p:nvSpPr>
          <p:spPr>
            <a:xfrm>
              <a:off x="486918" y="1152900"/>
              <a:ext cx="5591810" cy="2414270"/>
            </a:xfrm>
            <a:custGeom>
              <a:avLst/>
              <a:gdLst/>
              <a:ahLst/>
              <a:cxnLst/>
              <a:rect l="l" t="t" r="r" b="b"/>
              <a:pathLst>
                <a:path w="5591810" h="2414270">
                  <a:moveTo>
                    <a:pt x="0" y="402348"/>
                  </a:moveTo>
                  <a:lnTo>
                    <a:pt x="2706" y="355426"/>
                  </a:lnTo>
                  <a:lnTo>
                    <a:pt x="10626" y="310093"/>
                  </a:lnTo>
                  <a:lnTo>
                    <a:pt x="23456" y="266652"/>
                  </a:lnTo>
                  <a:lnTo>
                    <a:pt x="40895" y="225405"/>
                  </a:lnTo>
                  <a:lnTo>
                    <a:pt x="62640" y="186653"/>
                  </a:lnTo>
                  <a:lnTo>
                    <a:pt x="88391" y="150699"/>
                  </a:lnTo>
                  <a:lnTo>
                    <a:pt x="117844" y="117844"/>
                  </a:lnTo>
                  <a:lnTo>
                    <a:pt x="150699" y="88391"/>
                  </a:lnTo>
                  <a:lnTo>
                    <a:pt x="186653" y="62640"/>
                  </a:lnTo>
                  <a:lnTo>
                    <a:pt x="225405" y="40895"/>
                  </a:lnTo>
                  <a:lnTo>
                    <a:pt x="266652" y="23456"/>
                  </a:lnTo>
                  <a:lnTo>
                    <a:pt x="310093" y="10626"/>
                  </a:lnTo>
                  <a:lnTo>
                    <a:pt x="355426" y="2706"/>
                  </a:lnTo>
                  <a:lnTo>
                    <a:pt x="402348" y="0"/>
                  </a:lnTo>
                  <a:lnTo>
                    <a:pt x="5189207" y="0"/>
                  </a:lnTo>
                  <a:lnTo>
                    <a:pt x="5236129" y="2706"/>
                  </a:lnTo>
                  <a:lnTo>
                    <a:pt x="5281462" y="10626"/>
                  </a:lnTo>
                  <a:lnTo>
                    <a:pt x="5324903" y="23456"/>
                  </a:lnTo>
                  <a:lnTo>
                    <a:pt x="5366150" y="40895"/>
                  </a:lnTo>
                  <a:lnTo>
                    <a:pt x="5404902" y="62640"/>
                  </a:lnTo>
                  <a:lnTo>
                    <a:pt x="5440856" y="88391"/>
                  </a:lnTo>
                  <a:lnTo>
                    <a:pt x="5473711" y="117844"/>
                  </a:lnTo>
                  <a:lnTo>
                    <a:pt x="5503164" y="150699"/>
                  </a:lnTo>
                  <a:lnTo>
                    <a:pt x="5528915" y="186653"/>
                  </a:lnTo>
                  <a:lnTo>
                    <a:pt x="5550660" y="225405"/>
                  </a:lnTo>
                  <a:lnTo>
                    <a:pt x="5568099" y="266652"/>
                  </a:lnTo>
                  <a:lnTo>
                    <a:pt x="5580929" y="310093"/>
                  </a:lnTo>
                  <a:lnTo>
                    <a:pt x="5588849" y="355426"/>
                  </a:lnTo>
                  <a:lnTo>
                    <a:pt x="5591556" y="402348"/>
                  </a:lnTo>
                  <a:lnTo>
                    <a:pt x="5591556" y="2011679"/>
                  </a:lnTo>
                  <a:lnTo>
                    <a:pt x="5588849" y="2058602"/>
                  </a:lnTo>
                  <a:lnTo>
                    <a:pt x="5580929" y="2103934"/>
                  </a:lnTo>
                  <a:lnTo>
                    <a:pt x="5568099" y="2147374"/>
                  </a:lnTo>
                  <a:lnTo>
                    <a:pt x="5550660" y="2188620"/>
                  </a:lnTo>
                  <a:lnTo>
                    <a:pt x="5528915" y="2227371"/>
                  </a:lnTo>
                  <a:lnTo>
                    <a:pt x="5503164" y="2263323"/>
                  </a:lnTo>
                  <a:lnTo>
                    <a:pt x="5473711" y="2296177"/>
                  </a:lnTo>
                  <a:lnTo>
                    <a:pt x="5440856" y="2325629"/>
                  </a:lnTo>
                  <a:lnTo>
                    <a:pt x="5404902" y="2351379"/>
                  </a:lnTo>
                  <a:lnTo>
                    <a:pt x="5366150" y="2373123"/>
                  </a:lnTo>
                  <a:lnTo>
                    <a:pt x="5324903" y="2390561"/>
                  </a:lnTo>
                  <a:lnTo>
                    <a:pt x="5281462" y="2403390"/>
                  </a:lnTo>
                  <a:lnTo>
                    <a:pt x="5236129" y="2411309"/>
                  </a:lnTo>
                  <a:lnTo>
                    <a:pt x="5189207" y="2414016"/>
                  </a:lnTo>
                  <a:lnTo>
                    <a:pt x="402348" y="2414016"/>
                  </a:lnTo>
                  <a:lnTo>
                    <a:pt x="355426" y="2411309"/>
                  </a:lnTo>
                  <a:lnTo>
                    <a:pt x="310093" y="2403390"/>
                  </a:lnTo>
                  <a:lnTo>
                    <a:pt x="266652" y="2390561"/>
                  </a:lnTo>
                  <a:lnTo>
                    <a:pt x="225405" y="2373123"/>
                  </a:lnTo>
                  <a:lnTo>
                    <a:pt x="186653" y="2351379"/>
                  </a:lnTo>
                  <a:lnTo>
                    <a:pt x="150699" y="2325629"/>
                  </a:lnTo>
                  <a:lnTo>
                    <a:pt x="117844" y="2296177"/>
                  </a:lnTo>
                  <a:lnTo>
                    <a:pt x="88391" y="2263323"/>
                  </a:lnTo>
                  <a:lnTo>
                    <a:pt x="62640" y="2227371"/>
                  </a:lnTo>
                  <a:lnTo>
                    <a:pt x="40895" y="2188620"/>
                  </a:lnTo>
                  <a:lnTo>
                    <a:pt x="23456" y="2147374"/>
                  </a:lnTo>
                  <a:lnTo>
                    <a:pt x="10626" y="2103934"/>
                  </a:lnTo>
                  <a:lnTo>
                    <a:pt x="2706" y="2058602"/>
                  </a:lnTo>
                  <a:lnTo>
                    <a:pt x="0" y="2011679"/>
                  </a:lnTo>
                  <a:lnTo>
                    <a:pt x="0" y="402348"/>
                  </a:lnTo>
                  <a:close/>
                </a:path>
              </a:pathLst>
            </a:custGeom>
            <a:ln w="28575">
              <a:solidFill>
                <a:srgbClr val="142C46"/>
              </a:solidFill>
            </a:ln>
          </p:spPr>
          <p:txBody>
            <a:bodyPr wrap="square" lIns="0" tIns="0" rIns="0" bIns="0" rtlCol="0"/>
            <a:lstStyle/>
            <a:p>
              <a:endParaRPr/>
            </a:p>
          </p:txBody>
        </p:sp>
      </p:grpSp>
      <p:sp>
        <p:nvSpPr>
          <p:cNvPr id="9" name="object 14">
            <a:extLst>
              <a:ext uri="{FF2B5EF4-FFF2-40B4-BE49-F238E27FC236}">
                <a16:creationId xmlns:a16="http://schemas.microsoft.com/office/drawing/2014/main" id="{75C33A91-1B58-1A04-1501-74BB165034F2}"/>
              </a:ext>
            </a:extLst>
          </p:cNvPr>
          <p:cNvSpPr/>
          <p:nvPr/>
        </p:nvSpPr>
        <p:spPr>
          <a:xfrm>
            <a:off x="6163976" y="1009386"/>
            <a:ext cx="5458753" cy="2304309"/>
          </a:xfrm>
          <a:custGeom>
            <a:avLst/>
            <a:gdLst/>
            <a:ahLst/>
            <a:cxnLst/>
            <a:rect l="l" t="t" r="r" b="b"/>
            <a:pathLst>
              <a:path w="5593080" h="2414270">
                <a:moveTo>
                  <a:pt x="0" y="402336"/>
                </a:moveTo>
                <a:lnTo>
                  <a:pt x="2706" y="355413"/>
                </a:lnTo>
                <a:lnTo>
                  <a:pt x="10626" y="310081"/>
                </a:lnTo>
                <a:lnTo>
                  <a:pt x="23456" y="266641"/>
                </a:lnTo>
                <a:lnTo>
                  <a:pt x="40894" y="225395"/>
                </a:lnTo>
                <a:lnTo>
                  <a:pt x="62640" y="186644"/>
                </a:lnTo>
                <a:lnTo>
                  <a:pt x="88390" y="150692"/>
                </a:lnTo>
                <a:lnTo>
                  <a:pt x="117843" y="117838"/>
                </a:lnTo>
                <a:lnTo>
                  <a:pt x="150697" y="88386"/>
                </a:lnTo>
                <a:lnTo>
                  <a:pt x="186650" y="62636"/>
                </a:lnTo>
                <a:lnTo>
                  <a:pt x="225400" y="40892"/>
                </a:lnTo>
                <a:lnTo>
                  <a:pt x="266646" y="23454"/>
                </a:lnTo>
                <a:lnTo>
                  <a:pt x="310085" y="10625"/>
                </a:lnTo>
                <a:lnTo>
                  <a:pt x="355416" y="2706"/>
                </a:lnTo>
                <a:lnTo>
                  <a:pt x="402336" y="0"/>
                </a:lnTo>
                <a:lnTo>
                  <a:pt x="5190744" y="0"/>
                </a:lnTo>
                <a:lnTo>
                  <a:pt x="5237663" y="2706"/>
                </a:lnTo>
                <a:lnTo>
                  <a:pt x="5282994" y="10625"/>
                </a:lnTo>
                <a:lnTo>
                  <a:pt x="5326433" y="23454"/>
                </a:lnTo>
                <a:lnTo>
                  <a:pt x="5367679" y="40892"/>
                </a:lnTo>
                <a:lnTo>
                  <a:pt x="5406429" y="62636"/>
                </a:lnTo>
                <a:lnTo>
                  <a:pt x="5442382" y="88386"/>
                </a:lnTo>
                <a:lnTo>
                  <a:pt x="5475236" y="117838"/>
                </a:lnTo>
                <a:lnTo>
                  <a:pt x="5504689" y="150692"/>
                </a:lnTo>
                <a:lnTo>
                  <a:pt x="5530439" y="186644"/>
                </a:lnTo>
                <a:lnTo>
                  <a:pt x="5552185" y="225395"/>
                </a:lnTo>
                <a:lnTo>
                  <a:pt x="5569623" y="266641"/>
                </a:lnTo>
                <a:lnTo>
                  <a:pt x="5582453" y="310081"/>
                </a:lnTo>
                <a:lnTo>
                  <a:pt x="5590373" y="355413"/>
                </a:lnTo>
                <a:lnTo>
                  <a:pt x="5593080" y="402336"/>
                </a:lnTo>
                <a:lnTo>
                  <a:pt x="5593080" y="2011667"/>
                </a:lnTo>
                <a:lnTo>
                  <a:pt x="5590373" y="2058589"/>
                </a:lnTo>
                <a:lnTo>
                  <a:pt x="5582453" y="2103922"/>
                </a:lnTo>
                <a:lnTo>
                  <a:pt x="5569623" y="2147363"/>
                </a:lnTo>
                <a:lnTo>
                  <a:pt x="5552185" y="2188610"/>
                </a:lnTo>
                <a:lnTo>
                  <a:pt x="5530439" y="2227362"/>
                </a:lnTo>
                <a:lnTo>
                  <a:pt x="5504689" y="2263316"/>
                </a:lnTo>
                <a:lnTo>
                  <a:pt x="5475236" y="2296171"/>
                </a:lnTo>
                <a:lnTo>
                  <a:pt x="5442382" y="2325624"/>
                </a:lnTo>
                <a:lnTo>
                  <a:pt x="5406429" y="2351375"/>
                </a:lnTo>
                <a:lnTo>
                  <a:pt x="5367679" y="2373120"/>
                </a:lnTo>
                <a:lnTo>
                  <a:pt x="5326433" y="2390559"/>
                </a:lnTo>
                <a:lnTo>
                  <a:pt x="5282994" y="2403389"/>
                </a:lnTo>
                <a:lnTo>
                  <a:pt x="5237663" y="2411309"/>
                </a:lnTo>
                <a:lnTo>
                  <a:pt x="5190744" y="2414016"/>
                </a:lnTo>
                <a:lnTo>
                  <a:pt x="402336" y="2414016"/>
                </a:lnTo>
                <a:lnTo>
                  <a:pt x="355416" y="2411309"/>
                </a:lnTo>
                <a:lnTo>
                  <a:pt x="310085" y="2403389"/>
                </a:lnTo>
                <a:lnTo>
                  <a:pt x="266646" y="2390559"/>
                </a:lnTo>
                <a:lnTo>
                  <a:pt x="225400" y="2373120"/>
                </a:lnTo>
                <a:lnTo>
                  <a:pt x="186650" y="2351375"/>
                </a:lnTo>
                <a:lnTo>
                  <a:pt x="150697" y="2325624"/>
                </a:lnTo>
                <a:lnTo>
                  <a:pt x="117843" y="2296171"/>
                </a:lnTo>
                <a:lnTo>
                  <a:pt x="88390" y="2263316"/>
                </a:lnTo>
                <a:lnTo>
                  <a:pt x="62640" y="2227362"/>
                </a:lnTo>
                <a:lnTo>
                  <a:pt x="40894" y="2188610"/>
                </a:lnTo>
                <a:lnTo>
                  <a:pt x="23456" y="2147363"/>
                </a:lnTo>
                <a:lnTo>
                  <a:pt x="10626" y="2103922"/>
                </a:lnTo>
                <a:lnTo>
                  <a:pt x="2706" y="2058589"/>
                </a:lnTo>
                <a:lnTo>
                  <a:pt x="0" y="2011667"/>
                </a:lnTo>
                <a:lnTo>
                  <a:pt x="0" y="402336"/>
                </a:lnTo>
                <a:close/>
              </a:path>
            </a:pathLst>
          </a:custGeom>
          <a:ln w="28575">
            <a:solidFill>
              <a:srgbClr val="142C46"/>
            </a:solidFill>
          </a:ln>
        </p:spPr>
        <p:txBody>
          <a:bodyPr wrap="square" lIns="0" tIns="0" rIns="0" bIns="0" rtlCol="0"/>
          <a:lstStyle/>
          <a:p>
            <a:endParaRPr/>
          </a:p>
        </p:txBody>
      </p:sp>
      <p:sp>
        <p:nvSpPr>
          <p:cNvPr id="10" name="Title 1">
            <a:extLst>
              <a:ext uri="{FF2B5EF4-FFF2-40B4-BE49-F238E27FC236}">
                <a16:creationId xmlns:a16="http://schemas.microsoft.com/office/drawing/2014/main" id="{A16ED66C-25CE-CA52-FE3D-E08A132D4DD9}"/>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441972708"/>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a:grpSpLocks noChangeAspect="1"/>
          </p:cNvGrpSpPr>
          <p:nvPr/>
        </p:nvGrpSpPr>
        <p:grpSpPr bwMode="auto">
          <a:xfrm>
            <a:off x="-3175" y="0"/>
            <a:ext cx="4079875" cy="6861175"/>
            <a:chOff x="-2" y="0"/>
            <a:chExt cx="2570" cy="4322"/>
          </a:xfrm>
          <a:solidFill>
            <a:srgbClr val="143650"/>
          </a:solidFill>
        </p:grpSpPr>
        <p:sp>
          <p:nvSpPr>
            <p:cNvPr id="7"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Text Placeholder 4"/>
          <p:cNvSpPr>
            <a:spLocks noGrp="1"/>
          </p:cNvSpPr>
          <p:nvPr>
            <p:ph type="body" sz="quarter" idx="10"/>
          </p:nvPr>
        </p:nvSpPr>
        <p:spPr>
          <a:xfrm>
            <a:off x="4882437" y="2976282"/>
            <a:ext cx="6753938" cy="3210206"/>
          </a:xfrm>
        </p:spPr>
        <p:txBody>
          <a:bodyPr>
            <a:normAutofit/>
          </a:bodyPr>
          <a:lstStyle>
            <a:lvl1pPr marL="0" indent="0">
              <a:buNone/>
              <a:defRPr sz="2000">
                <a:solidFill>
                  <a:schemeClr val="bg1"/>
                </a:solidFill>
              </a:defRPr>
            </a:lvl1pPr>
          </a:lstStyle>
          <a:p>
            <a:pPr lvl="0"/>
            <a:r>
              <a:rPr lang="en-US"/>
              <a:t>Click to edit Master text styles</a:t>
            </a:r>
          </a:p>
        </p:txBody>
      </p:sp>
      <p:sp>
        <p:nvSpPr>
          <p:cNvPr id="2" name="Title 1"/>
          <p:cNvSpPr>
            <a:spLocks noGrp="1"/>
          </p:cNvSpPr>
          <p:nvPr>
            <p:ph type="title"/>
          </p:nvPr>
        </p:nvSpPr>
        <p:spPr>
          <a:xfrm>
            <a:off x="4882551" y="2059456"/>
            <a:ext cx="6754277" cy="665616"/>
          </a:xfrm>
        </p:spPr>
        <p:txBody>
          <a:bodyPr>
            <a:noAutofit/>
          </a:bodyPr>
          <a:lstStyle>
            <a:lvl1pPr>
              <a:defRPr sz="2800">
                <a:solidFill>
                  <a:schemeClr val="bg1"/>
                </a:solidFill>
              </a:defRPr>
            </a:lvl1pPr>
          </a:lstStyle>
          <a:p>
            <a:r>
              <a:rPr lang="en-US"/>
              <a:t>Click to edit Master title style</a:t>
            </a:r>
            <a:endParaRPr lang="en-GB" dirty="0"/>
          </a:p>
        </p:txBody>
      </p:sp>
      <p:pic>
        <p:nvPicPr>
          <p:cNvPr id="11" name="Picture 10" descr="A picture containing text, clipart&#10;&#10;Description automatically generated">
            <a:extLst>
              <a:ext uri="{FF2B5EF4-FFF2-40B4-BE49-F238E27FC236}">
                <a16:creationId xmlns:a16="http://schemas.microsoft.com/office/drawing/2014/main" id="{5DDE190A-EFAA-46D7-9613-E0A24A0D4702}"/>
              </a:ext>
            </a:extLst>
          </p:cNvPr>
          <p:cNvPicPr>
            <a:picLocks noChangeAspect="1"/>
          </p:cNvPicPr>
          <p:nvPr/>
        </p:nvPicPr>
        <p:blipFill>
          <a:blip r:embed="rId2"/>
          <a:stretch>
            <a:fillRect/>
          </a:stretch>
        </p:blipFill>
        <p:spPr>
          <a:xfrm>
            <a:off x="9156111" y="608075"/>
            <a:ext cx="2519570" cy="1037470"/>
          </a:xfrm>
          <a:prstGeom prst="rect">
            <a:avLst/>
          </a:prstGeom>
        </p:spPr>
      </p:pic>
    </p:spTree>
    <p:extLst>
      <p:ext uri="{BB962C8B-B14F-4D97-AF65-F5344CB8AC3E}">
        <p14:creationId xmlns:p14="http://schemas.microsoft.com/office/powerpoint/2010/main" val="2410944974"/>
      </p:ext>
    </p:extLst>
  </p:cSld>
  <p:clrMapOvr>
    <a:masterClrMapping/>
  </p:clrMapOvr>
  <p:transition spd="med">
    <p:fade/>
  </p:transition>
  <p:extLst>
    <p:ext uri="{DCECCB84-F9BA-43D5-87BE-67443E8EF086}">
      <p15:sldGuideLst xmlns:p15="http://schemas.microsoft.com/office/powerpoint/2012/main">
        <p15:guide id="2" pos="390">
          <p15:clr>
            <a:srgbClr val="FBAE40"/>
          </p15:clr>
        </p15:guide>
        <p15:guide id="3" orient="horz" pos="313">
          <p15:clr>
            <a:srgbClr val="FBAE40"/>
          </p15:clr>
        </p15:guide>
        <p15:guide id="4" pos="7331">
          <p15:clr>
            <a:srgbClr val="FBAE40"/>
          </p15:clr>
        </p15:guide>
        <p15:guide id="5" orient="horz" pos="3655">
          <p15:clr>
            <a:srgbClr val="FBAE40"/>
          </p15:clr>
        </p15:guide>
        <p15:guide id="6" orient="horz" pos="8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w/ Take Away">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id="{DCDD6E42-4C51-487A-9740-CA032097BEE9}"/>
              </a:ext>
            </a:extLst>
          </p:cNvPr>
          <p:cNvSpPr>
            <a:spLocks noGrp="1"/>
          </p:cNvSpPr>
          <p:nvPr>
            <p:ph type="body" sz="quarter" idx="10"/>
          </p:nvPr>
        </p:nvSpPr>
        <p:spPr>
          <a:xfrm>
            <a:off x="513588" y="859071"/>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
        <p:nvSpPr>
          <p:cNvPr id="4" name="Title 3">
            <a:extLst>
              <a:ext uri="{FF2B5EF4-FFF2-40B4-BE49-F238E27FC236}">
                <a16:creationId xmlns:a16="http://schemas.microsoft.com/office/drawing/2014/main" id="{F432A337-3C0D-4010-B3B8-4D4956EA628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4098563"/>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Divider (Yellow)">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4"/>
          <p:cNvSpPr>
            <a:spLocks noGrp="1"/>
          </p:cNvSpPr>
          <p:nvPr>
            <p:ph type="body" sz="quarter" idx="10"/>
          </p:nvPr>
        </p:nvSpPr>
        <p:spPr>
          <a:xfrm>
            <a:off x="4882437" y="2976282"/>
            <a:ext cx="6753938" cy="3210206"/>
          </a:xfrm>
        </p:spPr>
        <p:txBody>
          <a:bodyPr>
            <a:normAutofit/>
          </a:bodyPr>
          <a:lstStyle>
            <a:lvl1pPr marL="0" indent="0">
              <a:buNone/>
              <a:defRPr sz="2000">
                <a:solidFill>
                  <a:schemeClr val="bg1"/>
                </a:solidFill>
              </a:defRPr>
            </a:lvl1pPr>
          </a:lstStyle>
          <a:p>
            <a:pPr lvl="0"/>
            <a:r>
              <a:rPr lang="en-US"/>
              <a:t>Click to edit Master text styles</a:t>
            </a:r>
          </a:p>
        </p:txBody>
      </p:sp>
      <p:sp>
        <p:nvSpPr>
          <p:cNvPr id="2" name="Title 1"/>
          <p:cNvSpPr>
            <a:spLocks noGrp="1"/>
          </p:cNvSpPr>
          <p:nvPr>
            <p:ph type="title"/>
          </p:nvPr>
        </p:nvSpPr>
        <p:spPr>
          <a:xfrm>
            <a:off x="4882551" y="2059456"/>
            <a:ext cx="6754277" cy="665616"/>
          </a:xfrm>
        </p:spPr>
        <p:txBody>
          <a:bodyPr>
            <a:noAutofit/>
          </a:bodyPr>
          <a:lstStyle>
            <a:lvl1pPr>
              <a:defRPr sz="2800">
                <a:solidFill>
                  <a:schemeClr val="bg1"/>
                </a:solidFill>
              </a:defRPr>
            </a:lvl1pPr>
          </a:lstStyle>
          <a:p>
            <a:r>
              <a:rPr lang="en-US"/>
              <a:t>Click to edit Master title style</a:t>
            </a:r>
            <a:endParaRPr lang="en-GB" dirty="0"/>
          </a:p>
        </p:txBody>
      </p:sp>
      <p:pic>
        <p:nvPicPr>
          <p:cNvPr id="11" name="Picture 10" descr="A picture containing text, clipart&#10;&#10;Description automatically generated">
            <a:extLst>
              <a:ext uri="{FF2B5EF4-FFF2-40B4-BE49-F238E27FC236}">
                <a16:creationId xmlns:a16="http://schemas.microsoft.com/office/drawing/2014/main" id="{5DDE190A-EFAA-46D7-9613-E0A24A0D4702}"/>
              </a:ext>
            </a:extLst>
          </p:cNvPr>
          <p:cNvPicPr>
            <a:picLocks noChangeAspect="1"/>
          </p:cNvPicPr>
          <p:nvPr/>
        </p:nvPicPr>
        <p:blipFill>
          <a:blip r:embed="rId2"/>
          <a:stretch>
            <a:fillRect/>
          </a:stretch>
        </p:blipFill>
        <p:spPr>
          <a:xfrm>
            <a:off x="9156111" y="608075"/>
            <a:ext cx="2519570" cy="1037470"/>
          </a:xfrm>
          <a:prstGeom prst="rect">
            <a:avLst/>
          </a:prstGeom>
        </p:spPr>
      </p:pic>
      <p:grpSp>
        <p:nvGrpSpPr>
          <p:cNvPr id="3" name="Group 4">
            <a:extLst>
              <a:ext uri="{FF2B5EF4-FFF2-40B4-BE49-F238E27FC236}">
                <a16:creationId xmlns:a16="http://schemas.microsoft.com/office/drawing/2014/main" id="{430B760C-1B69-73B5-573A-F199507D22AF}"/>
              </a:ext>
            </a:extLst>
          </p:cNvPr>
          <p:cNvGrpSpPr>
            <a:grpSpLocks noChangeAspect="1"/>
          </p:cNvGrpSpPr>
          <p:nvPr/>
        </p:nvGrpSpPr>
        <p:grpSpPr bwMode="auto">
          <a:xfrm>
            <a:off x="-11884" y="0"/>
            <a:ext cx="4081363" cy="6872387"/>
            <a:chOff x="-2" y="0"/>
            <a:chExt cx="2570" cy="4322"/>
          </a:xfrm>
          <a:solidFill>
            <a:srgbClr val="808DDE"/>
          </a:solidFill>
        </p:grpSpPr>
        <p:sp>
          <p:nvSpPr>
            <p:cNvPr id="4" name="Freeform 5">
              <a:extLst>
                <a:ext uri="{FF2B5EF4-FFF2-40B4-BE49-F238E27FC236}">
                  <a16:creationId xmlns:a16="http://schemas.microsoft.com/office/drawing/2014/main" id="{C553FF3F-F48A-3102-8885-1EFCFBC460C3}"/>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6">
              <a:extLst>
                <a:ext uri="{FF2B5EF4-FFF2-40B4-BE49-F238E27FC236}">
                  <a16:creationId xmlns:a16="http://schemas.microsoft.com/office/drawing/2014/main" id="{251ECBE9-00AA-68FF-76AB-A3C18E702619}"/>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7">
              <a:extLst>
                <a:ext uri="{FF2B5EF4-FFF2-40B4-BE49-F238E27FC236}">
                  <a16:creationId xmlns:a16="http://schemas.microsoft.com/office/drawing/2014/main" id="{DB9B804E-F6E0-FAB6-44EF-F4904B3B737A}"/>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8">
              <a:extLst>
                <a:ext uri="{FF2B5EF4-FFF2-40B4-BE49-F238E27FC236}">
                  <a16:creationId xmlns:a16="http://schemas.microsoft.com/office/drawing/2014/main" id="{F5BF0B82-9FFB-1D8C-A4DC-EA761A4D6F48}"/>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036257067"/>
      </p:ext>
    </p:extLst>
  </p:cSld>
  <p:clrMapOvr>
    <a:masterClrMapping/>
  </p:clrMapOvr>
  <p:transition spd="med">
    <p:fade/>
  </p:transition>
  <p:extLst>
    <p:ext uri="{DCECCB84-F9BA-43D5-87BE-67443E8EF086}">
      <p15:sldGuideLst xmlns:p15="http://schemas.microsoft.com/office/powerpoint/2012/main">
        <p15:guide id="2" pos="390">
          <p15:clr>
            <a:srgbClr val="FBAE40"/>
          </p15:clr>
        </p15:guide>
        <p15:guide id="3" orient="horz" pos="313">
          <p15:clr>
            <a:srgbClr val="FBAE40"/>
          </p15:clr>
        </p15:guide>
        <p15:guide id="4" pos="7331">
          <p15:clr>
            <a:srgbClr val="FBAE40"/>
          </p15:clr>
        </p15:guide>
        <p15:guide id="5" orient="horz" pos="3655">
          <p15:clr>
            <a:srgbClr val="FBAE40"/>
          </p15:clr>
        </p15:guide>
        <p15:guide id="6" orient="horz" pos="83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42547"/>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42547"/>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6922735"/>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489194"/>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979837"/>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489194"/>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744483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4435199"/>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489192"/>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489192"/>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979835"/>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Tree>
    <p:extLst>
      <p:ext uri="{BB962C8B-B14F-4D97-AF65-F5344CB8AC3E}">
        <p14:creationId xmlns:p14="http://schemas.microsoft.com/office/powerpoint/2010/main" val="1256988936"/>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414846"/>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497584"/>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497584"/>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988227"/>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Tree>
    <p:extLst>
      <p:ext uri="{BB962C8B-B14F-4D97-AF65-F5344CB8AC3E}">
        <p14:creationId xmlns:p14="http://schemas.microsoft.com/office/powerpoint/2010/main" val="3313491097"/>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Disclaimer (Lond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One Creechurch Place, London, EC3A 5AF</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+44 (</a:t>
            </a:r>
            <a:r>
              <a:rPr kumimoji="0" lang="en-GB" altLang="en-US" sz="900" b="0" i="0" u="none" strike="noStrike" cap="none" normalizeH="0" baseline="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0) 20 </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7398 4888</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6155241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sclaimer (Minneapoli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7601 France Avenue South, Suite 200, Edina, MN  55435</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33578069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sclaimer (New Yo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1350 Avenue of the Americas, 33</a:t>
            </a:r>
            <a:r>
              <a:rPr kumimoji="0" lang="en-GB" altLang="en-US" sz="900" b="0" i="0" u="none" strike="noStrike" cap="none" normalizeH="0" baseline="3000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rd</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 Floor, New York, NY  10019</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393475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218836"/>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sclaimer (Stamfor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100 First Stamford Place, 4</a:t>
            </a:r>
            <a:r>
              <a:rPr kumimoji="0" lang="en-GB" altLang="en-US" sz="900" b="0" i="0" u="none" strike="noStrike" cap="none" normalizeH="0" baseline="3000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th</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 Floor West, Stamford, CT  06902</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358140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7"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1" y="1368425"/>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814777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1" y="1368425"/>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859071"/>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7"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74199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3"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58027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2.jpe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1.jpe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63" name="Picture 39" descr="Top Gray"/>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63040" y="6615113"/>
            <a:ext cx="11027833" cy="1016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title"/>
          </p:nvPr>
        </p:nvSpPr>
        <p:spPr bwMode="auto">
          <a:xfrm>
            <a:off x="495306" y="334963"/>
            <a:ext cx="1116541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8" name="Rectangle 14"/>
          <p:cNvSpPr>
            <a:spLocks noGrp="1" noChangeArrowheads="1"/>
          </p:cNvSpPr>
          <p:nvPr>
            <p:ph type="body" idx="1"/>
          </p:nvPr>
        </p:nvSpPr>
        <p:spPr bwMode="auto">
          <a:xfrm>
            <a:off x="495306" y="1368425"/>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0" name="Text Box 26"/>
          <p:cNvSpPr txBox="1">
            <a:spLocks noChangeArrowheads="1"/>
          </p:cNvSpPr>
          <p:nvPr/>
        </p:nvSpPr>
        <p:spPr bwMode="auto">
          <a:xfrm>
            <a:off x="4498451" y="6573840"/>
            <a:ext cx="319510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B013"/>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en-US" altLang="en-US" sz="600" b="1" dirty="0"/>
              <a:t>The information contained in this document is strictly proprietary and confidential.</a:t>
            </a:r>
          </a:p>
        </p:txBody>
      </p:sp>
      <p:sp>
        <p:nvSpPr>
          <p:cNvPr id="1051" name="Rectangle 27"/>
          <p:cNvSpPr>
            <a:spLocks noChangeArrowheads="1"/>
          </p:cNvSpPr>
          <p:nvPr/>
        </p:nvSpPr>
        <p:spPr bwMode="auto">
          <a:xfrm>
            <a:off x="11542185" y="6534159"/>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fld id="{031D9183-D896-4265-8F24-3747F7348211}" type="slidenum">
              <a:rPr lang="en-US" altLang="en-US" sz="1000" b="1">
                <a:solidFill>
                  <a:srgbClr val="666666"/>
                </a:solidFill>
              </a:rPr>
              <a:pPr eaLnBrk="0" hangingPunct="0">
                <a:spcBef>
                  <a:spcPct val="0"/>
                </a:spcBef>
                <a:buClrTx/>
                <a:buSzTx/>
                <a:buFontTx/>
                <a:buNone/>
              </a:pPr>
              <a:t>‹#›</a:t>
            </a:fld>
            <a:endParaRPr lang="en-US" altLang="en-US" sz="1000" b="1" dirty="0">
              <a:solidFill>
                <a:srgbClr val="666666"/>
              </a:solidFill>
            </a:endParaRPr>
          </a:p>
        </p:txBody>
      </p:sp>
      <p:pic>
        <p:nvPicPr>
          <p:cNvPr id="1061" name="Picture 37" descr="Top Gray"/>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63040" y="128588"/>
            <a:ext cx="11027833" cy="101600"/>
          </a:xfrm>
          <a:prstGeom prst="rect">
            <a:avLst/>
          </a:prstGeom>
          <a:noFill/>
          <a:extLst>
            <a:ext uri="{909E8E84-426E-40DD-AFC4-6F175D3DCCD1}">
              <a14:hiddenFill xmlns:a14="http://schemas.microsoft.com/office/drawing/2010/main">
                <a:solidFill>
                  <a:srgbClr val="FFFFFF"/>
                </a:solidFill>
              </a14:hiddenFill>
            </a:ext>
          </a:extLst>
        </p:spPr>
      </p:pic>
      <p:sp>
        <p:nvSpPr>
          <p:cNvPr id="1074" name="Rectangle 50"/>
          <p:cNvSpPr>
            <a:spLocks noChangeArrowheads="1"/>
          </p:cNvSpPr>
          <p:nvPr/>
        </p:nvSpPr>
        <p:spPr bwMode="auto">
          <a:xfrm>
            <a:off x="524936" y="6575425"/>
            <a:ext cx="3293533"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altLang="en-US" sz="600" b="1" dirty="0">
                <a:solidFill>
                  <a:srgbClr val="666666"/>
                </a:solidFill>
              </a:rPr>
              <a:t>Presentation Title – Month Year</a:t>
            </a:r>
          </a:p>
        </p:txBody>
      </p:sp>
      <p:pic>
        <p:nvPicPr>
          <p:cNvPr id="12" name="Picture 46" descr="TigerRisk_Full_Logo_ColorV5">
            <a:extLst>
              <a:ext uri="{FF2B5EF4-FFF2-40B4-BE49-F238E27FC236}">
                <a16:creationId xmlns:a16="http://schemas.microsoft.com/office/drawing/2014/main" id="{83301F9E-6DB7-4D0B-8B91-B83364BC1743}"/>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0066867" y="5953883"/>
            <a:ext cx="1524000"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386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fade/>
  </p:transition>
  <p:txStyles>
    <p:titleStyle>
      <a:lvl1pPr algn="l" rtl="0" eaLnBrk="1" fontAlgn="base" hangingPunct="1">
        <a:spcBef>
          <a:spcPct val="0"/>
        </a:spcBef>
        <a:spcAft>
          <a:spcPct val="0"/>
        </a:spcAft>
        <a:defRPr sz="21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178" algn="l" rtl="0" eaLnBrk="1" fontAlgn="base" hangingPunct="1">
        <a:spcBef>
          <a:spcPct val="0"/>
        </a:spcBef>
        <a:spcAft>
          <a:spcPct val="0"/>
        </a:spcAft>
        <a:defRPr sz="2100" b="1">
          <a:solidFill>
            <a:srgbClr val="666666"/>
          </a:solidFill>
          <a:latin typeface="Arial" charset="0"/>
        </a:defRPr>
      </a:lvl6pPr>
      <a:lvl7pPr marL="914354" algn="l" rtl="0" eaLnBrk="1" fontAlgn="base" hangingPunct="1">
        <a:spcBef>
          <a:spcPct val="0"/>
        </a:spcBef>
        <a:spcAft>
          <a:spcPct val="0"/>
        </a:spcAft>
        <a:defRPr sz="2100" b="1">
          <a:solidFill>
            <a:srgbClr val="666666"/>
          </a:solidFill>
          <a:latin typeface="Arial" charset="0"/>
        </a:defRPr>
      </a:lvl7pPr>
      <a:lvl8pPr marL="1371532" algn="l" rtl="0" eaLnBrk="1" fontAlgn="base" hangingPunct="1">
        <a:spcBef>
          <a:spcPct val="0"/>
        </a:spcBef>
        <a:spcAft>
          <a:spcPct val="0"/>
        </a:spcAft>
        <a:defRPr sz="2100" b="1">
          <a:solidFill>
            <a:srgbClr val="666666"/>
          </a:solidFill>
          <a:latin typeface="Arial" charset="0"/>
        </a:defRPr>
      </a:lvl8pPr>
      <a:lvl9pPr marL="1828709" algn="l" rtl="0" eaLnBrk="1" fontAlgn="base" hangingPunct="1">
        <a:spcBef>
          <a:spcPct val="0"/>
        </a:spcBef>
        <a:spcAft>
          <a:spcPct val="0"/>
        </a:spcAft>
        <a:defRPr sz="2100" b="1">
          <a:solidFill>
            <a:srgbClr val="666666"/>
          </a:solidFill>
          <a:latin typeface="Arial" charset="0"/>
        </a:defRPr>
      </a:lvl9pPr>
    </p:titleStyle>
    <p:bodyStyle>
      <a:lvl1pPr marL="342882" indent="-342882" algn="l" rtl="0" eaLnBrk="1" fontAlgn="base" hangingPunct="1">
        <a:spcBef>
          <a:spcPct val="85000"/>
        </a:spcBef>
        <a:spcAft>
          <a:spcPct val="0"/>
        </a:spcAft>
        <a:buClr>
          <a:srgbClr val="F7B041"/>
        </a:buClr>
        <a:buSzPct val="70000"/>
        <a:buFont typeface="Wingdings" pitchFamily="2" charset="2"/>
        <a:buChar char="n"/>
        <a:defRPr sz="1400" b="1">
          <a:solidFill>
            <a:srgbClr val="666666"/>
          </a:solidFill>
          <a:latin typeface="+mn-lt"/>
          <a:ea typeface="+mn-ea"/>
          <a:cs typeface="+mn-cs"/>
        </a:defRPr>
      </a:lvl1pPr>
      <a:lvl2pPr marL="792123" indent="-269861" algn="l" rtl="0" eaLnBrk="1" fontAlgn="base" hangingPunct="1">
        <a:spcBef>
          <a:spcPct val="15000"/>
        </a:spcBef>
        <a:spcAft>
          <a:spcPct val="0"/>
        </a:spcAft>
        <a:buClr>
          <a:srgbClr val="969696"/>
        </a:buClr>
        <a:buFont typeface="Symbol" pitchFamily="18" charset="2"/>
        <a:buChar char="-"/>
        <a:defRPr sz="1400">
          <a:solidFill>
            <a:srgbClr val="666666"/>
          </a:solidFill>
          <a:latin typeface="+mn-lt"/>
        </a:defRPr>
      </a:lvl2pPr>
      <a:lvl3pPr marL="1200091" indent="-228589" algn="l" rtl="0" eaLnBrk="1" fontAlgn="base" hangingPunct="1">
        <a:spcBef>
          <a:spcPct val="5000"/>
        </a:spcBef>
        <a:spcAft>
          <a:spcPct val="0"/>
        </a:spcAft>
        <a:buClr>
          <a:srgbClr val="969696"/>
        </a:buClr>
        <a:buSzPct val="85000"/>
        <a:buFont typeface="Symbol" pitchFamily="18" charset="2"/>
        <a:buChar char="·"/>
        <a:defRPr sz="1200" i="1">
          <a:solidFill>
            <a:srgbClr val="666666"/>
          </a:solidFill>
          <a:latin typeface="+mn-lt"/>
        </a:defRPr>
      </a:lvl3pPr>
      <a:lvl4pPr marL="1608058" indent="-228589" algn="l" rtl="0" eaLnBrk="1" fontAlgn="base" hangingPunct="1">
        <a:spcBef>
          <a:spcPct val="5000"/>
        </a:spcBef>
        <a:spcAft>
          <a:spcPct val="0"/>
        </a:spcAft>
        <a:buClr>
          <a:srgbClr val="969696"/>
        </a:buClr>
        <a:buFont typeface="Symbol" pitchFamily="18" charset="2"/>
        <a:buChar char="-"/>
        <a:defRPr sz="1200" i="1">
          <a:solidFill>
            <a:srgbClr val="666666"/>
          </a:solidFill>
          <a:latin typeface="+mn-lt"/>
        </a:defRPr>
      </a:lvl4pPr>
      <a:lvl5pPr marL="2016024" indent="-228589" algn="l" rtl="0" eaLnBrk="1" fontAlgn="base" hangingPunct="1">
        <a:spcBef>
          <a:spcPct val="5000"/>
        </a:spcBef>
        <a:spcAft>
          <a:spcPct val="0"/>
        </a:spcAft>
        <a:buClr>
          <a:srgbClr val="969696"/>
        </a:buClr>
        <a:buFont typeface="Symbol" pitchFamily="18" charset="2"/>
        <a:buChar char="-"/>
        <a:defRPr sz="1200" i="1">
          <a:solidFill>
            <a:srgbClr val="666666"/>
          </a:solidFill>
          <a:latin typeface="+mn-lt"/>
        </a:defRPr>
      </a:lvl5pPr>
      <a:lvl6pPr marL="2473202" indent="-228589"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379" indent="-228589"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557" indent="-228589"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733" indent="-228589"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63" name="Picture 39" descr="Top Gray"/>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034" y="6615113"/>
            <a:ext cx="11027833" cy="1016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title"/>
          </p:nvPr>
        </p:nvSpPr>
        <p:spPr bwMode="auto">
          <a:xfrm>
            <a:off x="495301" y="334963"/>
            <a:ext cx="1116541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8" name="Rectangle 14"/>
          <p:cNvSpPr>
            <a:spLocks noGrp="1" noChangeArrowheads="1"/>
          </p:cNvSpPr>
          <p:nvPr>
            <p:ph type="body" idx="1"/>
          </p:nvPr>
        </p:nvSpPr>
        <p:spPr bwMode="auto">
          <a:xfrm>
            <a:off x="495301" y="1368425"/>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0" name="Text Box 26"/>
          <p:cNvSpPr txBox="1">
            <a:spLocks noChangeArrowheads="1"/>
          </p:cNvSpPr>
          <p:nvPr/>
        </p:nvSpPr>
        <p:spPr bwMode="auto">
          <a:xfrm>
            <a:off x="4498449" y="6573838"/>
            <a:ext cx="319510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B013"/>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en-US" altLang="en-US" sz="600" b="1" dirty="0"/>
              <a:t>The information contained in this document is strictly proprietary and confidential.</a:t>
            </a:r>
          </a:p>
        </p:txBody>
      </p:sp>
      <p:sp>
        <p:nvSpPr>
          <p:cNvPr id="1051" name="Rectangle 27"/>
          <p:cNvSpPr>
            <a:spLocks noChangeArrowheads="1"/>
          </p:cNvSpPr>
          <p:nvPr/>
        </p:nvSpPr>
        <p:spPr bwMode="auto">
          <a:xfrm>
            <a:off x="11542184" y="6534151"/>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fld id="{031D9183-D896-4265-8F24-3747F7348211}" type="slidenum">
              <a:rPr lang="en-US" altLang="en-US" sz="1000" b="1">
                <a:solidFill>
                  <a:srgbClr val="666666"/>
                </a:solidFill>
              </a:rPr>
              <a:pPr eaLnBrk="0" hangingPunct="0">
                <a:spcBef>
                  <a:spcPct val="0"/>
                </a:spcBef>
                <a:buClrTx/>
                <a:buSzTx/>
                <a:buFontTx/>
                <a:buNone/>
              </a:pPr>
              <a:t>‹#›</a:t>
            </a:fld>
            <a:endParaRPr lang="en-US" altLang="en-US" sz="1000" b="1">
              <a:solidFill>
                <a:srgbClr val="666666"/>
              </a:solidFill>
            </a:endParaRPr>
          </a:p>
        </p:txBody>
      </p:sp>
      <p:pic>
        <p:nvPicPr>
          <p:cNvPr id="1061" name="Picture 37" descr="Top Gray"/>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034" y="128588"/>
            <a:ext cx="11027833" cy="10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6" descr="TigerRisk_Full_Logo_ColorV5">
            <a:extLst>
              <a:ext uri="{FF2B5EF4-FFF2-40B4-BE49-F238E27FC236}">
                <a16:creationId xmlns:a16="http://schemas.microsoft.com/office/drawing/2014/main" id="{83301F9E-6DB7-4D0B-8B91-B83364BC174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066867" y="5953875"/>
            <a:ext cx="1524000"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7471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ransition spd="med">
    <p:fade/>
  </p:transition>
  <p:txStyles>
    <p:titleStyle>
      <a:lvl1pPr algn="l" rtl="0" eaLnBrk="1" fontAlgn="base" hangingPunct="1">
        <a:spcBef>
          <a:spcPct val="0"/>
        </a:spcBef>
        <a:spcAft>
          <a:spcPct val="0"/>
        </a:spcAft>
        <a:defRPr sz="21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342900" indent="-342900" algn="l" rtl="0" eaLnBrk="1" fontAlgn="base" hangingPunct="1">
        <a:spcBef>
          <a:spcPct val="85000"/>
        </a:spcBef>
        <a:spcAft>
          <a:spcPct val="0"/>
        </a:spcAft>
        <a:buClr>
          <a:srgbClr val="F7B041"/>
        </a:buClr>
        <a:buSzPct val="70000"/>
        <a:buFont typeface="Wingdings" pitchFamily="2" charset="2"/>
        <a:buChar char="n"/>
        <a:defRPr sz="1400" b="1">
          <a:solidFill>
            <a:srgbClr val="666666"/>
          </a:solidFill>
          <a:latin typeface="+mn-lt"/>
          <a:ea typeface="+mn-ea"/>
          <a:cs typeface="+mn-cs"/>
        </a:defRPr>
      </a:lvl1pPr>
      <a:lvl2pPr marL="792163" indent="-269875" algn="l" rtl="0" eaLnBrk="1" fontAlgn="base" hangingPunct="1">
        <a:spcBef>
          <a:spcPct val="15000"/>
        </a:spcBef>
        <a:spcAft>
          <a:spcPct val="0"/>
        </a:spcAft>
        <a:buClr>
          <a:srgbClr val="969696"/>
        </a:buClr>
        <a:buFont typeface="Symbol" pitchFamily="18" charset="2"/>
        <a:buChar char="-"/>
        <a:defRPr sz="1400">
          <a:solidFill>
            <a:srgbClr val="666666"/>
          </a:solidFill>
          <a:latin typeface="+mn-lt"/>
        </a:defRPr>
      </a:lvl2pPr>
      <a:lvl3pPr marL="1200150" indent="-228600" algn="l" rtl="0" eaLnBrk="1" fontAlgn="base" hangingPunct="1">
        <a:spcBef>
          <a:spcPct val="5000"/>
        </a:spcBef>
        <a:spcAft>
          <a:spcPct val="0"/>
        </a:spcAft>
        <a:buClr>
          <a:srgbClr val="969696"/>
        </a:buClr>
        <a:buSzPct val="85000"/>
        <a:buFont typeface="Symbol" pitchFamily="18" charset="2"/>
        <a:buChar char="·"/>
        <a:defRPr sz="1200" i="1">
          <a:solidFill>
            <a:srgbClr val="666666"/>
          </a:solidFill>
          <a:latin typeface="+mn-lt"/>
        </a:defRPr>
      </a:lvl3pPr>
      <a:lvl4pPr marL="1608138" indent="-228600" algn="l" rtl="0" eaLnBrk="1" fontAlgn="base" hangingPunct="1">
        <a:spcBef>
          <a:spcPct val="5000"/>
        </a:spcBef>
        <a:spcAft>
          <a:spcPct val="0"/>
        </a:spcAft>
        <a:buClr>
          <a:srgbClr val="969696"/>
        </a:buClr>
        <a:buFont typeface="Symbol" pitchFamily="18" charset="2"/>
        <a:buChar char="-"/>
        <a:defRPr sz="1200" i="1">
          <a:solidFill>
            <a:srgbClr val="666666"/>
          </a:solidFill>
          <a:latin typeface="+mn-lt"/>
        </a:defRPr>
      </a:lvl4pPr>
      <a:lvl5pPr marL="2016125" indent="-228600" algn="l" rtl="0" eaLnBrk="1" fontAlgn="base" hangingPunct="1">
        <a:spcBef>
          <a:spcPct val="5000"/>
        </a:spcBef>
        <a:spcAft>
          <a:spcPct val="0"/>
        </a:spcAft>
        <a:buClr>
          <a:srgbClr val="969696"/>
        </a:buClr>
        <a:buFont typeface="Symbol" pitchFamily="18" charset="2"/>
        <a:buChar char="-"/>
        <a:defRPr sz="1200" i="1">
          <a:solidFill>
            <a:srgbClr val="66666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495301" y="1342547"/>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51" name="Rectangle 27"/>
          <p:cNvSpPr>
            <a:spLocks noChangeArrowheads="1"/>
          </p:cNvSpPr>
          <p:nvPr/>
        </p:nvSpPr>
        <p:spPr bwMode="auto">
          <a:xfrm>
            <a:off x="517657" y="6492159"/>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0"/>
              </a:spcBef>
              <a:buClrTx/>
              <a:buSzTx/>
              <a:buFontTx/>
              <a:buNone/>
            </a:pPr>
            <a:fld id="{031D9183-D896-4265-8F24-3747F7348211}" type="slidenum">
              <a:rPr lang="en-US" altLang="en-US" sz="1000" b="0">
                <a:solidFill>
                  <a:srgbClr val="152C46"/>
                </a:solidFill>
              </a:rPr>
              <a:pPr algn="l" eaLnBrk="0" hangingPunct="0">
                <a:spcBef>
                  <a:spcPct val="0"/>
                </a:spcBef>
                <a:buClrTx/>
                <a:buSzTx/>
                <a:buFontTx/>
                <a:buNone/>
              </a:pPr>
              <a:t>‹#›</a:t>
            </a:fld>
            <a:endParaRPr lang="en-US" altLang="en-US" sz="1000" b="0" dirty="0">
              <a:solidFill>
                <a:srgbClr val="152C46"/>
              </a:solidFill>
            </a:endParaRPr>
          </a:p>
        </p:txBody>
      </p:sp>
      <p:sp>
        <p:nvSpPr>
          <p:cNvPr id="1037" name="Rectangle 13"/>
          <p:cNvSpPr>
            <a:spLocks noGrp="1" noChangeArrowheads="1"/>
          </p:cNvSpPr>
          <p:nvPr>
            <p:ph type="title"/>
          </p:nvPr>
        </p:nvSpPr>
        <p:spPr bwMode="auto">
          <a:xfrm>
            <a:off x="495302" y="228552"/>
            <a:ext cx="11165416"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33" name="Rectangle 32">
            <a:extLst>
              <a:ext uri="{FF2B5EF4-FFF2-40B4-BE49-F238E27FC236}">
                <a16:creationId xmlns:a16="http://schemas.microsoft.com/office/drawing/2014/main" id="{C1B0F48F-CF66-467B-B93A-5C1D4D839814}"/>
              </a:ext>
            </a:extLst>
          </p:cNvPr>
          <p:cNvSpPr/>
          <p:nvPr/>
        </p:nvSpPr>
        <p:spPr bwMode="auto">
          <a:xfrm>
            <a:off x="604886" y="725932"/>
            <a:ext cx="722376" cy="73152"/>
          </a:xfrm>
          <a:prstGeom prst="rect">
            <a:avLst/>
          </a:prstGeom>
          <a:solidFill>
            <a:srgbClr val="EEBC58"/>
          </a:solidFill>
          <a:ln w="12700" cap="flat" cmpd="sng" algn="ctr">
            <a:solidFill>
              <a:srgbClr val="EEBC58"/>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pic>
        <p:nvPicPr>
          <p:cNvPr id="2" name="Picture 1">
            <a:extLst>
              <a:ext uri="{FF2B5EF4-FFF2-40B4-BE49-F238E27FC236}">
                <a16:creationId xmlns:a16="http://schemas.microsoft.com/office/drawing/2014/main" id="{5D01C980-9DCB-24D0-5388-54429454A783}"/>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bwMode="auto">
          <a:xfrm>
            <a:off x="10632643" y="6261972"/>
            <a:ext cx="1028075" cy="457200"/>
          </a:xfrm>
          <a:prstGeom prst="rect">
            <a:avLst/>
          </a:prstGeom>
          <a:noFill/>
          <a:ln>
            <a:noFill/>
          </a:ln>
        </p:spPr>
      </p:pic>
    </p:spTree>
    <p:extLst>
      <p:ext uri="{BB962C8B-B14F-4D97-AF65-F5344CB8AC3E}">
        <p14:creationId xmlns:p14="http://schemas.microsoft.com/office/powerpoint/2010/main" val="30096810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Lst>
  <p:transition spd="med">
    <p:fade/>
  </p:transition>
  <p:txStyles>
    <p:titleStyle>
      <a:lvl1pPr algn="l" rtl="0" eaLnBrk="1" fontAlgn="base" hangingPunct="1">
        <a:spcBef>
          <a:spcPct val="0"/>
        </a:spcBef>
        <a:spcAft>
          <a:spcPct val="0"/>
        </a:spcAft>
        <a:defRPr sz="2400" b="1">
          <a:solidFill>
            <a:srgbClr val="152C4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233363" indent="-230188" algn="l" rtl="0" eaLnBrk="1" fontAlgn="base" hangingPunct="1">
        <a:spcBef>
          <a:spcPts val="1000"/>
        </a:spcBef>
        <a:spcAft>
          <a:spcPct val="0"/>
        </a:spcAft>
        <a:buClr>
          <a:srgbClr val="152C46"/>
        </a:buClr>
        <a:buSzPct val="75000"/>
        <a:buFont typeface="Arial" panose="020B0604020202020204" pitchFamily="34" charset="0"/>
        <a:buChar char="●"/>
        <a:defRPr sz="1800" b="0">
          <a:solidFill>
            <a:srgbClr val="152C46"/>
          </a:solidFill>
          <a:latin typeface="+mn-lt"/>
          <a:ea typeface="+mn-ea"/>
          <a:cs typeface="+mn-cs"/>
        </a:defRPr>
      </a:lvl1pPr>
      <a:lvl2pPr marL="792163" indent="-269875" algn="l" rtl="0" eaLnBrk="1" fontAlgn="base" hangingPunct="1">
        <a:spcBef>
          <a:spcPct val="15000"/>
        </a:spcBef>
        <a:spcAft>
          <a:spcPct val="0"/>
        </a:spcAft>
        <a:buClr>
          <a:srgbClr val="152C46"/>
        </a:buClr>
        <a:buFont typeface="Symbol" pitchFamily="18" charset="2"/>
        <a:buChar char="-"/>
        <a:defRPr sz="1600">
          <a:solidFill>
            <a:srgbClr val="152C46"/>
          </a:solidFill>
          <a:latin typeface="+mn-lt"/>
        </a:defRPr>
      </a:lvl2pPr>
      <a:lvl3pPr marL="1200150" indent="-228600" algn="l" rtl="0" eaLnBrk="1" fontAlgn="base" hangingPunct="1">
        <a:spcBef>
          <a:spcPct val="5000"/>
        </a:spcBef>
        <a:spcAft>
          <a:spcPct val="0"/>
        </a:spcAft>
        <a:buClr>
          <a:srgbClr val="152C46"/>
        </a:buClr>
        <a:buSzPct val="85000"/>
        <a:buFont typeface="Symbol" panose="05050102010706020507" pitchFamily="18" charset="2"/>
        <a:buChar char=""/>
        <a:defRPr sz="1600" i="0">
          <a:solidFill>
            <a:srgbClr val="152C46"/>
          </a:solidFill>
          <a:latin typeface="+mn-lt"/>
        </a:defRPr>
      </a:lvl3pPr>
      <a:lvl4pPr marL="1608138" indent="-228600" algn="l" rtl="0" eaLnBrk="1" fontAlgn="base" hangingPunct="1">
        <a:spcBef>
          <a:spcPct val="5000"/>
        </a:spcBef>
        <a:spcAft>
          <a:spcPct val="0"/>
        </a:spcAft>
        <a:buClr>
          <a:srgbClr val="152C46"/>
        </a:buClr>
        <a:buFont typeface="Symbol" pitchFamily="18" charset="2"/>
        <a:buChar char="-"/>
        <a:defRPr sz="1600" i="0">
          <a:solidFill>
            <a:srgbClr val="152C46"/>
          </a:solidFill>
          <a:latin typeface="+mn-lt"/>
        </a:defRPr>
      </a:lvl4pPr>
      <a:lvl5pPr marL="2016125" indent="-228600" algn="l" rtl="0" eaLnBrk="1" fontAlgn="base" hangingPunct="1">
        <a:spcBef>
          <a:spcPct val="5000"/>
        </a:spcBef>
        <a:spcAft>
          <a:spcPct val="0"/>
        </a:spcAft>
        <a:buClr>
          <a:srgbClr val="152C46"/>
        </a:buClr>
        <a:buSzPct val="85000"/>
        <a:buFont typeface="Symbol" panose="05050102010706020507" pitchFamily="18" charset="2"/>
        <a:buChar char="·"/>
        <a:defRPr sz="1600" i="0">
          <a:solidFill>
            <a:srgbClr val="152C4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8.xml"/><Relationship Id="rId4" Type="http://schemas.openxmlformats.org/officeDocument/2006/relationships/hyperlink" Target="https://clix.cres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hyperlink" Target="https://pcs.iso.com/pcs/app/start.do" TargetMode="External"/><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hyperlink" Target="file:///\\rdutrfs01.tigerrisk.local\S_Drive\PCS%20Loss%20History" TargetMode="Externa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102C96-7B19-42D3-B250-4F2B2D7C47DF}"/>
              </a:ext>
            </a:extLst>
          </p:cNvPr>
          <p:cNvSpPr>
            <a:spLocks noGrp="1"/>
          </p:cNvSpPr>
          <p:nvPr>
            <p:ph type="ctrTitle"/>
          </p:nvPr>
        </p:nvSpPr>
        <p:spPr>
          <a:xfrm>
            <a:off x="4311941" y="2428726"/>
            <a:ext cx="4599704" cy="1077218"/>
          </a:xfrm>
        </p:spPr>
        <p:txBody>
          <a:bodyPr/>
          <a:lstStyle/>
          <a:p>
            <a:r>
              <a:rPr lang="en-US" sz="2800" kern="0" dirty="0">
                <a:solidFill>
                  <a:schemeClr val="accent1"/>
                </a:solidFill>
              </a:rPr>
              <a:t>HOWDEN TIGER</a:t>
            </a:r>
            <a:br>
              <a:rPr lang="en-US" dirty="0"/>
            </a:br>
            <a:r>
              <a:rPr lang="en-US" dirty="0"/>
              <a:t>PCS Training Guide</a:t>
            </a:r>
          </a:p>
        </p:txBody>
      </p:sp>
    </p:spTree>
    <p:extLst>
      <p:ext uri="{BB962C8B-B14F-4D97-AF65-F5344CB8AC3E}">
        <p14:creationId xmlns:p14="http://schemas.microsoft.com/office/powerpoint/2010/main" val="50343776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1942-80C9-432E-8A88-30606FE3FED2}"/>
              </a:ext>
            </a:extLst>
          </p:cNvPr>
          <p:cNvSpPr>
            <a:spLocks noGrp="1"/>
          </p:cNvSpPr>
          <p:nvPr>
            <p:ph type="title"/>
          </p:nvPr>
        </p:nvSpPr>
        <p:spPr/>
        <p:txBody>
          <a:bodyPr/>
          <a:lstStyle/>
          <a:p>
            <a:r>
              <a:rPr lang="en-US" dirty="0"/>
              <a:t>CRESTA CLIX – International Events</a:t>
            </a:r>
          </a:p>
        </p:txBody>
      </p:sp>
      <p:sp>
        <p:nvSpPr>
          <p:cNvPr id="4" name="Content Placeholder 3">
            <a:extLst>
              <a:ext uri="{FF2B5EF4-FFF2-40B4-BE49-F238E27FC236}">
                <a16:creationId xmlns:a16="http://schemas.microsoft.com/office/drawing/2014/main" id="{A6FAF485-EBA3-49B1-8016-15DA74C454A1}"/>
              </a:ext>
            </a:extLst>
          </p:cNvPr>
          <p:cNvSpPr>
            <a:spLocks noGrp="1"/>
          </p:cNvSpPr>
          <p:nvPr>
            <p:ph idx="1"/>
          </p:nvPr>
        </p:nvSpPr>
        <p:spPr>
          <a:xfrm>
            <a:off x="495306" y="1655763"/>
            <a:ext cx="11165417" cy="3968750"/>
          </a:xfrm>
        </p:spPr>
        <p:txBody>
          <a:bodyPr/>
          <a:lstStyle/>
          <a:p>
            <a:r>
              <a:rPr lang="en-US" dirty="0"/>
              <a:t>Provides loss estimates for catastrophic events outside of the United States</a:t>
            </a:r>
          </a:p>
          <a:p>
            <a:r>
              <a:rPr lang="en-US" dirty="0"/>
              <a:t>Updated Quarterly</a:t>
            </a:r>
          </a:p>
          <a:p>
            <a:r>
              <a:rPr lang="en-US" dirty="0"/>
              <a:t>Used for both the Tiger Loss Listings as well as the Monthly Cat Report</a:t>
            </a:r>
          </a:p>
        </p:txBody>
      </p:sp>
      <p:pic>
        <p:nvPicPr>
          <p:cNvPr id="2052" name="Picture 4" descr="Globe Images – Browse 2,163,069 Stock Photos, Vectors, and Video | Adobe  Stock">
            <a:extLst>
              <a:ext uri="{FF2B5EF4-FFF2-40B4-BE49-F238E27FC236}">
                <a16:creationId xmlns:a16="http://schemas.microsoft.com/office/drawing/2014/main" id="{574BDFCC-40F7-49DD-A2D8-7C4B3B5C5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67" b="22391"/>
          <a:stretch/>
        </p:blipFill>
        <p:spPr bwMode="auto">
          <a:xfrm>
            <a:off x="6095999" y="325745"/>
            <a:ext cx="5136456" cy="11247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119E9E-7EF3-40BD-941A-8B0BEE8B6C8A}"/>
              </a:ext>
            </a:extLst>
          </p:cNvPr>
          <p:cNvPicPr>
            <a:picLocks noChangeAspect="1"/>
          </p:cNvPicPr>
          <p:nvPr/>
        </p:nvPicPr>
        <p:blipFill>
          <a:blip r:embed="rId3"/>
          <a:stretch>
            <a:fillRect/>
          </a:stretch>
        </p:blipFill>
        <p:spPr>
          <a:xfrm>
            <a:off x="1791049" y="3101334"/>
            <a:ext cx="8609901" cy="2523179"/>
          </a:xfrm>
          <a:prstGeom prst="rect">
            <a:avLst/>
          </a:prstGeom>
        </p:spPr>
      </p:pic>
      <p:sp>
        <p:nvSpPr>
          <p:cNvPr id="9" name="Content Placeholder 3">
            <a:extLst>
              <a:ext uri="{FF2B5EF4-FFF2-40B4-BE49-F238E27FC236}">
                <a16:creationId xmlns:a16="http://schemas.microsoft.com/office/drawing/2014/main" id="{F6A6D483-960C-4FD9-9045-4C9675DDB4FA}"/>
              </a:ext>
            </a:extLst>
          </p:cNvPr>
          <p:cNvSpPr txBox="1">
            <a:spLocks/>
          </p:cNvSpPr>
          <p:nvPr/>
        </p:nvSpPr>
        <p:spPr bwMode="auto">
          <a:xfrm>
            <a:off x="495305" y="810697"/>
            <a:ext cx="3077006" cy="369332"/>
          </a:xfrm>
          <a:prstGeom prst="rect">
            <a:avLst/>
          </a:prstGeom>
          <a:noFill/>
        </p:spPr>
        <p:txBody>
          <a:bodyPr wrap="square">
            <a:spAutoFit/>
          </a:bodyPr>
          <a:lstStyle>
            <a:defPPr>
              <a:defRPr lang="en-US"/>
            </a:defPPr>
          </a:lstStyle>
          <a:p>
            <a:r>
              <a:rPr lang="en-US" dirty="0">
                <a:hlinkClick r:id="rId4"/>
              </a:rPr>
              <a:t>https://clix.cresta.org/</a:t>
            </a:r>
            <a:r>
              <a:rPr lang="en-US" dirty="0"/>
              <a:t>  </a:t>
            </a:r>
          </a:p>
        </p:txBody>
      </p:sp>
    </p:spTree>
    <p:extLst>
      <p:ext uri="{BB962C8B-B14F-4D97-AF65-F5344CB8AC3E}">
        <p14:creationId xmlns:p14="http://schemas.microsoft.com/office/powerpoint/2010/main" val="268236111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866-F36A-4C3B-9F56-E5F147B8D2F4}"/>
              </a:ext>
            </a:extLst>
          </p:cNvPr>
          <p:cNvSpPr>
            <a:spLocks noGrp="1"/>
          </p:cNvSpPr>
          <p:nvPr>
            <p:ph type="title"/>
          </p:nvPr>
        </p:nvSpPr>
        <p:spPr/>
        <p:txBody>
          <a:bodyPr/>
          <a:lstStyle/>
          <a:p>
            <a:r>
              <a:rPr lang="en-US" sz="2400" dirty="0"/>
              <a:t>PCS in R&amp;D Projects</a:t>
            </a:r>
            <a:br>
              <a:rPr lang="en-US" sz="2400" dirty="0"/>
            </a:br>
            <a:endParaRPr lang="en-US" dirty="0"/>
          </a:p>
        </p:txBody>
      </p:sp>
      <p:sp>
        <p:nvSpPr>
          <p:cNvPr id="3" name="Content Placeholder 2">
            <a:extLst>
              <a:ext uri="{FF2B5EF4-FFF2-40B4-BE49-F238E27FC236}">
                <a16:creationId xmlns:a16="http://schemas.microsoft.com/office/drawing/2014/main" id="{F33D1AA3-724F-4886-808D-15A8A3C38F76}"/>
              </a:ext>
            </a:extLst>
          </p:cNvPr>
          <p:cNvSpPr>
            <a:spLocks noGrp="1"/>
          </p:cNvSpPr>
          <p:nvPr>
            <p:ph idx="1"/>
          </p:nvPr>
        </p:nvSpPr>
        <p:spPr/>
        <p:txBody>
          <a:bodyPr/>
          <a:lstStyle/>
          <a:p>
            <a:r>
              <a:rPr lang="en-US" dirty="0"/>
              <a:t>PCS Loss Development</a:t>
            </a:r>
          </a:p>
          <a:p>
            <a:r>
              <a:rPr lang="en-US" dirty="0"/>
              <a:t>Industry Market Share Tool</a:t>
            </a:r>
          </a:p>
          <a:p>
            <a:r>
              <a:rPr lang="en-US" dirty="0"/>
              <a:t>View of Risk</a:t>
            </a:r>
          </a:p>
          <a:p>
            <a:r>
              <a:rPr lang="en-US" dirty="0"/>
              <a:t>Live Event Reporting</a:t>
            </a:r>
          </a:p>
          <a:p>
            <a:r>
              <a:rPr lang="en-US" dirty="0"/>
              <a:t>By County Estimates</a:t>
            </a:r>
          </a:p>
          <a:p>
            <a:r>
              <a:rPr lang="en-US" dirty="0"/>
              <a:t>Broker requests</a:t>
            </a:r>
          </a:p>
          <a:p>
            <a:r>
              <a:rPr lang="en-US" dirty="0"/>
              <a:t>Trending Factors</a:t>
            </a:r>
          </a:p>
          <a:p>
            <a:r>
              <a:rPr lang="en-US" dirty="0"/>
              <a:t>Claims Studies</a:t>
            </a:r>
          </a:p>
          <a:p>
            <a:endParaRPr lang="en-US" dirty="0"/>
          </a:p>
        </p:txBody>
      </p:sp>
    </p:spTree>
    <p:extLst>
      <p:ext uri="{BB962C8B-B14F-4D97-AF65-F5344CB8AC3E}">
        <p14:creationId xmlns:p14="http://schemas.microsoft.com/office/powerpoint/2010/main" val="180769582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1661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578ACC-6ED1-49AB-9178-EECF0EB5C955}"/>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17CBC73D-8931-40A2-819D-39073E97F6A2}"/>
              </a:ext>
            </a:extLst>
          </p:cNvPr>
          <p:cNvSpPr>
            <a:spLocks noGrp="1"/>
          </p:cNvSpPr>
          <p:nvPr>
            <p:ph idx="1"/>
          </p:nvPr>
        </p:nvSpPr>
        <p:spPr>
          <a:xfrm>
            <a:off x="495306" y="1385202"/>
            <a:ext cx="11165417" cy="4720033"/>
          </a:xfrm>
        </p:spPr>
        <p:txBody>
          <a:bodyPr>
            <a:normAutofit/>
          </a:bodyPr>
          <a:lstStyle/>
          <a:p>
            <a:pPr marL="342900" indent="-342900">
              <a:buFont typeface="+mj-lt"/>
              <a:buAutoNum type="arabicPeriod"/>
            </a:pPr>
            <a:r>
              <a:rPr lang="en-US" sz="1600" dirty="0"/>
              <a:t>Property Claims Services Introduction</a:t>
            </a:r>
          </a:p>
          <a:p>
            <a:pPr marL="792141" lvl="1" indent="-342900">
              <a:buFont typeface="+mj-lt"/>
              <a:buAutoNum type="arabicPeriod"/>
            </a:pPr>
            <a:r>
              <a:rPr lang="en-US" sz="1600" dirty="0"/>
              <a:t>What PCS Provides</a:t>
            </a:r>
          </a:p>
          <a:p>
            <a:pPr marL="792141" lvl="1" indent="-342900">
              <a:buFont typeface="+mj-lt"/>
              <a:buAutoNum type="arabicPeriod"/>
            </a:pPr>
            <a:r>
              <a:rPr lang="en-US" sz="1600" dirty="0"/>
              <a:t>PCS Loss Development</a:t>
            </a:r>
          </a:p>
          <a:p>
            <a:pPr marL="342900" indent="-342900">
              <a:buFont typeface="+mj-lt"/>
              <a:buAutoNum type="arabicPeriod"/>
            </a:pPr>
            <a:r>
              <a:rPr lang="en-US" sz="1600" dirty="0"/>
              <a:t>PCS Website</a:t>
            </a:r>
          </a:p>
          <a:p>
            <a:pPr marL="342900" indent="-342900">
              <a:buFont typeface="+mj-lt"/>
              <a:buAutoNum type="arabicPeriod"/>
            </a:pPr>
            <a:r>
              <a:rPr lang="en-US" sz="1600" dirty="0"/>
              <a:t>PCS Loss Listings</a:t>
            </a:r>
          </a:p>
          <a:p>
            <a:pPr marL="342900" indent="-342900">
              <a:buFont typeface="+mj-lt"/>
              <a:buAutoNum type="arabicPeriod"/>
            </a:pPr>
            <a:r>
              <a:rPr lang="en-US" sz="1600" dirty="0"/>
              <a:t>Cat Report </a:t>
            </a:r>
          </a:p>
          <a:p>
            <a:pPr marL="342900" indent="-342900">
              <a:buFont typeface="+mj-lt"/>
              <a:buAutoNum type="arabicPeriod"/>
            </a:pPr>
            <a:r>
              <a:rPr lang="en-US" sz="1600" dirty="0"/>
              <a:t>Trending Factors</a:t>
            </a:r>
          </a:p>
          <a:p>
            <a:pPr marL="342900" indent="-342900">
              <a:buFont typeface="+mj-lt"/>
              <a:buAutoNum type="arabicPeriod"/>
            </a:pPr>
            <a:r>
              <a:rPr lang="en-US" sz="1600" dirty="0"/>
              <a:t>International Events: CRESTA CLIX Website</a:t>
            </a:r>
          </a:p>
          <a:p>
            <a:pPr marL="342900" indent="-342900">
              <a:buFont typeface="+mj-lt"/>
              <a:buAutoNum type="arabicPeriod"/>
            </a:pPr>
            <a:r>
              <a:rPr lang="en-US" sz="1600" dirty="0"/>
              <a:t>Other Tiger PCS Uses</a:t>
            </a:r>
          </a:p>
          <a:p>
            <a:pPr lvl="1"/>
            <a:r>
              <a:rPr lang="en-US" sz="1600" dirty="0"/>
              <a:t>Loss Development</a:t>
            </a:r>
          </a:p>
          <a:p>
            <a:pPr lvl="1"/>
            <a:r>
              <a:rPr lang="en-US" sz="1600" dirty="0"/>
              <a:t>Live Event Reporting</a:t>
            </a:r>
          </a:p>
          <a:p>
            <a:pPr lvl="1"/>
            <a:r>
              <a:rPr lang="en-US" sz="1600" dirty="0"/>
              <a:t>Estimates by County</a:t>
            </a: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381583971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4FDB5-9531-418E-A97A-C51595C3BB00}"/>
              </a:ext>
            </a:extLst>
          </p:cNvPr>
          <p:cNvSpPr>
            <a:spLocks noGrp="1"/>
          </p:cNvSpPr>
          <p:nvPr>
            <p:ph idx="1"/>
          </p:nvPr>
        </p:nvSpPr>
        <p:spPr>
          <a:xfrm>
            <a:off x="513291" y="2620530"/>
            <a:ext cx="11165417" cy="3736990"/>
          </a:xfrm>
        </p:spPr>
        <p:txBody>
          <a:bodyPr>
            <a:normAutofit/>
          </a:bodyPr>
          <a:lstStyle/>
          <a:p>
            <a:r>
              <a:rPr lang="en-US" sz="1800" dirty="0"/>
              <a:t>The PCS Catastrophe Loss Bulletins quantify the estimated loss of insured properties resulting from catastrophes impacting the United States </a:t>
            </a:r>
          </a:p>
          <a:p>
            <a:r>
              <a:rPr lang="en-US" sz="1800" dirty="0"/>
              <a:t>PCS gives expected losses, number of claims, and average claim loss, separated by state and line of business for every U.S. Cat event with losses over $25 million since 1980, with events since 1998 having greater detail</a:t>
            </a:r>
          </a:p>
          <a:p>
            <a:r>
              <a:rPr lang="en-US" sz="1800" dirty="0"/>
              <a:t>Most events have multiple estimates released over time as insurers refine their estimation of loss and claims mature </a:t>
            </a:r>
          </a:p>
          <a:p>
            <a:r>
              <a:rPr lang="en-US" sz="1800" dirty="0"/>
              <a:t>Estimates are based on surveying insurers for their estimate of ultimate loss</a:t>
            </a:r>
          </a:p>
          <a:p>
            <a:r>
              <a:rPr lang="en-US" sz="1800" dirty="0"/>
              <a:t>Estimates are meant to reflect the total insured payment for private personal and commercial property lines of insurance</a:t>
            </a:r>
          </a:p>
        </p:txBody>
      </p:sp>
      <p:sp>
        <p:nvSpPr>
          <p:cNvPr id="2" name="Title 1">
            <a:extLst>
              <a:ext uri="{FF2B5EF4-FFF2-40B4-BE49-F238E27FC236}">
                <a16:creationId xmlns:a16="http://schemas.microsoft.com/office/drawing/2014/main" id="{167F9CFB-D435-437C-B4F5-94D3670D6428}"/>
              </a:ext>
            </a:extLst>
          </p:cNvPr>
          <p:cNvSpPr>
            <a:spLocks noGrp="1"/>
          </p:cNvSpPr>
          <p:nvPr>
            <p:ph type="title"/>
          </p:nvPr>
        </p:nvSpPr>
        <p:spPr/>
        <p:txBody>
          <a:bodyPr/>
          <a:lstStyle/>
          <a:p>
            <a:r>
              <a:rPr lang="en-US" dirty="0"/>
              <a:t>Property Claims Services Introduction</a:t>
            </a:r>
            <a:br>
              <a:rPr lang="en-US" dirty="0"/>
            </a:br>
            <a:endParaRPr lang="en-US" dirty="0"/>
          </a:p>
        </p:txBody>
      </p:sp>
      <p:pic>
        <p:nvPicPr>
          <p:cNvPr id="6" name="Picture 5">
            <a:extLst>
              <a:ext uri="{FF2B5EF4-FFF2-40B4-BE49-F238E27FC236}">
                <a16:creationId xmlns:a16="http://schemas.microsoft.com/office/drawing/2014/main" id="{3C01E4FA-D871-4E61-BDE8-967CE39E20F8}"/>
              </a:ext>
            </a:extLst>
          </p:cNvPr>
          <p:cNvPicPr>
            <a:picLocks noChangeAspect="1"/>
          </p:cNvPicPr>
          <p:nvPr/>
        </p:nvPicPr>
        <p:blipFill>
          <a:blip r:embed="rId2"/>
          <a:stretch>
            <a:fillRect/>
          </a:stretch>
        </p:blipFill>
        <p:spPr>
          <a:xfrm>
            <a:off x="6096000" y="1054342"/>
            <a:ext cx="2343477" cy="1314633"/>
          </a:xfrm>
          <a:prstGeom prst="rect">
            <a:avLst/>
          </a:prstGeom>
        </p:spPr>
      </p:pic>
      <p:pic>
        <p:nvPicPr>
          <p:cNvPr id="7" name="Picture 2" descr="Insurance Services Office - Wikipedia">
            <a:extLst>
              <a:ext uri="{FF2B5EF4-FFF2-40B4-BE49-F238E27FC236}">
                <a16:creationId xmlns:a16="http://schemas.microsoft.com/office/drawing/2014/main" id="{7AC40969-57C8-4B7C-BB8A-D8664104C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874" y="1054343"/>
            <a:ext cx="2757971" cy="131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14677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7CB16-A0C3-42EC-B695-3FDB758918FA}"/>
              </a:ext>
            </a:extLst>
          </p:cNvPr>
          <p:cNvSpPr>
            <a:spLocks noGrp="1"/>
          </p:cNvSpPr>
          <p:nvPr>
            <p:ph idx="1"/>
          </p:nvPr>
        </p:nvSpPr>
        <p:spPr>
          <a:xfrm>
            <a:off x="665526" y="1430475"/>
            <a:ext cx="5150842" cy="4668321"/>
          </a:xfrm>
        </p:spPr>
        <p:txBody>
          <a:bodyPr>
            <a:normAutofit/>
          </a:bodyPr>
          <a:lstStyle/>
          <a:p>
            <a:r>
              <a:rPr lang="en-US" dirty="0"/>
              <a:t>Estimated insured property losses from catastrophes in the United States, Puerto Rico, and the U.S. Virgin Islands.</a:t>
            </a:r>
          </a:p>
          <a:p>
            <a:pPr lvl="1"/>
            <a:r>
              <a:rPr lang="en-US" dirty="0"/>
              <a:t>Since January 1998</a:t>
            </a:r>
          </a:p>
          <a:p>
            <a:pPr lvl="1"/>
            <a:r>
              <a:rPr lang="en-US" dirty="0"/>
              <a:t>For catastrophes resulting in estimated losses of $25M or more</a:t>
            </a:r>
          </a:p>
          <a:p>
            <a:r>
              <a:rPr lang="en-US" dirty="0"/>
              <a:t>ALAE – Allocated Loss Adjustment Expenses </a:t>
            </a:r>
          </a:p>
          <a:p>
            <a:pPr lvl="1"/>
            <a:r>
              <a:rPr lang="en-US" dirty="0"/>
              <a:t>Losses that accumulate outside of the insured property damage</a:t>
            </a:r>
          </a:p>
          <a:p>
            <a:pPr lvl="1"/>
            <a:r>
              <a:rPr lang="en-US" dirty="0"/>
              <a:t>Included in the loss bulletins, </a:t>
            </a:r>
            <a:r>
              <a:rPr lang="en-US" b="1" i="1" dirty="0"/>
              <a:t>not</a:t>
            </a:r>
            <a:r>
              <a:rPr lang="en-US" dirty="0"/>
              <a:t> in the loss totals</a:t>
            </a:r>
          </a:p>
          <a:p>
            <a:r>
              <a:rPr lang="en-US" dirty="0"/>
              <a:t>Estimates reflecting their best judgement of the total insured payment for private personal and commercial property lines of insurance covering:</a:t>
            </a:r>
          </a:p>
          <a:p>
            <a:pPr lvl="1"/>
            <a:r>
              <a:rPr lang="en-US" dirty="0"/>
              <a:t>Fixed property</a:t>
            </a:r>
          </a:p>
          <a:p>
            <a:pPr lvl="1"/>
            <a:r>
              <a:rPr lang="en-US" dirty="0"/>
              <a:t>Personal property</a:t>
            </a:r>
          </a:p>
          <a:p>
            <a:pPr lvl="1"/>
            <a:r>
              <a:rPr lang="en-US" dirty="0"/>
              <a:t>Time element losses</a:t>
            </a:r>
          </a:p>
          <a:p>
            <a:pPr lvl="1"/>
            <a:r>
              <a:rPr lang="en-US" dirty="0"/>
              <a:t>Vehicles, boats, and other related property items</a:t>
            </a:r>
          </a:p>
          <a:p>
            <a:r>
              <a:rPr lang="en-US" dirty="0"/>
              <a:t>Estimates by county for large events since 2017</a:t>
            </a:r>
          </a:p>
        </p:txBody>
      </p:sp>
      <p:sp>
        <p:nvSpPr>
          <p:cNvPr id="3" name="Title 2">
            <a:extLst>
              <a:ext uri="{FF2B5EF4-FFF2-40B4-BE49-F238E27FC236}">
                <a16:creationId xmlns:a16="http://schemas.microsoft.com/office/drawing/2014/main" id="{2DC2F41A-F7FA-408F-974E-3C44004C9543}"/>
              </a:ext>
            </a:extLst>
          </p:cNvPr>
          <p:cNvSpPr>
            <a:spLocks noGrp="1"/>
          </p:cNvSpPr>
          <p:nvPr>
            <p:ph type="title"/>
          </p:nvPr>
        </p:nvSpPr>
        <p:spPr/>
        <p:txBody>
          <a:bodyPr/>
          <a:lstStyle/>
          <a:p>
            <a:r>
              <a:rPr lang="en-US" dirty="0"/>
              <a:t>What PCS Provides</a:t>
            </a:r>
          </a:p>
        </p:txBody>
      </p:sp>
      <p:sp>
        <p:nvSpPr>
          <p:cNvPr id="6" name="Text Placeholder 3">
            <a:extLst>
              <a:ext uri="{FF2B5EF4-FFF2-40B4-BE49-F238E27FC236}">
                <a16:creationId xmlns:a16="http://schemas.microsoft.com/office/drawing/2014/main" id="{F73E5A5B-D5D4-4237-9C0A-8269FD38B5A5}"/>
              </a:ext>
            </a:extLst>
          </p:cNvPr>
          <p:cNvSpPr>
            <a:spLocks noGrp="1"/>
          </p:cNvSpPr>
          <p:nvPr>
            <p:ph type="body" sz="quarter" idx="10"/>
          </p:nvPr>
        </p:nvSpPr>
        <p:spPr>
          <a:xfrm>
            <a:off x="698146" y="1054858"/>
            <a:ext cx="5090258" cy="374419"/>
          </a:xfrm>
        </p:spPr>
        <p:txBody>
          <a:bodyPr/>
          <a:lstStyle/>
          <a:p>
            <a:r>
              <a:rPr lang="en-US" dirty="0"/>
              <a:t>PCS Does include:</a:t>
            </a:r>
          </a:p>
        </p:txBody>
      </p:sp>
      <p:sp>
        <p:nvSpPr>
          <p:cNvPr id="5" name="TextBox 4">
            <a:extLst>
              <a:ext uri="{FF2B5EF4-FFF2-40B4-BE49-F238E27FC236}">
                <a16:creationId xmlns:a16="http://schemas.microsoft.com/office/drawing/2014/main" id="{01DE8ECC-381A-4D38-B83F-26DFF2E36A71}"/>
              </a:ext>
            </a:extLst>
          </p:cNvPr>
          <p:cNvSpPr txBox="1"/>
          <p:nvPr/>
        </p:nvSpPr>
        <p:spPr>
          <a:xfrm>
            <a:off x="6548354" y="1639381"/>
            <a:ext cx="4869064" cy="40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233363" indent="-230188" fontAlgn="base">
              <a:spcBef>
                <a:spcPts val="1000"/>
              </a:spcBef>
              <a:spcAft>
                <a:spcPct val="0"/>
              </a:spcAft>
              <a:buClr>
                <a:srgbClr val="152C46"/>
              </a:buClr>
              <a:buSzPct val="75000"/>
              <a:buFont typeface="Arial" panose="020B0604020202020204" pitchFamily="34" charset="0"/>
              <a:buChar char="●"/>
              <a:defRPr sz="1400" b="0">
                <a:solidFill>
                  <a:srgbClr val="152C46"/>
                </a:solidFill>
              </a:defRPr>
            </a:lvl1pPr>
            <a:lvl2pPr marL="792163" lvl="1" indent="-269875" fontAlgn="base">
              <a:spcBef>
                <a:spcPct val="15000"/>
              </a:spcBef>
              <a:spcAft>
                <a:spcPct val="0"/>
              </a:spcAft>
              <a:buClr>
                <a:srgbClr val="152C46"/>
              </a:buClr>
              <a:buFont typeface="Symbol" pitchFamily="18" charset="2"/>
              <a:buChar char="-"/>
              <a:defRPr sz="1400">
                <a:solidFill>
                  <a:srgbClr val="152C46"/>
                </a:solidFill>
              </a:defRPr>
            </a:lvl2pPr>
            <a:lvl3pPr marL="1200150" indent="-228600" fontAlgn="base">
              <a:spcBef>
                <a:spcPct val="5000"/>
              </a:spcBef>
              <a:spcAft>
                <a:spcPct val="0"/>
              </a:spcAft>
              <a:buClr>
                <a:srgbClr val="152C46"/>
              </a:buClr>
              <a:buSzPct val="85000"/>
              <a:buFont typeface="Symbol" panose="05050102010706020507" pitchFamily="18" charset="2"/>
              <a:buChar char=""/>
              <a:defRPr sz="1200" i="0">
                <a:solidFill>
                  <a:srgbClr val="152C46"/>
                </a:solidFill>
              </a:defRPr>
            </a:lvl3pPr>
            <a:lvl4pPr marL="1608138" indent="-228600" fontAlgn="base">
              <a:spcBef>
                <a:spcPct val="5000"/>
              </a:spcBef>
              <a:spcAft>
                <a:spcPct val="0"/>
              </a:spcAft>
              <a:buClr>
                <a:srgbClr val="152C46"/>
              </a:buClr>
              <a:buFont typeface="Symbol" pitchFamily="18" charset="2"/>
              <a:buChar char="-"/>
              <a:defRPr sz="1200" i="0">
                <a:solidFill>
                  <a:srgbClr val="152C46"/>
                </a:solidFill>
              </a:defRPr>
            </a:lvl4pPr>
            <a:lvl5pPr marL="2016125" indent="-228600" fontAlgn="base">
              <a:spcBef>
                <a:spcPct val="5000"/>
              </a:spcBef>
              <a:spcAft>
                <a:spcPct val="0"/>
              </a:spcAft>
              <a:buClr>
                <a:srgbClr val="152C46"/>
              </a:buClr>
              <a:buSzPct val="85000"/>
              <a:buFont typeface="Symbol" panose="05050102010706020507" pitchFamily="18" charset="2"/>
              <a:buChar char="·"/>
              <a:defRPr sz="1200" i="0">
                <a:solidFill>
                  <a:srgbClr val="152C46"/>
                </a:solidFill>
              </a:defRPr>
            </a:lvl5pPr>
            <a:lvl6pPr marL="2473325" indent="-228600" fontAlgn="base">
              <a:spcBef>
                <a:spcPct val="5000"/>
              </a:spcBef>
              <a:spcAft>
                <a:spcPct val="0"/>
              </a:spcAft>
              <a:buClr>
                <a:srgbClr val="969696"/>
              </a:buClr>
              <a:buFont typeface="Symbol" pitchFamily="18" charset="2"/>
              <a:buChar char="-"/>
              <a:defRPr sz="1600" i="1">
                <a:solidFill>
                  <a:srgbClr val="666666"/>
                </a:solidFill>
              </a:defRPr>
            </a:lvl6pPr>
            <a:lvl7pPr marL="2930525" indent="-228600" fontAlgn="base">
              <a:spcBef>
                <a:spcPct val="5000"/>
              </a:spcBef>
              <a:spcAft>
                <a:spcPct val="0"/>
              </a:spcAft>
              <a:buClr>
                <a:srgbClr val="969696"/>
              </a:buClr>
              <a:buFont typeface="Symbol" pitchFamily="18" charset="2"/>
              <a:buChar char="-"/>
              <a:defRPr sz="1600" i="1">
                <a:solidFill>
                  <a:srgbClr val="666666"/>
                </a:solidFill>
              </a:defRPr>
            </a:lvl7pPr>
            <a:lvl8pPr marL="3387725" indent="-228600" fontAlgn="base">
              <a:spcBef>
                <a:spcPct val="5000"/>
              </a:spcBef>
              <a:spcAft>
                <a:spcPct val="0"/>
              </a:spcAft>
              <a:buClr>
                <a:srgbClr val="969696"/>
              </a:buClr>
              <a:buFont typeface="Symbol" pitchFamily="18" charset="2"/>
              <a:buChar char="-"/>
              <a:defRPr sz="1600" i="1">
                <a:solidFill>
                  <a:srgbClr val="666666"/>
                </a:solidFill>
              </a:defRPr>
            </a:lvl8pPr>
            <a:lvl9pPr marL="3844925" indent="-228600" fontAlgn="base">
              <a:spcBef>
                <a:spcPct val="5000"/>
              </a:spcBef>
              <a:spcAft>
                <a:spcPct val="0"/>
              </a:spcAft>
              <a:buClr>
                <a:srgbClr val="969696"/>
              </a:buClr>
              <a:buFont typeface="Symbol" pitchFamily="18" charset="2"/>
              <a:buChar char="-"/>
              <a:defRPr sz="1600" i="1">
                <a:solidFill>
                  <a:srgbClr val="666666"/>
                </a:solidFill>
              </a:defRPr>
            </a:lvl9pPr>
          </a:lstStyle>
          <a:p>
            <a:r>
              <a:rPr lang="en-US" dirty="0"/>
              <a:t>Loss involving uninsured property</a:t>
            </a:r>
          </a:p>
          <a:p>
            <a:pPr lvl="1"/>
            <a:r>
              <a:rPr lang="en-US" dirty="0"/>
              <a:t>Publicly owned property and utilities</a:t>
            </a:r>
          </a:p>
          <a:p>
            <a:pPr lvl="1"/>
            <a:r>
              <a:rPr lang="en-US" dirty="0"/>
              <a:t>Agricultural</a:t>
            </a:r>
          </a:p>
          <a:p>
            <a:pPr lvl="1"/>
            <a:r>
              <a:rPr lang="en-US" dirty="0"/>
              <a:t>Aircraft</a:t>
            </a:r>
          </a:p>
          <a:p>
            <a:pPr lvl="1"/>
            <a:r>
              <a:rPr lang="en-US" dirty="0"/>
              <a:t>Ocean marine</a:t>
            </a:r>
          </a:p>
          <a:p>
            <a:pPr lvl="1"/>
            <a:r>
              <a:rPr lang="en-US" dirty="0"/>
              <a:t>Property insured under the National Flood Insurance Program or the Write-Your-Own Flood Insurance Program</a:t>
            </a:r>
          </a:p>
          <a:p>
            <a:r>
              <a:rPr lang="en-US" dirty="0"/>
              <a:t>Catastrophes below the $25M threshold</a:t>
            </a:r>
          </a:p>
          <a:p>
            <a:r>
              <a:rPr lang="en-US" dirty="0"/>
              <a:t>Estimates by county for events prior to 2017</a:t>
            </a:r>
          </a:p>
          <a:p>
            <a:endParaRPr lang="en-US" dirty="0"/>
          </a:p>
        </p:txBody>
      </p:sp>
      <p:sp>
        <p:nvSpPr>
          <p:cNvPr id="7" name="Text Placeholder 3">
            <a:extLst>
              <a:ext uri="{FF2B5EF4-FFF2-40B4-BE49-F238E27FC236}">
                <a16:creationId xmlns:a16="http://schemas.microsoft.com/office/drawing/2014/main" id="{83E9C19D-743D-406F-BE44-6EA0441380E7}"/>
              </a:ext>
            </a:extLst>
          </p:cNvPr>
          <p:cNvSpPr txBox="1">
            <a:spLocks/>
          </p:cNvSpPr>
          <p:nvPr/>
        </p:nvSpPr>
        <p:spPr bwMode="auto">
          <a:xfrm>
            <a:off x="6096000" y="1054857"/>
            <a:ext cx="5090258" cy="374419"/>
          </a:xfrm>
          <a:prstGeom prst="rect">
            <a:avLst/>
          </a:prstGeom>
          <a:solidFill>
            <a:srgbClr val="EEBC58"/>
          </a:solidFill>
          <a:ln w="12700">
            <a:solidFill>
              <a:srgbClr val="EEBC58"/>
            </a:solidFill>
            <a:miter lim="800000"/>
          </a:ln>
          <a:effectLst>
            <a:outerShdw dist="53340" dir="2700000" algn="ctr" rotWithShape="0">
              <a:srgbClr val="DDDDDD"/>
            </a:outerShdw>
          </a:effectLst>
        </p:spPr>
        <p:txBody>
          <a:bodyPr vert="horz" wrap="square" lIns="91440" tIns="45720" rIns="91440" bIns="45720" numCol="1" anchor="ctr" anchorCtr="0" compatLnSpc="1">
            <a:prstTxWarp prst="textNoShape">
              <a:avLst/>
            </a:prstTxWarp>
            <a:normAutofit/>
          </a:bodyPr>
          <a:lstStyle>
            <a:lvl1pPr indent="0" algn="ctr" fontAlgn="base">
              <a:spcBef>
                <a:spcPts val="1000"/>
              </a:spcBef>
              <a:spcAft>
                <a:spcPct val="0"/>
              </a:spcAft>
              <a:buClr>
                <a:srgbClr val="152C46"/>
              </a:buClr>
              <a:buSzPct val="75000"/>
              <a:buFont typeface="Arial" panose="020B0604020202020204" pitchFamily="34" charset="0"/>
              <a:buNone/>
              <a:defRPr sz="1400" b="0" i="1">
                <a:solidFill>
                  <a:srgbClr val="152C46"/>
                </a:solidFill>
              </a:defRPr>
            </a:lvl1pPr>
            <a:lvl2pPr marL="792163" indent="-269875" fontAlgn="base">
              <a:spcBef>
                <a:spcPct val="15000"/>
              </a:spcBef>
              <a:spcAft>
                <a:spcPct val="0"/>
              </a:spcAft>
              <a:buClr>
                <a:srgbClr val="152C46"/>
              </a:buClr>
              <a:buFont typeface="Symbol" pitchFamily="18" charset="2"/>
              <a:buChar char="-"/>
              <a:defRPr sz="1600">
                <a:solidFill>
                  <a:srgbClr val="152C46"/>
                </a:solidFill>
              </a:defRPr>
            </a:lvl2pPr>
            <a:lvl3pPr marL="1200150" indent="-228600" fontAlgn="base">
              <a:spcBef>
                <a:spcPct val="5000"/>
              </a:spcBef>
              <a:spcAft>
                <a:spcPct val="0"/>
              </a:spcAft>
              <a:buClr>
                <a:srgbClr val="152C46"/>
              </a:buClr>
              <a:buSzPct val="85000"/>
              <a:buFont typeface="Symbol" panose="05050102010706020507" pitchFamily="18" charset="2"/>
              <a:buChar char=""/>
              <a:defRPr sz="1600" i="0">
                <a:solidFill>
                  <a:srgbClr val="152C46"/>
                </a:solidFill>
              </a:defRPr>
            </a:lvl3pPr>
            <a:lvl4pPr marL="1608138" indent="-228600" fontAlgn="base">
              <a:spcBef>
                <a:spcPct val="5000"/>
              </a:spcBef>
              <a:spcAft>
                <a:spcPct val="0"/>
              </a:spcAft>
              <a:buClr>
                <a:srgbClr val="152C46"/>
              </a:buClr>
              <a:buFont typeface="Symbol" pitchFamily="18" charset="2"/>
              <a:buChar char="-"/>
              <a:defRPr sz="1600" i="0">
                <a:solidFill>
                  <a:srgbClr val="152C46"/>
                </a:solidFill>
              </a:defRPr>
            </a:lvl4pPr>
            <a:lvl5pPr marL="2016125" indent="-228600" fontAlgn="base">
              <a:spcBef>
                <a:spcPct val="5000"/>
              </a:spcBef>
              <a:spcAft>
                <a:spcPct val="0"/>
              </a:spcAft>
              <a:buClr>
                <a:srgbClr val="152C46"/>
              </a:buClr>
              <a:buSzPct val="85000"/>
              <a:buFont typeface="Symbol" panose="05050102010706020507" pitchFamily="18" charset="2"/>
              <a:buChar char="·"/>
              <a:defRPr sz="1600" i="0">
                <a:solidFill>
                  <a:srgbClr val="152C46"/>
                </a:solidFill>
              </a:defRPr>
            </a:lvl5pPr>
            <a:lvl6pPr marL="2473325" indent="-228600" fontAlgn="base">
              <a:spcBef>
                <a:spcPct val="5000"/>
              </a:spcBef>
              <a:spcAft>
                <a:spcPct val="0"/>
              </a:spcAft>
              <a:buClr>
                <a:srgbClr val="969696"/>
              </a:buClr>
              <a:buFont typeface="Symbol" pitchFamily="18" charset="2"/>
              <a:buChar char="-"/>
              <a:defRPr sz="1600" i="1">
                <a:solidFill>
                  <a:srgbClr val="666666"/>
                </a:solidFill>
              </a:defRPr>
            </a:lvl6pPr>
            <a:lvl7pPr marL="2930525" indent="-228600" fontAlgn="base">
              <a:spcBef>
                <a:spcPct val="5000"/>
              </a:spcBef>
              <a:spcAft>
                <a:spcPct val="0"/>
              </a:spcAft>
              <a:buClr>
                <a:srgbClr val="969696"/>
              </a:buClr>
              <a:buFont typeface="Symbol" pitchFamily="18" charset="2"/>
              <a:buChar char="-"/>
              <a:defRPr sz="1600" i="1">
                <a:solidFill>
                  <a:srgbClr val="666666"/>
                </a:solidFill>
              </a:defRPr>
            </a:lvl7pPr>
            <a:lvl8pPr marL="3387725" indent="-228600" fontAlgn="base">
              <a:spcBef>
                <a:spcPct val="5000"/>
              </a:spcBef>
              <a:spcAft>
                <a:spcPct val="0"/>
              </a:spcAft>
              <a:buClr>
                <a:srgbClr val="969696"/>
              </a:buClr>
              <a:buFont typeface="Symbol" pitchFamily="18" charset="2"/>
              <a:buChar char="-"/>
              <a:defRPr sz="1600" i="1">
                <a:solidFill>
                  <a:srgbClr val="666666"/>
                </a:solidFill>
              </a:defRPr>
            </a:lvl8pPr>
            <a:lvl9pPr marL="3844925" indent="-228600" fontAlgn="base">
              <a:spcBef>
                <a:spcPct val="5000"/>
              </a:spcBef>
              <a:spcAft>
                <a:spcPct val="0"/>
              </a:spcAft>
              <a:buClr>
                <a:srgbClr val="969696"/>
              </a:buClr>
              <a:buFont typeface="Symbol" pitchFamily="18" charset="2"/>
              <a:buChar char="-"/>
              <a:defRPr sz="1600" i="1">
                <a:solidFill>
                  <a:srgbClr val="666666"/>
                </a:solidFill>
              </a:defRPr>
            </a:lvl9pPr>
          </a:lstStyle>
          <a:p>
            <a:r>
              <a:rPr lang="en-US" dirty="0"/>
              <a:t>PCS Does NOT include:</a:t>
            </a:r>
          </a:p>
        </p:txBody>
      </p:sp>
      <p:cxnSp>
        <p:nvCxnSpPr>
          <p:cNvPr id="9" name="Straight Connector 8">
            <a:extLst>
              <a:ext uri="{FF2B5EF4-FFF2-40B4-BE49-F238E27FC236}">
                <a16:creationId xmlns:a16="http://schemas.microsoft.com/office/drawing/2014/main" id="{9AA9D357-C6C5-4C1C-930F-847F9B1B0B85}"/>
              </a:ext>
            </a:extLst>
          </p:cNvPr>
          <p:cNvCxnSpPr/>
          <p:nvPr/>
        </p:nvCxnSpPr>
        <p:spPr bwMode="auto">
          <a:xfrm>
            <a:off x="5956183" y="1054857"/>
            <a:ext cx="0" cy="4733547"/>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18221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4FDB5-9531-418E-A97A-C51595C3BB00}"/>
              </a:ext>
            </a:extLst>
          </p:cNvPr>
          <p:cNvSpPr>
            <a:spLocks noGrp="1"/>
          </p:cNvSpPr>
          <p:nvPr>
            <p:ph idx="1"/>
          </p:nvPr>
        </p:nvSpPr>
        <p:spPr>
          <a:xfrm>
            <a:off x="495306" y="1368424"/>
            <a:ext cx="11165417" cy="4763927"/>
          </a:xfrm>
        </p:spPr>
        <p:txBody>
          <a:bodyPr/>
          <a:lstStyle/>
          <a:p>
            <a:pPr>
              <a:lnSpc>
                <a:spcPct val="150000"/>
              </a:lnSpc>
            </a:pPr>
            <a:r>
              <a:rPr lang="en-US" sz="1800" dirty="0"/>
              <a:t>Some events develop due to a combination of an increase in claims and average loss per claim, but it is difficult to pinpoint the development with an accurate model due to high variability</a:t>
            </a:r>
          </a:p>
          <a:p>
            <a:pPr lvl="1">
              <a:lnSpc>
                <a:spcPct val="150000"/>
              </a:lnSpc>
            </a:pPr>
            <a:r>
              <a:rPr lang="en-US" sz="1600" dirty="0"/>
              <a:t>However, we have been able to observe:</a:t>
            </a:r>
          </a:p>
          <a:p>
            <a:pPr lvl="2">
              <a:lnSpc>
                <a:spcPct val="150000"/>
              </a:lnSpc>
            </a:pPr>
            <a:r>
              <a:rPr lang="en-US" sz="1400" dirty="0"/>
              <a:t>Events below $250M in losses rarely develop</a:t>
            </a:r>
          </a:p>
          <a:p>
            <a:pPr lvl="2">
              <a:lnSpc>
                <a:spcPct val="150000"/>
              </a:lnSpc>
            </a:pPr>
            <a:r>
              <a:rPr lang="en-US" sz="1400" dirty="0"/>
              <a:t>The second estimate of an event tends to be the most accurate</a:t>
            </a:r>
          </a:p>
          <a:p>
            <a:pPr lvl="2">
              <a:lnSpc>
                <a:spcPct val="150000"/>
              </a:lnSpc>
            </a:pPr>
            <a:r>
              <a:rPr lang="en-US" sz="1400" dirty="0"/>
              <a:t>Hurricanes have the highest development overall</a:t>
            </a:r>
          </a:p>
          <a:p>
            <a:pPr lvl="2">
              <a:lnSpc>
                <a:spcPct val="150000"/>
              </a:lnSpc>
            </a:pPr>
            <a:r>
              <a:rPr lang="en-US" sz="1400" dirty="0"/>
              <a:t>Commercial losses tend to develop more than personal or auto</a:t>
            </a:r>
          </a:p>
          <a:p>
            <a:endParaRPr lang="en-US" dirty="0"/>
          </a:p>
        </p:txBody>
      </p:sp>
      <p:sp>
        <p:nvSpPr>
          <p:cNvPr id="2" name="Title 1">
            <a:extLst>
              <a:ext uri="{FF2B5EF4-FFF2-40B4-BE49-F238E27FC236}">
                <a16:creationId xmlns:a16="http://schemas.microsoft.com/office/drawing/2014/main" id="{167F9CFB-D435-437C-B4F5-94D3670D6428}"/>
              </a:ext>
            </a:extLst>
          </p:cNvPr>
          <p:cNvSpPr>
            <a:spLocks noGrp="1"/>
          </p:cNvSpPr>
          <p:nvPr>
            <p:ph type="title"/>
          </p:nvPr>
        </p:nvSpPr>
        <p:spPr/>
        <p:txBody>
          <a:bodyPr/>
          <a:lstStyle/>
          <a:p>
            <a:r>
              <a:rPr lang="en-US" dirty="0"/>
              <a:t>PCS Loss Development</a:t>
            </a:r>
            <a:br>
              <a:rPr lang="en-US" dirty="0"/>
            </a:br>
            <a:endParaRPr lang="en-US" dirty="0"/>
          </a:p>
        </p:txBody>
      </p:sp>
      <p:sp>
        <p:nvSpPr>
          <p:cNvPr id="5" name="Rectangle: Rounded Corners 4">
            <a:extLst>
              <a:ext uri="{FF2B5EF4-FFF2-40B4-BE49-F238E27FC236}">
                <a16:creationId xmlns:a16="http://schemas.microsoft.com/office/drawing/2014/main" id="{A8DDA8FE-8B64-4A66-AAD6-0D6DF2F533A6}"/>
              </a:ext>
            </a:extLst>
          </p:cNvPr>
          <p:cNvSpPr/>
          <p:nvPr/>
        </p:nvSpPr>
        <p:spPr bwMode="auto">
          <a:xfrm>
            <a:off x="1165376" y="4133326"/>
            <a:ext cx="9861248" cy="169181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indent="-457200" fontAlgn="base">
              <a:spcBef>
                <a:spcPct val="30000"/>
              </a:spcBef>
              <a:spcAft>
                <a:spcPct val="0"/>
              </a:spcAft>
              <a:buSzPct val="86000"/>
              <a:buFont typeface="Wingdings" panose="05000000000000000000" pitchFamily="2" charset="2"/>
              <a:buChar char="§"/>
            </a:pPr>
            <a:r>
              <a:rPr lang="en-US" sz="2000" dirty="0">
                <a:latin typeface="Arial" charset="0"/>
              </a:rPr>
              <a:t>Most events show little to no development from the initial estimates. </a:t>
            </a:r>
          </a:p>
          <a:p>
            <a:pPr marL="457200" indent="-457200" fontAlgn="base">
              <a:spcBef>
                <a:spcPct val="30000"/>
              </a:spcBef>
              <a:spcAft>
                <a:spcPct val="0"/>
              </a:spcAft>
              <a:buSzPct val="86000"/>
              <a:buFont typeface="Wingdings" panose="05000000000000000000" pitchFamily="2" charset="2"/>
              <a:buChar char="§"/>
            </a:pPr>
            <a:r>
              <a:rPr lang="en-US" sz="2000" dirty="0">
                <a:latin typeface="Arial" charset="0"/>
              </a:rPr>
              <a:t>The second estimate of losses for a developing event, which on average is a 4% increase from the first estimate, tends to be the most accurate. </a:t>
            </a:r>
          </a:p>
          <a:p>
            <a:pPr marL="457200" indent="-457200" fontAlgn="base">
              <a:spcBef>
                <a:spcPct val="30000"/>
              </a:spcBef>
              <a:spcAft>
                <a:spcPct val="0"/>
              </a:spcAft>
              <a:buSzPct val="86000"/>
              <a:buFont typeface="Wingdings" panose="05000000000000000000" pitchFamily="2" charset="2"/>
              <a:buChar char="§"/>
            </a:pPr>
            <a:r>
              <a:rPr lang="en-US" sz="2000" dirty="0">
                <a:latin typeface="Arial" charset="0"/>
              </a:rPr>
              <a:t>Average development depends on peril and event size.</a:t>
            </a:r>
          </a:p>
          <a:p>
            <a:pPr fontAlgn="base">
              <a:spcBef>
                <a:spcPct val="30000"/>
              </a:spcBef>
              <a:spcAft>
                <a:spcPct val="0"/>
              </a:spcAft>
              <a:buClr>
                <a:srgbClr val="F7B041"/>
              </a:buClr>
              <a:buSzPct val="70000"/>
            </a:pPr>
            <a:endParaRPr lang="en-US" sz="2000" dirty="0">
              <a:latin typeface="Arial" charset="0"/>
            </a:endParaRPr>
          </a:p>
          <a:p>
            <a:pPr marL="0" marR="0" indent="0"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lang="en-US" sz="2000" dirty="0">
              <a:latin typeface="Arial" charset="0"/>
            </a:endParaRPr>
          </a:p>
        </p:txBody>
      </p:sp>
      <p:pic>
        <p:nvPicPr>
          <p:cNvPr id="1026" name="Picture 2" descr="Verisk Senior Actuarial Analyst | SmartRecruiters">
            <a:extLst>
              <a:ext uri="{FF2B5EF4-FFF2-40B4-BE49-F238E27FC236}">
                <a16:creationId xmlns:a16="http://schemas.microsoft.com/office/drawing/2014/main" id="{DDD9A581-E71E-43DE-9AFC-EA3A035C9F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536" b="22357"/>
          <a:stretch/>
        </p:blipFill>
        <p:spPr bwMode="auto">
          <a:xfrm>
            <a:off x="9381393" y="334963"/>
            <a:ext cx="2148254" cy="10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356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197C6E2A-CCCA-4F0F-BFEF-4E4686FA528B}"/>
              </a:ext>
            </a:extLst>
          </p:cNvPr>
          <p:cNvSpPr txBox="1">
            <a:spLocks/>
          </p:cNvSpPr>
          <p:nvPr/>
        </p:nvSpPr>
        <p:spPr bwMode="auto">
          <a:xfrm>
            <a:off x="1101222" y="4441292"/>
            <a:ext cx="4690615" cy="2081745"/>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lnSpcReduction="10000"/>
          </a:bodyPr>
          <a:lstStyle>
            <a:lvl1pPr marL="342882" indent="-342882" algn="l" rtl="0" eaLnBrk="1" fontAlgn="base" hangingPunct="1">
              <a:spcBef>
                <a:spcPct val="85000"/>
              </a:spcBef>
              <a:spcAft>
                <a:spcPct val="0"/>
              </a:spcAft>
              <a:buClr>
                <a:srgbClr val="F7B041"/>
              </a:buClr>
              <a:buSzPct val="70000"/>
              <a:buFont typeface="Wingdings" pitchFamily="2" charset="2"/>
              <a:buChar char="n"/>
              <a:defRPr sz="1400" b="1">
                <a:solidFill>
                  <a:schemeClr val="dk1"/>
                </a:solidFill>
                <a:latin typeface="+mn-lt"/>
                <a:ea typeface="+mn-ea"/>
                <a:cs typeface="+mn-cs"/>
              </a:defRPr>
            </a:lvl1pPr>
            <a:lvl2pPr marL="792123" indent="-269861" algn="l" rtl="0" eaLnBrk="1" fontAlgn="base" hangingPunct="1">
              <a:spcBef>
                <a:spcPct val="15000"/>
              </a:spcBef>
              <a:spcAft>
                <a:spcPct val="0"/>
              </a:spcAft>
              <a:buClr>
                <a:srgbClr val="969696"/>
              </a:buClr>
              <a:buFont typeface="Symbol" pitchFamily="18" charset="2"/>
              <a:buChar char="-"/>
              <a:defRPr sz="1400">
                <a:solidFill>
                  <a:schemeClr val="dk1"/>
                </a:solidFill>
                <a:latin typeface="+mn-lt"/>
                <a:ea typeface="+mn-ea"/>
                <a:cs typeface="+mn-cs"/>
              </a:defRPr>
            </a:lvl2pPr>
            <a:lvl3pPr marL="1200091" indent="-228589" algn="l" rtl="0" eaLnBrk="1" fontAlgn="base" hangingPunct="1">
              <a:spcBef>
                <a:spcPct val="5000"/>
              </a:spcBef>
              <a:spcAft>
                <a:spcPct val="0"/>
              </a:spcAft>
              <a:buClr>
                <a:srgbClr val="969696"/>
              </a:buClr>
              <a:buSzPct val="85000"/>
              <a:buFont typeface="Symbol" pitchFamily="18" charset="2"/>
              <a:buChar char="·"/>
              <a:defRPr sz="1200" i="1">
                <a:solidFill>
                  <a:schemeClr val="dk1"/>
                </a:solidFill>
                <a:latin typeface="+mn-lt"/>
                <a:ea typeface="+mn-ea"/>
                <a:cs typeface="+mn-cs"/>
              </a:defRPr>
            </a:lvl3pPr>
            <a:lvl4pPr marL="1608058"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4pPr>
            <a:lvl5pPr marL="2016024"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5pPr>
            <a:lvl6pPr marL="2473202"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6pPr>
            <a:lvl7pPr marL="2930379"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7pPr>
            <a:lvl8pPr marL="3387557"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8pPr>
            <a:lvl9pPr marL="3844733"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9pPr>
          </a:lstStyle>
          <a:p>
            <a:r>
              <a:rPr lang="en-US" kern="0" dirty="0"/>
              <a:t>FlatCat Files</a:t>
            </a:r>
          </a:p>
          <a:p>
            <a:pPr lvl="1"/>
            <a:r>
              <a:rPr lang="en-US" kern="0" dirty="0">
                <a:solidFill>
                  <a:srgbClr val="666666"/>
                </a:solidFill>
              </a:rPr>
              <a:t>Summary files that are used to create PCS Loss Listings and the Monthly Cat Report</a:t>
            </a:r>
          </a:p>
          <a:p>
            <a:pPr lvl="2"/>
            <a:r>
              <a:rPr lang="en-US" kern="0" dirty="0">
                <a:solidFill>
                  <a:srgbClr val="666666"/>
                </a:solidFill>
              </a:rPr>
              <a:t>The “pcscat” file includes the most recent loss by state for each event since 1985</a:t>
            </a:r>
          </a:p>
          <a:p>
            <a:pPr lvl="2"/>
            <a:r>
              <a:rPr lang="en-US" kern="0" dirty="0">
                <a:solidFill>
                  <a:srgbClr val="666666"/>
                </a:solidFill>
              </a:rPr>
              <a:t>The “pcscat_est” file includes every iteration of loss by state for events since 1998, including loss by LOB and claim count</a:t>
            </a:r>
          </a:p>
          <a:p>
            <a:pPr lvl="1"/>
            <a:r>
              <a:rPr lang="en-US" kern="0" dirty="0">
                <a:solidFill>
                  <a:srgbClr val="666666"/>
                </a:solidFill>
              </a:rPr>
              <a:t>Loss estimates by county are available here for major events since 2017</a:t>
            </a:r>
          </a:p>
        </p:txBody>
      </p:sp>
      <p:sp>
        <p:nvSpPr>
          <p:cNvPr id="34" name="Title 1">
            <a:extLst>
              <a:ext uri="{FF2B5EF4-FFF2-40B4-BE49-F238E27FC236}">
                <a16:creationId xmlns:a16="http://schemas.microsoft.com/office/drawing/2014/main" id="{58A52205-1249-4165-9FFF-EE74CF0CFDB6}"/>
              </a:ext>
            </a:extLst>
          </p:cNvPr>
          <p:cNvSpPr>
            <a:spLocks noGrp="1"/>
          </p:cNvSpPr>
          <p:nvPr>
            <p:ph type="title"/>
          </p:nvPr>
        </p:nvSpPr>
        <p:spPr/>
        <p:txBody>
          <a:bodyPr/>
          <a:lstStyle/>
          <a:p>
            <a:r>
              <a:rPr lang="en-US" dirty="0"/>
              <a:t>PCS Guide</a:t>
            </a:r>
          </a:p>
        </p:txBody>
      </p:sp>
      <p:sp>
        <p:nvSpPr>
          <p:cNvPr id="3" name="Content Placeholder 2">
            <a:extLst>
              <a:ext uri="{FF2B5EF4-FFF2-40B4-BE49-F238E27FC236}">
                <a16:creationId xmlns:a16="http://schemas.microsoft.com/office/drawing/2014/main" id="{BABFF18E-AE49-45A5-9713-DD9F46A2A71D}"/>
              </a:ext>
            </a:extLst>
          </p:cNvPr>
          <p:cNvSpPr>
            <a:spLocks noGrp="1"/>
          </p:cNvSpPr>
          <p:nvPr>
            <p:ph idx="1"/>
          </p:nvPr>
        </p:nvSpPr>
        <p:spPr>
          <a:xfrm>
            <a:off x="2064283" y="1376989"/>
            <a:ext cx="4690615" cy="827307"/>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dirty="0"/>
              <a:t>NFIP – National Flood Insurance Program</a:t>
            </a:r>
          </a:p>
          <a:p>
            <a:pPr lvl="1"/>
            <a:r>
              <a:rPr lang="en-US" dirty="0">
                <a:solidFill>
                  <a:srgbClr val="666666"/>
                </a:solidFill>
              </a:rPr>
              <a:t>Includes NFIP loss estimates for major hurricanes</a:t>
            </a:r>
          </a:p>
          <a:p>
            <a:pPr lvl="1"/>
            <a:r>
              <a:rPr lang="en-US" dirty="0">
                <a:solidFill>
                  <a:srgbClr val="666666"/>
                </a:solidFill>
              </a:rPr>
              <a:t>Used for one section of the PCS Loss Listing</a:t>
            </a:r>
          </a:p>
          <a:p>
            <a:pPr lvl="1"/>
            <a:endParaRPr lang="en-US" dirty="0">
              <a:solidFill>
                <a:srgbClr val="666666"/>
              </a:solidFill>
            </a:endParaRPr>
          </a:p>
        </p:txBody>
      </p:sp>
      <p:pic>
        <p:nvPicPr>
          <p:cNvPr id="5" name="Picture 4">
            <a:extLst>
              <a:ext uri="{FF2B5EF4-FFF2-40B4-BE49-F238E27FC236}">
                <a16:creationId xmlns:a16="http://schemas.microsoft.com/office/drawing/2014/main" id="{B257BE57-B510-460C-8041-C9CB2668CC3E}"/>
              </a:ext>
            </a:extLst>
          </p:cNvPr>
          <p:cNvPicPr>
            <a:picLocks noChangeAspect="1"/>
          </p:cNvPicPr>
          <p:nvPr/>
        </p:nvPicPr>
        <p:blipFill rotWithShape="1">
          <a:blip r:embed="rId2"/>
          <a:srcRect b="3067"/>
          <a:stretch/>
        </p:blipFill>
        <p:spPr>
          <a:xfrm>
            <a:off x="7997416" y="829914"/>
            <a:ext cx="3578666" cy="5151437"/>
          </a:xfrm>
          <a:prstGeom prst="rect">
            <a:avLst/>
          </a:prstGeom>
        </p:spPr>
      </p:pic>
      <p:cxnSp>
        <p:nvCxnSpPr>
          <p:cNvPr id="7" name="Straight Arrow Connector 6">
            <a:extLst>
              <a:ext uri="{FF2B5EF4-FFF2-40B4-BE49-F238E27FC236}">
                <a16:creationId xmlns:a16="http://schemas.microsoft.com/office/drawing/2014/main" id="{43E4BC81-06F2-434A-A622-4DD9BA82B6A1}"/>
              </a:ext>
            </a:extLst>
          </p:cNvPr>
          <p:cNvCxnSpPr/>
          <p:nvPr/>
        </p:nvCxnSpPr>
        <p:spPr bwMode="auto">
          <a:xfrm flipH="1" flipV="1">
            <a:off x="6493079" y="1546373"/>
            <a:ext cx="1504337" cy="383095"/>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A04A3408-CE57-436F-AFD1-F50C7A0C40F6}"/>
              </a:ext>
            </a:extLst>
          </p:cNvPr>
          <p:cNvCxnSpPr/>
          <p:nvPr/>
        </p:nvCxnSpPr>
        <p:spPr bwMode="auto">
          <a:xfrm flipH="1">
            <a:off x="5578679" y="5086525"/>
            <a:ext cx="2418737" cy="0"/>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Content Placeholder 2">
            <a:extLst>
              <a:ext uri="{FF2B5EF4-FFF2-40B4-BE49-F238E27FC236}">
                <a16:creationId xmlns:a16="http://schemas.microsoft.com/office/drawing/2014/main" id="{6D90202C-8CDE-4FF1-AAC9-3EBBE2ABE4EB}"/>
              </a:ext>
            </a:extLst>
          </p:cNvPr>
          <p:cNvSpPr txBox="1">
            <a:spLocks/>
          </p:cNvSpPr>
          <p:nvPr/>
        </p:nvSpPr>
        <p:spPr bwMode="auto">
          <a:xfrm>
            <a:off x="699897" y="2318087"/>
            <a:ext cx="4690615" cy="1113954"/>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a:bodyPr>
          <a:lstStyle>
            <a:lvl1pPr marL="342882" indent="-342882" algn="l" rtl="0" eaLnBrk="1" fontAlgn="base" hangingPunct="1">
              <a:spcBef>
                <a:spcPct val="85000"/>
              </a:spcBef>
              <a:spcAft>
                <a:spcPct val="0"/>
              </a:spcAft>
              <a:buClr>
                <a:srgbClr val="F7B041"/>
              </a:buClr>
              <a:buSzPct val="70000"/>
              <a:buFont typeface="Wingdings" pitchFamily="2" charset="2"/>
              <a:buChar char="n"/>
              <a:defRPr sz="1400" b="1">
                <a:solidFill>
                  <a:schemeClr val="dk1"/>
                </a:solidFill>
                <a:latin typeface="+mn-lt"/>
                <a:ea typeface="+mn-ea"/>
                <a:cs typeface="+mn-cs"/>
              </a:defRPr>
            </a:lvl1pPr>
            <a:lvl2pPr marL="792123" indent="-269861" algn="l" rtl="0" eaLnBrk="1" fontAlgn="base" hangingPunct="1">
              <a:spcBef>
                <a:spcPct val="15000"/>
              </a:spcBef>
              <a:spcAft>
                <a:spcPct val="0"/>
              </a:spcAft>
              <a:buClr>
                <a:srgbClr val="969696"/>
              </a:buClr>
              <a:buFont typeface="Symbol" pitchFamily="18" charset="2"/>
              <a:buChar char="-"/>
              <a:defRPr sz="1400">
                <a:solidFill>
                  <a:schemeClr val="dk1"/>
                </a:solidFill>
                <a:latin typeface="+mn-lt"/>
                <a:ea typeface="+mn-ea"/>
                <a:cs typeface="+mn-cs"/>
              </a:defRPr>
            </a:lvl2pPr>
            <a:lvl3pPr marL="1200091" indent="-228589" algn="l" rtl="0" eaLnBrk="1" fontAlgn="base" hangingPunct="1">
              <a:spcBef>
                <a:spcPct val="5000"/>
              </a:spcBef>
              <a:spcAft>
                <a:spcPct val="0"/>
              </a:spcAft>
              <a:buClr>
                <a:srgbClr val="969696"/>
              </a:buClr>
              <a:buSzPct val="85000"/>
              <a:buFont typeface="Symbol" pitchFamily="18" charset="2"/>
              <a:buChar char="·"/>
              <a:defRPr sz="1200" i="1">
                <a:solidFill>
                  <a:schemeClr val="dk1"/>
                </a:solidFill>
                <a:latin typeface="+mn-lt"/>
                <a:ea typeface="+mn-ea"/>
                <a:cs typeface="+mn-cs"/>
              </a:defRPr>
            </a:lvl3pPr>
            <a:lvl4pPr marL="1608058"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4pPr>
            <a:lvl5pPr marL="2016024"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5pPr>
            <a:lvl6pPr marL="2473202"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6pPr>
            <a:lvl7pPr marL="2930379"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7pPr>
            <a:lvl8pPr marL="3387557"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8pPr>
            <a:lvl9pPr marL="3844733"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9pPr>
          </a:lstStyle>
          <a:p>
            <a:r>
              <a:rPr lang="en-US" kern="0" dirty="0"/>
              <a:t>Cat Bulletins</a:t>
            </a:r>
          </a:p>
          <a:p>
            <a:pPr lvl="1"/>
            <a:r>
              <a:rPr lang="en-US" kern="0" dirty="0">
                <a:solidFill>
                  <a:srgbClr val="666666"/>
                </a:solidFill>
              </a:rPr>
              <a:t>Estimate summary reports for each event</a:t>
            </a:r>
          </a:p>
          <a:p>
            <a:pPr lvl="1"/>
            <a:r>
              <a:rPr lang="en-US" kern="0" dirty="0">
                <a:solidFill>
                  <a:srgbClr val="666666"/>
                </a:solidFill>
              </a:rPr>
              <a:t>ALAE (Allocated Loss Adjustment Expenses) figures found here</a:t>
            </a:r>
          </a:p>
        </p:txBody>
      </p:sp>
      <p:cxnSp>
        <p:nvCxnSpPr>
          <p:cNvPr id="8" name="Straight Arrow Connector 7">
            <a:extLst>
              <a:ext uri="{FF2B5EF4-FFF2-40B4-BE49-F238E27FC236}">
                <a16:creationId xmlns:a16="http://schemas.microsoft.com/office/drawing/2014/main" id="{55B4AC47-4C0F-497C-B8AD-1A87298FDB4C}"/>
              </a:ext>
            </a:extLst>
          </p:cNvPr>
          <p:cNvCxnSpPr/>
          <p:nvPr/>
        </p:nvCxnSpPr>
        <p:spPr bwMode="auto">
          <a:xfrm flipH="1">
            <a:off x="5285916" y="2560041"/>
            <a:ext cx="2711500" cy="0"/>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Content Placeholder 2">
            <a:extLst>
              <a:ext uri="{FF2B5EF4-FFF2-40B4-BE49-F238E27FC236}">
                <a16:creationId xmlns:a16="http://schemas.microsoft.com/office/drawing/2014/main" id="{E3652F75-4753-4F02-ADBA-C1266AF97CDC}"/>
              </a:ext>
            </a:extLst>
          </p:cNvPr>
          <p:cNvSpPr txBox="1">
            <a:spLocks/>
          </p:cNvSpPr>
          <p:nvPr/>
        </p:nvSpPr>
        <p:spPr bwMode="auto">
          <a:xfrm>
            <a:off x="2870234" y="3584312"/>
            <a:ext cx="4272230" cy="567457"/>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92500"/>
          </a:bodyPr>
          <a:lstStyle>
            <a:lvl1pPr marL="342882" indent="-342882" algn="l" rtl="0" eaLnBrk="1" fontAlgn="base" hangingPunct="1">
              <a:spcBef>
                <a:spcPct val="85000"/>
              </a:spcBef>
              <a:spcAft>
                <a:spcPct val="0"/>
              </a:spcAft>
              <a:buClr>
                <a:srgbClr val="F7B041"/>
              </a:buClr>
              <a:buSzPct val="70000"/>
              <a:buFont typeface="Wingdings" pitchFamily="2" charset="2"/>
              <a:buChar char="n"/>
              <a:defRPr sz="1400" b="1">
                <a:solidFill>
                  <a:schemeClr val="dk1"/>
                </a:solidFill>
                <a:latin typeface="+mn-lt"/>
                <a:ea typeface="+mn-ea"/>
                <a:cs typeface="+mn-cs"/>
              </a:defRPr>
            </a:lvl1pPr>
            <a:lvl2pPr marL="792123" indent="-269861" algn="l" rtl="0" eaLnBrk="1" fontAlgn="base" hangingPunct="1">
              <a:spcBef>
                <a:spcPct val="15000"/>
              </a:spcBef>
              <a:spcAft>
                <a:spcPct val="0"/>
              </a:spcAft>
              <a:buClr>
                <a:srgbClr val="969696"/>
              </a:buClr>
              <a:buFont typeface="Symbol" pitchFamily="18" charset="2"/>
              <a:buChar char="-"/>
              <a:defRPr sz="1400">
                <a:solidFill>
                  <a:schemeClr val="dk1"/>
                </a:solidFill>
                <a:latin typeface="+mn-lt"/>
                <a:ea typeface="+mn-ea"/>
                <a:cs typeface="+mn-cs"/>
              </a:defRPr>
            </a:lvl2pPr>
            <a:lvl3pPr marL="1200091" indent="-228589" algn="l" rtl="0" eaLnBrk="1" fontAlgn="base" hangingPunct="1">
              <a:spcBef>
                <a:spcPct val="5000"/>
              </a:spcBef>
              <a:spcAft>
                <a:spcPct val="0"/>
              </a:spcAft>
              <a:buClr>
                <a:srgbClr val="969696"/>
              </a:buClr>
              <a:buSzPct val="85000"/>
              <a:buFont typeface="Symbol" pitchFamily="18" charset="2"/>
              <a:buChar char="·"/>
              <a:defRPr sz="1200" i="1">
                <a:solidFill>
                  <a:schemeClr val="dk1"/>
                </a:solidFill>
                <a:latin typeface="+mn-lt"/>
                <a:ea typeface="+mn-ea"/>
                <a:cs typeface="+mn-cs"/>
              </a:defRPr>
            </a:lvl3pPr>
            <a:lvl4pPr marL="1608058"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4pPr>
            <a:lvl5pPr marL="2016024" indent="-228589" algn="l" rtl="0" eaLnBrk="1" fontAlgn="base" hangingPunct="1">
              <a:spcBef>
                <a:spcPct val="5000"/>
              </a:spcBef>
              <a:spcAft>
                <a:spcPct val="0"/>
              </a:spcAft>
              <a:buClr>
                <a:srgbClr val="969696"/>
              </a:buClr>
              <a:buFont typeface="Symbol" pitchFamily="18" charset="2"/>
              <a:buChar char="-"/>
              <a:defRPr sz="1200" i="1">
                <a:solidFill>
                  <a:schemeClr val="dk1"/>
                </a:solidFill>
                <a:latin typeface="+mn-lt"/>
                <a:ea typeface="+mn-ea"/>
                <a:cs typeface="+mn-cs"/>
              </a:defRPr>
            </a:lvl5pPr>
            <a:lvl6pPr marL="2473202"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6pPr>
            <a:lvl7pPr marL="2930379"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7pPr>
            <a:lvl8pPr marL="3387557"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8pPr>
            <a:lvl9pPr marL="3844733" indent="-228589" algn="l" rtl="0" eaLnBrk="1" fontAlgn="base" hangingPunct="1">
              <a:spcBef>
                <a:spcPct val="5000"/>
              </a:spcBef>
              <a:spcAft>
                <a:spcPct val="0"/>
              </a:spcAft>
              <a:buClr>
                <a:srgbClr val="969696"/>
              </a:buClr>
              <a:buFont typeface="Symbol" pitchFamily="18" charset="2"/>
              <a:buChar char="-"/>
              <a:defRPr sz="1600" i="1">
                <a:solidFill>
                  <a:schemeClr val="dk1"/>
                </a:solidFill>
                <a:latin typeface="+mn-lt"/>
                <a:ea typeface="+mn-ea"/>
                <a:cs typeface="+mn-cs"/>
              </a:defRPr>
            </a:lvl9pPr>
          </a:lstStyle>
          <a:p>
            <a:r>
              <a:rPr lang="en-US" kern="0" dirty="0"/>
              <a:t>PCS Calendar</a:t>
            </a:r>
          </a:p>
          <a:p>
            <a:pPr lvl="1"/>
            <a:r>
              <a:rPr lang="en-US" kern="0" dirty="0">
                <a:solidFill>
                  <a:srgbClr val="666666"/>
                </a:solidFill>
              </a:rPr>
              <a:t>Useful for planning and live event reporting</a:t>
            </a:r>
          </a:p>
        </p:txBody>
      </p:sp>
      <p:cxnSp>
        <p:nvCxnSpPr>
          <p:cNvPr id="13" name="Straight Arrow Connector 12">
            <a:extLst>
              <a:ext uri="{FF2B5EF4-FFF2-40B4-BE49-F238E27FC236}">
                <a16:creationId xmlns:a16="http://schemas.microsoft.com/office/drawing/2014/main" id="{22A55074-6AFE-46EF-9B6D-70CB30598EE4}"/>
              </a:ext>
            </a:extLst>
          </p:cNvPr>
          <p:cNvCxnSpPr/>
          <p:nvPr/>
        </p:nvCxnSpPr>
        <p:spPr bwMode="auto">
          <a:xfrm flipH="1">
            <a:off x="6946084" y="3573710"/>
            <a:ext cx="2552961" cy="281731"/>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a:extLst>
              <a:ext uri="{FF2B5EF4-FFF2-40B4-BE49-F238E27FC236}">
                <a16:creationId xmlns:a16="http://schemas.microsoft.com/office/drawing/2014/main" id="{D40C4388-65FE-4D37-937A-2B839964CF4C}"/>
              </a:ext>
            </a:extLst>
          </p:cNvPr>
          <p:cNvSpPr/>
          <p:nvPr/>
        </p:nvSpPr>
        <p:spPr bwMode="auto">
          <a:xfrm>
            <a:off x="9499045" y="3473042"/>
            <a:ext cx="1750592" cy="19923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3875CABC-78C8-439E-A628-BCBAF8C4C31A}"/>
              </a:ext>
            </a:extLst>
          </p:cNvPr>
          <p:cNvSpPr/>
          <p:nvPr/>
        </p:nvSpPr>
        <p:spPr bwMode="auto">
          <a:xfrm>
            <a:off x="7997416" y="4903365"/>
            <a:ext cx="1373087" cy="3081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F481D1ED-AEEE-4284-B1F1-482619780310}"/>
              </a:ext>
            </a:extLst>
          </p:cNvPr>
          <p:cNvSpPr/>
          <p:nvPr/>
        </p:nvSpPr>
        <p:spPr bwMode="auto">
          <a:xfrm>
            <a:off x="7997416" y="2384790"/>
            <a:ext cx="1373087" cy="3081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26" name="Rectangle 25">
            <a:extLst>
              <a:ext uri="{FF2B5EF4-FFF2-40B4-BE49-F238E27FC236}">
                <a16:creationId xmlns:a16="http://schemas.microsoft.com/office/drawing/2014/main" id="{22650C51-0782-4013-A9CA-4AE499269AE2}"/>
              </a:ext>
            </a:extLst>
          </p:cNvPr>
          <p:cNvSpPr/>
          <p:nvPr/>
        </p:nvSpPr>
        <p:spPr bwMode="auto">
          <a:xfrm>
            <a:off x="7997416" y="1758600"/>
            <a:ext cx="1373087" cy="3081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29" name="TextBox 28">
            <a:extLst>
              <a:ext uri="{FF2B5EF4-FFF2-40B4-BE49-F238E27FC236}">
                <a16:creationId xmlns:a16="http://schemas.microsoft.com/office/drawing/2014/main" id="{C2E65771-4154-45D4-ADD8-229314D1FAE0}"/>
              </a:ext>
            </a:extLst>
          </p:cNvPr>
          <p:cNvSpPr txBox="1"/>
          <p:nvPr/>
        </p:nvSpPr>
        <p:spPr>
          <a:xfrm>
            <a:off x="495305" y="810697"/>
            <a:ext cx="3950860" cy="369332"/>
          </a:xfrm>
          <a:prstGeom prst="rect">
            <a:avLst/>
          </a:prstGeom>
          <a:noFill/>
        </p:spPr>
        <p:txBody>
          <a:bodyPr wrap="square">
            <a:spAutoFit/>
          </a:bodyPr>
          <a:lstStyle>
            <a:defPPr>
              <a:defRPr lang="en-US"/>
            </a:defPPr>
          </a:lstStyle>
          <a:p>
            <a:r>
              <a:rPr lang="en-US" dirty="0">
                <a:hlinkClick r:id="rId3"/>
              </a:rPr>
              <a:t>https://pcs.iso.com/pcs/app/start.do</a:t>
            </a:r>
            <a:r>
              <a:rPr lang="en-US" dirty="0"/>
              <a:t> </a:t>
            </a:r>
          </a:p>
        </p:txBody>
      </p:sp>
    </p:spTree>
    <p:extLst>
      <p:ext uri="{BB962C8B-B14F-4D97-AF65-F5344CB8AC3E}">
        <p14:creationId xmlns:p14="http://schemas.microsoft.com/office/powerpoint/2010/main" val="290758539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5B02-0649-4375-AEF3-DD87FC30E051}"/>
              </a:ext>
            </a:extLst>
          </p:cNvPr>
          <p:cNvSpPr>
            <a:spLocks noGrp="1"/>
          </p:cNvSpPr>
          <p:nvPr>
            <p:ph type="title"/>
          </p:nvPr>
        </p:nvSpPr>
        <p:spPr/>
        <p:txBody>
          <a:bodyPr/>
          <a:lstStyle/>
          <a:p>
            <a:r>
              <a:rPr lang="en-US" dirty="0"/>
              <a:t>Loss Listings</a:t>
            </a:r>
          </a:p>
        </p:txBody>
      </p:sp>
      <p:sp>
        <p:nvSpPr>
          <p:cNvPr id="3" name="Content Placeholder 2">
            <a:extLst>
              <a:ext uri="{FF2B5EF4-FFF2-40B4-BE49-F238E27FC236}">
                <a16:creationId xmlns:a16="http://schemas.microsoft.com/office/drawing/2014/main" id="{241D575B-9E76-4D4E-AFFA-70EEA5DEA8A1}"/>
              </a:ext>
            </a:extLst>
          </p:cNvPr>
          <p:cNvSpPr>
            <a:spLocks noGrp="1"/>
          </p:cNvSpPr>
          <p:nvPr>
            <p:ph idx="1"/>
          </p:nvPr>
        </p:nvSpPr>
        <p:spPr/>
        <p:txBody>
          <a:bodyPr>
            <a:normAutofit/>
          </a:bodyPr>
          <a:lstStyle/>
          <a:p>
            <a:r>
              <a:rPr lang="en-US" sz="1600" dirty="0"/>
              <a:t>FOR INTERNAL USE ONLY</a:t>
            </a:r>
          </a:p>
          <a:p>
            <a:pPr lvl="1"/>
            <a:r>
              <a:rPr lang="en-US" sz="1600" dirty="0"/>
              <a:t>Tiger licenses PCS, so it can be shared to other Tigers, but not all clients have it</a:t>
            </a:r>
          </a:p>
          <a:p>
            <a:pPr lvl="1"/>
            <a:r>
              <a:rPr lang="en-US" sz="1600" dirty="0"/>
              <a:t>Before sharing PCS information with clients, confirm that they have the licensing as well</a:t>
            </a:r>
          </a:p>
          <a:p>
            <a:pPr lvl="1"/>
            <a:r>
              <a:rPr lang="en-US" sz="1600" dirty="0"/>
              <a:t>We can provide summarized, non-granular information (rounded loss ranges, etc.) to those without a license</a:t>
            </a:r>
          </a:p>
          <a:p>
            <a:r>
              <a:rPr lang="en-US" sz="1600" dirty="0"/>
              <a:t>Updated reports are released at the middle and end of each month</a:t>
            </a:r>
          </a:p>
          <a:p>
            <a:pPr lvl="1"/>
            <a:r>
              <a:rPr lang="en-US" sz="1600" dirty="0"/>
              <a:t>An Excel tool automates the bulk of this process</a:t>
            </a:r>
          </a:p>
          <a:p>
            <a:pPr lvl="1"/>
            <a:r>
              <a:rPr lang="en-US" sz="1600"/>
              <a:t>Includes </a:t>
            </a:r>
            <a:r>
              <a:rPr lang="en-US" sz="1600" dirty="0"/>
              <a:t>organized tables of PCS losses since 1998</a:t>
            </a:r>
          </a:p>
          <a:p>
            <a:pPr lvl="1"/>
            <a:r>
              <a:rPr lang="en-US" sz="1600" dirty="0"/>
              <a:t>By state, line of business, and peril</a:t>
            </a:r>
          </a:p>
          <a:p>
            <a:pPr lvl="1"/>
            <a:r>
              <a:rPr lang="en-US" sz="1600" dirty="0"/>
              <a:t>Tiger-generated trending factors are included</a:t>
            </a:r>
          </a:p>
          <a:p>
            <a:pPr lvl="1"/>
            <a:r>
              <a:rPr lang="en-US" sz="1600" dirty="0"/>
              <a:t>Interactive graphs and pivot tables</a:t>
            </a:r>
          </a:p>
          <a:p>
            <a:r>
              <a:rPr lang="en-US" sz="1600" dirty="0"/>
              <a:t>A go-to source for brokers and other teams at Tiger</a:t>
            </a:r>
          </a:p>
          <a:p>
            <a:pPr marL="522262" lvl="1" indent="0">
              <a:buNone/>
            </a:pPr>
            <a:endParaRPr lang="en-US" sz="1600" dirty="0"/>
          </a:p>
          <a:p>
            <a:pPr lvl="1"/>
            <a:endParaRPr lang="en-US" sz="1600" dirty="0"/>
          </a:p>
        </p:txBody>
      </p:sp>
      <p:sp>
        <p:nvSpPr>
          <p:cNvPr id="5" name="TextBox 4">
            <a:extLst>
              <a:ext uri="{FF2B5EF4-FFF2-40B4-BE49-F238E27FC236}">
                <a16:creationId xmlns:a16="http://schemas.microsoft.com/office/drawing/2014/main" id="{45AC5F05-9ED3-4C73-85AA-29AE246EAEB3}"/>
              </a:ext>
            </a:extLst>
          </p:cNvPr>
          <p:cNvSpPr txBox="1"/>
          <p:nvPr/>
        </p:nvSpPr>
        <p:spPr>
          <a:xfrm>
            <a:off x="495305" y="810697"/>
            <a:ext cx="3077006" cy="369332"/>
          </a:xfrm>
          <a:prstGeom prst="rect">
            <a:avLst/>
          </a:prstGeom>
          <a:noFill/>
        </p:spPr>
        <p:txBody>
          <a:bodyPr wrap="square">
            <a:spAutoFit/>
          </a:bodyPr>
          <a:lstStyle>
            <a:defPPr>
              <a:defRPr lang="en-US"/>
            </a:defPPr>
          </a:lstStyle>
          <a:p>
            <a:r>
              <a:rPr lang="en-US" dirty="0">
                <a:hlinkClick r:id="rId2" action="ppaction://hlinkfile"/>
              </a:rPr>
              <a:t>S:\PCS Loss History</a:t>
            </a:r>
            <a:endParaRPr lang="en-US" dirty="0"/>
          </a:p>
        </p:txBody>
      </p:sp>
    </p:spTree>
    <p:extLst>
      <p:ext uri="{BB962C8B-B14F-4D97-AF65-F5344CB8AC3E}">
        <p14:creationId xmlns:p14="http://schemas.microsoft.com/office/powerpoint/2010/main" val="114435668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5B02-0649-4375-AEF3-DD87FC30E051}"/>
              </a:ext>
            </a:extLst>
          </p:cNvPr>
          <p:cNvSpPr>
            <a:spLocks noGrp="1"/>
          </p:cNvSpPr>
          <p:nvPr>
            <p:ph type="title"/>
          </p:nvPr>
        </p:nvSpPr>
        <p:spPr/>
        <p:txBody>
          <a:bodyPr/>
          <a:lstStyle/>
          <a:p>
            <a:r>
              <a:rPr lang="en-US" dirty="0"/>
              <a:t>Cat Report</a:t>
            </a:r>
          </a:p>
        </p:txBody>
      </p:sp>
      <p:sp>
        <p:nvSpPr>
          <p:cNvPr id="3" name="Content Placeholder 2">
            <a:extLst>
              <a:ext uri="{FF2B5EF4-FFF2-40B4-BE49-F238E27FC236}">
                <a16:creationId xmlns:a16="http://schemas.microsoft.com/office/drawing/2014/main" id="{241D575B-9E76-4D4E-AFFA-70EEA5DEA8A1}"/>
              </a:ext>
            </a:extLst>
          </p:cNvPr>
          <p:cNvSpPr>
            <a:spLocks noGrp="1"/>
          </p:cNvSpPr>
          <p:nvPr>
            <p:ph idx="1"/>
          </p:nvPr>
        </p:nvSpPr>
        <p:spPr>
          <a:xfrm>
            <a:off x="495304" y="3064824"/>
            <a:ext cx="11165417" cy="3458213"/>
          </a:xfrm>
        </p:spPr>
        <p:txBody>
          <a:bodyPr>
            <a:normAutofit/>
          </a:bodyPr>
          <a:lstStyle/>
          <a:p>
            <a:r>
              <a:rPr lang="en-US" sz="1600" dirty="0"/>
              <a:t>Updated reports are released at the middle of each month</a:t>
            </a:r>
          </a:p>
          <a:p>
            <a:r>
              <a:rPr lang="en-US" sz="1600" dirty="0"/>
              <a:t>Distributed via the </a:t>
            </a:r>
            <a:r>
              <a:rPr lang="en-US" sz="1600" dirty="0" err="1"/>
              <a:t>TigerAlert</a:t>
            </a:r>
            <a:r>
              <a:rPr lang="en-US" sz="1600" dirty="0"/>
              <a:t> email companywide, as well as posted on the Jungle Website</a:t>
            </a:r>
          </a:p>
          <a:p>
            <a:r>
              <a:rPr lang="en-US" sz="1600" dirty="0"/>
              <a:t>Summarizes PCS events throughout the year, sorted by peril/hazard </a:t>
            </a:r>
          </a:p>
          <a:p>
            <a:r>
              <a:rPr lang="en-US" sz="1600" dirty="0"/>
              <a:t>Provides high level trends</a:t>
            </a:r>
          </a:p>
          <a:p>
            <a:pPr lvl="1"/>
            <a:r>
              <a:rPr lang="en-US" sz="1600" dirty="0"/>
              <a:t>Forecast Development</a:t>
            </a:r>
          </a:p>
          <a:p>
            <a:pPr lvl="1"/>
            <a:r>
              <a:rPr lang="en-US" sz="1600" dirty="0"/>
              <a:t>Peril seasonality</a:t>
            </a:r>
          </a:p>
          <a:p>
            <a:pPr lvl="1"/>
            <a:r>
              <a:rPr lang="en-US" sz="1600" dirty="0"/>
              <a:t>Monthly activity</a:t>
            </a:r>
          </a:p>
        </p:txBody>
      </p:sp>
      <p:pic>
        <p:nvPicPr>
          <p:cNvPr id="6" name="Picture 5">
            <a:extLst>
              <a:ext uri="{FF2B5EF4-FFF2-40B4-BE49-F238E27FC236}">
                <a16:creationId xmlns:a16="http://schemas.microsoft.com/office/drawing/2014/main" id="{A863DF93-7850-DB1B-7E22-944DE36D846D}"/>
              </a:ext>
            </a:extLst>
          </p:cNvPr>
          <p:cNvPicPr>
            <a:picLocks noChangeAspect="1"/>
          </p:cNvPicPr>
          <p:nvPr/>
        </p:nvPicPr>
        <p:blipFill>
          <a:blip r:embed="rId2"/>
          <a:stretch>
            <a:fillRect/>
          </a:stretch>
        </p:blipFill>
        <p:spPr>
          <a:xfrm>
            <a:off x="1545134" y="1403346"/>
            <a:ext cx="8686864" cy="1257309"/>
          </a:xfrm>
          <a:prstGeom prst="rect">
            <a:avLst/>
          </a:prstGeom>
          <a:ln>
            <a:solidFill>
              <a:schemeClr val="tx1"/>
            </a:solidFill>
          </a:ln>
        </p:spPr>
      </p:pic>
    </p:spTree>
    <p:extLst>
      <p:ext uri="{BB962C8B-B14F-4D97-AF65-F5344CB8AC3E}">
        <p14:creationId xmlns:p14="http://schemas.microsoft.com/office/powerpoint/2010/main" val="231833370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A373-3B32-4E93-88E3-FCB6FFFC16BF}"/>
              </a:ext>
            </a:extLst>
          </p:cNvPr>
          <p:cNvSpPr>
            <a:spLocks noGrp="1"/>
          </p:cNvSpPr>
          <p:nvPr>
            <p:ph type="title"/>
          </p:nvPr>
        </p:nvSpPr>
        <p:spPr/>
        <p:txBody>
          <a:bodyPr/>
          <a:lstStyle/>
          <a:p>
            <a:r>
              <a:rPr lang="en-US" dirty="0"/>
              <a:t>Trending Factors</a:t>
            </a:r>
          </a:p>
        </p:txBody>
      </p:sp>
      <p:sp>
        <p:nvSpPr>
          <p:cNvPr id="3" name="Content Placeholder 2">
            <a:extLst>
              <a:ext uri="{FF2B5EF4-FFF2-40B4-BE49-F238E27FC236}">
                <a16:creationId xmlns:a16="http://schemas.microsoft.com/office/drawing/2014/main" id="{74FD7F70-0A1C-48F6-A3ED-F55C8F84C53C}"/>
              </a:ext>
            </a:extLst>
          </p:cNvPr>
          <p:cNvSpPr>
            <a:spLocks noGrp="1"/>
          </p:cNvSpPr>
          <p:nvPr>
            <p:ph idx="1"/>
          </p:nvPr>
        </p:nvSpPr>
        <p:spPr>
          <a:xfrm>
            <a:off x="495306" y="998290"/>
            <a:ext cx="7834961" cy="5285063"/>
          </a:xfrm>
        </p:spPr>
        <p:txBody>
          <a:bodyPr>
            <a:normAutofit fontScale="92500" lnSpcReduction="10000"/>
          </a:bodyPr>
          <a:lstStyle/>
          <a:p>
            <a:r>
              <a:rPr lang="en-US" dirty="0"/>
              <a:t>We include our own Trending Factors in the Loss Listings, Cat Report, and custom View of Risk/ Claims Analysis projects to account for exposure growth and inflation.</a:t>
            </a:r>
          </a:p>
          <a:p>
            <a:r>
              <a:rPr lang="en-US" dirty="0"/>
              <a:t>Factors are applied by Year, State, and Line Of Business</a:t>
            </a:r>
          </a:p>
          <a:p>
            <a:pPr lvl="1"/>
            <a:r>
              <a:rPr lang="en-US" dirty="0"/>
              <a:t>LOBs included are Personal, Commercial, and Auto</a:t>
            </a:r>
          </a:p>
          <a:p>
            <a:r>
              <a:rPr lang="en-US" dirty="0"/>
              <a:t>We use the following metrics to calculate our trend factors:</a:t>
            </a:r>
          </a:p>
          <a:p>
            <a:pPr marL="0" indent="0">
              <a:buNone/>
            </a:pPr>
            <a:endParaRPr lang="en-US" dirty="0"/>
          </a:p>
          <a:p>
            <a:pPr lvl="1"/>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r>
              <a:rPr lang="en-US" dirty="0"/>
              <a:t>Updated on a yearly basis</a:t>
            </a:r>
          </a:p>
          <a:p>
            <a:pPr lvl="1"/>
            <a:endParaRPr lang="en-US" dirty="0"/>
          </a:p>
        </p:txBody>
      </p:sp>
      <p:pic>
        <p:nvPicPr>
          <p:cNvPr id="5" name="Picture 4" descr="Diagram&#10;&#10;Description automatically generated">
            <a:extLst>
              <a:ext uri="{FF2B5EF4-FFF2-40B4-BE49-F238E27FC236}">
                <a16:creationId xmlns:a16="http://schemas.microsoft.com/office/drawing/2014/main" id="{C0391F02-1DD8-6A6E-07A8-AC535BAA5763}"/>
              </a:ext>
            </a:extLst>
          </p:cNvPr>
          <p:cNvPicPr>
            <a:picLocks noChangeAspect="1"/>
          </p:cNvPicPr>
          <p:nvPr/>
        </p:nvPicPr>
        <p:blipFill rotWithShape="1">
          <a:blip r:embed="rId2">
            <a:extLst>
              <a:ext uri="{28A0092B-C50C-407E-A947-70E740481C1C}">
                <a14:useLocalDpi xmlns:a14="http://schemas.microsoft.com/office/drawing/2010/main" val="0"/>
              </a:ext>
            </a:extLst>
          </a:blip>
          <a:srcRect l="2220" t="4774" r="5255" b="22172"/>
          <a:stretch/>
        </p:blipFill>
        <p:spPr>
          <a:xfrm>
            <a:off x="1336299" y="2763671"/>
            <a:ext cx="7834961" cy="2747896"/>
          </a:xfrm>
          <a:prstGeom prst="rect">
            <a:avLst/>
          </a:prstGeom>
          <a:ln>
            <a:solidFill>
              <a:schemeClr val="tx2"/>
            </a:solidFill>
          </a:ln>
        </p:spPr>
      </p:pic>
      <p:sp>
        <p:nvSpPr>
          <p:cNvPr id="6" name="TextBox 5">
            <a:extLst>
              <a:ext uri="{FF2B5EF4-FFF2-40B4-BE49-F238E27FC236}">
                <a16:creationId xmlns:a16="http://schemas.microsoft.com/office/drawing/2014/main" id="{FD2CB81F-CDFC-A061-C058-741DAE7B3D6A}"/>
              </a:ext>
            </a:extLst>
          </p:cNvPr>
          <p:cNvSpPr txBox="1"/>
          <p:nvPr/>
        </p:nvSpPr>
        <p:spPr>
          <a:xfrm>
            <a:off x="9263539" y="4865236"/>
            <a:ext cx="2629218" cy="646331"/>
          </a:xfrm>
          <a:prstGeom prst="rect">
            <a:avLst/>
          </a:prstGeom>
          <a:noFill/>
        </p:spPr>
        <p:txBody>
          <a:bodyPr wrap="square" rtlCol="0">
            <a:spAutoFit/>
          </a:bodyPr>
          <a:lstStyle/>
          <a:p>
            <a:r>
              <a:rPr lang="en-US" sz="1200" i="1" dirty="0">
                <a:solidFill>
                  <a:srgbClr val="152C46"/>
                </a:solidFill>
              </a:rPr>
              <a:t>1.  S&amp;P Global</a:t>
            </a:r>
          </a:p>
          <a:p>
            <a:r>
              <a:rPr lang="en-US" sz="1200" i="1" dirty="0">
                <a:solidFill>
                  <a:srgbClr val="152C46"/>
                </a:solidFill>
              </a:rPr>
              <a:t>2.  U.S. Bureau of Labor Statistics</a:t>
            </a:r>
          </a:p>
          <a:p>
            <a:r>
              <a:rPr lang="en-US" sz="1200" i="1" dirty="0">
                <a:solidFill>
                  <a:srgbClr val="152C46"/>
                </a:solidFill>
              </a:rPr>
              <a:t>3.  U.S. Census </a:t>
            </a:r>
          </a:p>
        </p:txBody>
      </p:sp>
    </p:spTree>
    <p:extLst>
      <p:ext uri="{BB962C8B-B14F-4D97-AF65-F5344CB8AC3E}">
        <p14:creationId xmlns:p14="http://schemas.microsoft.com/office/powerpoint/2010/main" val="1921208691"/>
      </p:ext>
    </p:extLst>
  </p:cSld>
  <p:clrMapOvr>
    <a:masterClrMapping/>
  </p:clrMapOvr>
  <p:transition spd="med">
    <p:fade/>
  </p:transition>
</p:sld>
</file>

<file path=ppt/theme/theme1.xml><?xml version="1.0" encoding="utf-8"?>
<a:theme xmlns:a="http://schemas.openxmlformats.org/drawingml/2006/main" name="1_TigerTemplate">
  <a:themeElements>
    <a:clrScheme name="TigerColors9-10-2014">
      <a:dk1>
        <a:sysClr val="windowText" lastClr="000000"/>
      </a:dk1>
      <a:lt1>
        <a:sysClr val="window" lastClr="FFFFFF"/>
      </a:lt1>
      <a:dk2>
        <a:srgbClr val="969696"/>
      </a:dk2>
      <a:lt2>
        <a:srgbClr val="E5DEDB"/>
      </a:lt2>
      <a:accent1>
        <a:srgbClr val="F7B041"/>
      </a:accent1>
      <a:accent2>
        <a:srgbClr val="663300"/>
      </a:accent2>
      <a:accent3>
        <a:srgbClr val="808000"/>
      </a:accent3>
      <a:accent4>
        <a:srgbClr val="E64823"/>
      </a:accent4>
      <a:accent5>
        <a:srgbClr val="FFCA08"/>
      </a:accent5>
      <a:accent6>
        <a:srgbClr val="336600"/>
      </a:accent6>
      <a:hlink>
        <a:srgbClr val="0000FF"/>
      </a:hlink>
      <a:folHlink>
        <a:srgbClr val="FF00FF"/>
      </a:folHlink>
    </a:clrScheme>
    <a:fontScheme name="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gerRisk Template-Widescreen.potm  -  Read-Only" id="{D0CB1FDB-2AC0-4953-BBA1-26C5B08D9CAA}" vid="{0366BE1C-9B07-4029-92F0-7DF376E41CDB}"/>
    </a:ext>
  </a:extLst>
</a:theme>
</file>

<file path=ppt/theme/theme2.xml><?xml version="1.0" encoding="utf-8"?>
<a:theme xmlns:a="http://schemas.openxmlformats.org/drawingml/2006/main" name="TigerTemplate">
  <a:themeElements>
    <a:clrScheme name="TigerColors9-10-2014">
      <a:dk1>
        <a:sysClr val="windowText" lastClr="000000"/>
      </a:dk1>
      <a:lt1>
        <a:sysClr val="window" lastClr="FFFFFF"/>
      </a:lt1>
      <a:dk2>
        <a:srgbClr val="969696"/>
      </a:dk2>
      <a:lt2>
        <a:srgbClr val="E5DEDB"/>
      </a:lt2>
      <a:accent1>
        <a:srgbClr val="F7B041"/>
      </a:accent1>
      <a:accent2>
        <a:srgbClr val="663300"/>
      </a:accent2>
      <a:accent3>
        <a:srgbClr val="808000"/>
      </a:accent3>
      <a:accent4>
        <a:srgbClr val="E64823"/>
      </a:accent4>
      <a:accent5>
        <a:srgbClr val="FFCA08"/>
      </a:accent5>
      <a:accent6>
        <a:srgbClr val="336600"/>
      </a:accent6>
      <a:hlink>
        <a:srgbClr val="0000FF"/>
      </a:hlink>
      <a:folHlink>
        <a:srgbClr val="FF00FF"/>
      </a:folHlink>
    </a:clrScheme>
    <a:fontScheme name="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ger_Template.pptx  -  Read-Only" id="{31B89FCA-A8D3-4C86-A79B-652FF5A55789}" vid="{FE49E3E5-4542-43AE-BAF5-EDC143336ED0}"/>
    </a:ext>
  </a:extLst>
</a:theme>
</file>

<file path=ppt/theme/theme3.xml><?xml version="1.0" encoding="utf-8"?>
<a:theme xmlns:a="http://schemas.openxmlformats.org/drawingml/2006/main" name="2_TigerTemplate">
  <a:themeElements>
    <a:clrScheme name="Howden Tiger">
      <a:dk1>
        <a:srgbClr val="152C46"/>
      </a:dk1>
      <a:lt1>
        <a:sysClr val="window" lastClr="FFFFFF"/>
      </a:lt1>
      <a:dk2>
        <a:srgbClr val="969696"/>
      </a:dk2>
      <a:lt2>
        <a:srgbClr val="DDDDDD"/>
      </a:lt2>
      <a:accent1>
        <a:srgbClr val="EEBC58"/>
      </a:accent1>
      <a:accent2>
        <a:srgbClr val="1E9FD7"/>
      </a:accent2>
      <a:accent3>
        <a:srgbClr val="00E09E"/>
      </a:accent3>
      <a:accent4>
        <a:srgbClr val="41807F"/>
      </a:accent4>
      <a:accent5>
        <a:srgbClr val="ED4D66"/>
      </a:accent5>
      <a:accent6>
        <a:srgbClr val="808DDE"/>
      </a:accent6>
      <a:hlink>
        <a:srgbClr val="0000FF"/>
      </a:hlink>
      <a:folHlink>
        <a:srgbClr val="FF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CCA201AF-0724-4138-A6DA-3B004AD4D3F9}" vid="{C44858EF-A038-4C0B-9E92-9C632EBE2F6D}"/>
    </a:ext>
  </a:extLst>
</a:theme>
</file>

<file path=docProps/app.xml><?xml version="1.0" encoding="utf-8"?>
<Properties xmlns="http://schemas.openxmlformats.org/officeDocument/2006/extended-properties" xmlns:vt="http://schemas.openxmlformats.org/officeDocument/2006/docPropsVTypes">
  <TotalTime>17933</TotalTime>
  <Words>927</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Symbol</vt:lpstr>
      <vt:lpstr>Wingdings</vt:lpstr>
      <vt:lpstr>1_TigerTemplate</vt:lpstr>
      <vt:lpstr>TigerTemplate</vt:lpstr>
      <vt:lpstr>2_TigerTemplate</vt:lpstr>
      <vt:lpstr>HOWDEN TIGER PCS Training Guide</vt:lpstr>
      <vt:lpstr>Agenda</vt:lpstr>
      <vt:lpstr>Property Claims Services Introduction </vt:lpstr>
      <vt:lpstr>What PCS Provides</vt:lpstr>
      <vt:lpstr>PCS Loss Development </vt:lpstr>
      <vt:lpstr>PCS Guide</vt:lpstr>
      <vt:lpstr>Loss Listings</vt:lpstr>
      <vt:lpstr>Cat Report</vt:lpstr>
      <vt:lpstr>Trending Factors</vt:lpstr>
      <vt:lpstr>CRESTA CLIX – International Events</vt:lpstr>
      <vt:lpstr>PCS in R&amp;D Projects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PCS Loss Development</dc:title>
  <dc:creator>Ben Schwartz</dc:creator>
  <cp:lastModifiedBy>Catherine Johnsen</cp:lastModifiedBy>
  <cp:revision>48</cp:revision>
  <dcterms:created xsi:type="dcterms:W3CDTF">2021-01-25T09:22:07Z</dcterms:created>
  <dcterms:modified xsi:type="dcterms:W3CDTF">2023-12-05T20:49:25Z</dcterms:modified>
</cp:coreProperties>
</file>