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5783" r:id="rId2"/>
    <p:sldId id="5788" r:id="rId3"/>
    <p:sldId id="5784" r:id="rId4"/>
    <p:sldId id="5785" r:id="rId5"/>
    <p:sldId id="5786" r:id="rId6"/>
    <p:sldId id="5787" r:id="rId7"/>
    <p:sldId id="298" r:id="rId8"/>
  </p:sldIdLst>
  <p:sldSz cx="12192000" cy="6858000"/>
  <p:notesSz cx="7315200" cy="9601200"/>
  <p:defaultTextStyle>
    <a:defPPr>
      <a:defRPr lang="en-US"/>
    </a:defPPr>
    <a:lvl1pPr algn="l" rtl="0" fontAlgn="base">
      <a:spcBef>
        <a:spcPct val="30000"/>
      </a:spcBef>
      <a:spcAft>
        <a:spcPct val="0"/>
      </a:spcAft>
      <a:buClr>
        <a:srgbClr val="F7B041"/>
      </a:buClr>
      <a:buSzPct val="70000"/>
      <a:buFont typeface="Wingdings" pitchFamily="2" charset="2"/>
      <a:defRPr sz="11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buClr>
        <a:srgbClr val="F7B041"/>
      </a:buClr>
      <a:buSzPct val="70000"/>
      <a:buFont typeface="Wingdings" pitchFamily="2" charset="2"/>
      <a:defRPr sz="11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buClr>
        <a:srgbClr val="F7B041"/>
      </a:buClr>
      <a:buSzPct val="70000"/>
      <a:buFont typeface="Wingdings" pitchFamily="2" charset="2"/>
      <a:defRPr sz="11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buClr>
        <a:srgbClr val="F7B041"/>
      </a:buClr>
      <a:buSzPct val="70000"/>
      <a:buFont typeface="Wingdings" pitchFamily="2" charset="2"/>
      <a:defRPr sz="11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buClr>
        <a:srgbClr val="F7B041"/>
      </a:buClr>
      <a:buSzPct val="70000"/>
      <a:buFont typeface="Wingdings" pitchFamily="2" charset="2"/>
      <a:defRPr sz="1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 Pfeiffer" initials="SP" lastIdx="7" clrIdx="0">
    <p:extLst>
      <p:ext uri="{19B8F6BF-5375-455C-9EA6-DF929625EA0E}">
        <p15:presenceInfo xmlns:p15="http://schemas.microsoft.com/office/powerpoint/2012/main" userId="S::spfeiffer@tigerrisk.com::d5e8299e-d17a-46ef-8048-e6bbfa26bc24" providerId="AD"/>
      </p:ext>
    </p:extLst>
  </p:cmAuthor>
  <p:cmAuthor id="2" name="Jessica Groenewegen" initials="JG" lastIdx="5" clrIdx="1">
    <p:extLst>
      <p:ext uri="{19B8F6BF-5375-455C-9EA6-DF929625EA0E}">
        <p15:presenceInfo xmlns:p15="http://schemas.microsoft.com/office/powerpoint/2012/main" userId="S::jgroenewegen@tigerrisk.com::c19eb318-3b32-4ce4-9a7d-aba8f1686f7f" providerId="AD"/>
      </p:ext>
    </p:extLst>
  </p:cmAuthor>
  <p:cmAuthor id="3" name="Margaret Olesen" initials="MO" lastIdx="1" clrIdx="2">
    <p:extLst>
      <p:ext uri="{19B8F6BF-5375-455C-9EA6-DF929625EA0E}">
        <p15:presenceInfo xmlns:p15="http://schemas.microsoft.com/office/powerpoint/2012/main" userId="S::molesen@tigerrisk.com::62502845-5476-42a1-a558-f486809ff6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  <a:srgbClr val="F7B041"/>
    <a:srgbClr val="171449"/>
    <a:srgbClr val="EEEEEE"/>
    <a:srgbClr val="F6A726"/>
    <a:srgbClr val="828282"/>
    <a:srgbClr val="00B050"/>
    <a:srgbClr val="E2E2E2"/>
    <a:srgbClr val="801C56"/>
    <a:srgbClr val="009A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09" autoAdjust="0"/>
    <p:restoredTop sz="96196" autoAdjust="0"/>
  </p:normalViewPr>
  <p:slideViewPr>
    <p:cSldViewPr snapToGrid="0" showGuides="1">
      <p:cViewPr>
        <p:scale>
          <a:sx n="96" d="100"/>
          <a:sy n="96" d="100"/>
        </p:scale>
        <p:origin x="29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1B452840-6A6E-45DC-B57D-FD12A4B5081D}" type="datetimeFigureOut">
              <a:rPr lang="en-US" smtClean="0"/>
              <a:t>12/5/2023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EDC9B637-C023-41DE-8033-D12E63F3F4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411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4BCF949-6E89-48A5-8CC8-2F399239DAB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7094746"/>
          </a:xfrm>
          <a:prstGeom prst="rect">
            <a:avLst/>
          </a:prstGeom>
        </p:spPr>
      </p:pic>
      <p:sp>
        <p:nvSpPr>
          <p:cNvPr id="5137" name="Rectangle 17"/>
          <p:cNvSpPr>
            <a:spLocks noGrp="1" noChangeArrowheads="1"/>
          </p:cNvSpPr>
          <p:nvPr>
            <p:ph type="subTitle" idx="1"/>
          </p:nvPr>
        </p:nvSpPr>
        <p:spPr>
          <a:xfrm>
            <a:off x="6872660" y="2414590"/>
            <a:ext cx="5098481" cy="403278"/>
          </a:xfrm>
        </p:spPr>
        <p:txBody>
          <a:bodyPr>
            <a:normAutofit/>
          </a:bodyPr>
          <a:lstStyle>
            <a:lvl1pPr marL="0" indent="0" algn="ctr">
              <a:spcBef>
                <a:spcPct val="20000"/>
              </a:spcBef>
              <a:buFont typeface="Wingdings" pitchFamily="2" charset="2"/>
              <a:buNone/>
              <a:defRPr sz="2200" b="0"/>
            </a:lvl1pPr>
          </a:lstStyle>
          <a:p>
            <a:pPr lvl="0"/>
            <a:r>
              <a:rPr lang="en-US" altLang="en-US" noProof="0" dirty="0"/>
              <a:t>Click to edit Master subtitle style</a:t>
            </a:r>
          </a:p>
        </p:txBody>
      </p:sp>
      <p:sp>
        <p:nvSpPr>
          <p:cNvPr id="5138" name="Rectangle 18"/>
          <p:cNvSpPr>
            <a:spLocks noGrp="1" noChangeArrowheads="1"/>
          </p:cNvSpPr>
          <p:nvPr>
            <p:ph type="ctrTitle"/>
          </p:nvPr>
        </p:nvSpPr>
        <p:spPr>
          <a:xfrm>
            <a:off x="6874126" y="1836739"/>
            <a:ext cx="5098481" cy="492443"/>
          </a:xfrm>
        </p:spPr>
        <p:txBody>
          <a:bodyPr wrap="square">
            <a:spAutoFit/>
          </a:bodyPr>
          <a:lstStyle>
            <a:lvl1pPr algn="ctr">
              <a:defRPr sz="2600">
                <a:solidFill>
                  <a:srgbClr val="666666"/>
                </a:solidFill>
              </a:defRPr>
            </a:lvl1pPr>
          </a:lstStyle>
          <a:p>
            <a:pPr lvl="0"/>
            <a:r>
              <a:rPr lang="en-US" alt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3234018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u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979795-F39B-48A8-8EC8-80F43110FA0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95300" y="1368425"/>
            <a:ext cx="6955368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032FD8-2574-4690-8DD3-FF8C6DEA0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6502" y="1368425"/>
            <a:ext cx="4014216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9DDB3ACF-A075-4C4A-8EDB-120501DE7DB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13588" y="859068"/>
            <a:ext cx="11164824" cy="374419"/>
          </a:xfrm>
          <a:solidFill>
            <a:srgbClr val="F7B041"/>
          </a:solidFill>
          <a:ln w="12700">
            <a:solidFill>
              <a:schemeClr val="accent1"/>
            </a:solidFill>
            <a:miter lim="800000"/>
          </a:ln>
          <a:effectLst>
            <a:outerShdw dist="53340" dir="2700000" algn="ctr" rotWithShape="0">
              <a:srgbClr val="DDDDDD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1190776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u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4A9FCC-C290-4F7C-ABC5-F18EFAC4B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1368425"/>
            <a:ext cx="4014216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A5D707B-6C22-4A91-9EC1-617C186848AF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05351" y="1368425"/>
            <a:ext cx="6955368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443209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u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68425"/>
            <a:ext cx="4014216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2C46741-C232-4B1B-B3B8-57CDF1A7187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705351" y="1368425"/>
            <a:ext cx="6955368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106ED34-F5F4-45C3-9F00-59C0106F26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3588" y="859068"/>
            <a:ext cx="11164824" cy="374419"/>
          </a:xfrm>
          <a:solidFill>
            <a:srgbClr val="F7B041"/>
          </a:solidFill>
          <a:ln w="12700">
            <a:solidFill>
              <a:schemeClr val="accent1"/>
            </a:solidFill>
            <a:miter lim="800000"/>
          </a:ln>
          <a:effectLst>
            <a:outerShdw dist="53340" dir="2700000" algn="ctr" rotWithShape="0">
              <a:srgbClr val="DDDDDD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48876688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Black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8075"/>
            <a:ext cx="10363200" cy="1362075"/>
          </a:xfrm>
        </p:spPr>
        <p:txBody>
          <a:bodyPr anchor="ctr"/>
          <a:lstStyle>
            <a:lvl1pPr algn="ctr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94553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(White)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8075"/>
            <a:ext cx="10363200" cy="1362075"/>
          </a:xfrm>
        </p:spPr>
        <p:txBody>
          <a:bodyPr anchor="ctr"/>
          <a:lstStyle>
            <a:lvl1pPr algn="ctr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910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972" y="244433"/>
            <a:ext cx="9832064" cy="41751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1" y="1368425"/>
            <a:ext cx="11165417" cy="4256088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01526646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Title and Content w/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1" y="1368425"/>
            <a:ext cx="11183111" cy="4256088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3058974-F894-4296-B2A4-E33879DD61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3588" y="859068"/>
            <a:ext cx="11164824" cy="374419"/>
          </a:xfrm>
          <a:solidFill>
            <a:srgbClr val="F7B041"/>
          </a:solidFill>
          <a:ln w="12700">
            <a:solidFill>
              <a:schemeClr val="accent1"/>
            </a:solidFill>
            <a:miter lim="800000"/>
          </a:ln>
          <a:effectLst>
            <a:outerShdw dist="53340" dir="2700000" algn="ctr" rotWithShape="0">
              <a:srgbClr val="DDDDDD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836539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5649074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516915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5038217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ADCEF1-1661-4E83-93A0-F04F647B7D36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78551" y="1368425"/>
            <a:ext cx="5482167" cy="4256088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68425"/>
            <a:ext cx="5480051" cy="4256088"/>
          </a:xfrm>
        </p:spPr>
        <p:txBody>
          <a:bodyPr>
            <a:no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006645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al Text Box w/ Take 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368425"/>
            <a:ext cx="5480051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A194D5-B674-459F-94A7-CD1A3B3169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13588" y="859068"/>
            <a:ext cx="11164824" cy="374419"/>
          </a:xfrm>
          <a:solidFill>
            <a:srgbClr val="F7B041"/>
          </a:solidFill>
          <a:ln w="12700">
            <a:solidFill>
              <a:schemeClr val="accent1"/>
            </a:solidFill>
            <a:miter lim="800000"/>
          </a:ln>
          <a:effectLst>
            <a:outerShdw dist="53340" dir="2700000" algn="ctr" rotWithShape="0">
              <a:srgbClr val="DDDDDD"/>
            </a:outerShdw>
          </a:effectLst>
        </p:spPr>
        <p:txBody>
          <a:bodyPr anchor="ctr">
            <a:normAutofit/>
          </a:bodyPr>
          <a:lstStyle>
            <a:lvl1pPr marL="0" indent="0" algn="ctr">
              <a:buNone/>
              <a:defRPr sz="1400" i="1"/>
            </a:lvl1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028677A-9F64-4ADE-B567-60F0188536C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78551" y="1368425"/>
            <a:ext cx="5482167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29892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u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9979795-F39B-48A8-8EC8-80F43110FA0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95300" y="1368425"/>
            <a:ext cx="6955368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032FD8-2574-4690-8DD3-FF8C6DEA0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46502" y="1368425"/>
            <a:ext cx="4014216" cy="42560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974500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852253" y="253486"/>
            <a:ext cx="9821784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38" name="Rectangle 1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5301" y="1368425"/>
            <a:ext cx="11165417" cy="4256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r>
              <a:rPr lang="en-US" altLang="en-US" dirty="0"/>
              <a:t>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50" name="Text Box 26"/>
          <p:cNvSpPr txBox="1">
            <a:spLocks noChangeArrowheads="1"/>
          </p:cNvSpPr>
          <p:nvPr/>
        </p:nvSpPr>
        <p:spPr bwMode="auto">
          <a:xfrm>
            <a:off x="4498449" y="6546679"/>
            <a:ext cx="3195105" cy="184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FFB013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 b="1" dirty="0"/>
              <a:t>The information contained in this document is strictly proprietary and confidential.</a:t>
            </a:r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11542184" y="6506992"/>
            <a:ext cx="719667" cy="227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fld id="{031D9183-D896-4265-8F24-3747F7348211}" type="slidenum">
              <a:rPr lang="en-US" altLang="en-US" sz="1000" b="1">
                <a:solidFill>
                  <a:srgbClr val="666666"/>
                </a:solidFill>
              </a:rPr>
              <a:pPr eaLnBrk="0" hangingPunct="0">
                <a:spcBef>
                  <a:spcPct val="0"/>
                </a:spcBef>
                <a:buClrTx/>
                <a:buSzTx/>
                <a:buFontTx/>
                <a:buNone/>
              </a:pPr>
              <a:t>‹#›</a:t>
            </a:fld>
            <a:endParaRPr lang="en-US" altLang="en-US" sz="1000" b="1" dirty="0">
              <a:solidFill>
                <a:srgbClr val="666666"/>
              </a:solidFill>
            </a:endParaRPr>
          </a:p>
        </p:txBody>
      </p:sp>
      <p:sp>
        <p:nvSpPr>
          <p:cNvPr id="1074" name="Rectangle 50"/>
          <p:cNvSpPr>
            <a:spLocks noChangeArrowheads="1"/>
          </p:cNvSpPr>
          <p:nvPr/>
        </p:nvSpPr>
        <p:spPr bwMode="auto">
          <a:xfrm>
            <a:off x="524934" y="6548266"/>
            <a:ext cx="3293533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600" b="1" dirty="0">
                <a:solidFill>
                  <a:srgbClr val="666666"/>
                </a:solidFill>
              </a:rPr>
              <a:t>Training Program</a:t>
            </a:r>
          </a:p>
        </p:txBody>
      </p:sp>
      <p:pic>
        <p:nvPicPr>
          <p:cNvPr id="12" name="Picture 46" descr="TigerRisk_Full_Logo_ColorV5">
            <a:extLst>
              <a:ext uri="{FF2B5EF4-FFF2-40B4-BE49-F238E27FC236}">
                <a16:creationId xmlns:a16="http://schemas.microsoft.com/office/drawing/2014/main" id="{83301F9E-6DB7-4D0B-8B91-B83364BC174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77"/>
          <a:stretch/>
        </p:blipFill>
        <p:spPr bwMode="auto">
          <a:xfrm>
            <a:off x="10066867" y="6153051"/>
            <a:ext cx="1524000" cy="535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12DC229-88FD-4EDE-B934-A1E5F72B43BA}"/>
              </a:ext>
            </a:extLst>
          </p:cNvPr>
          <p:cNvSpPr/>
          <p:nvPr userDrawn="1"/>
        </p:nvSpPr>
        <p:spPr bwMode="auto">
          <a:xfrm>
            <a:off x="932688" y="725932"/>
            <a:ext cx="722376" cy="73152"/>
          </a:xfrm>
          <a:prstGeom prst="rect">
            <a:avLst/>
          </a:prstGeom>
          <a:solidFill>
            <a:srgbClr val="F7B041"/>
          </a:solidFill>
          <a:ln w="12700" cap="flat" cmpd="sng" algn="ctr">
            <a:solidFill>
              <a:srgbClr val="F7B041"/>
            </a:solidFill>
            <a:prstDash val="solid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None/>
              <a:tabLst/>
            </a:pP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2380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62" r:id="rId3"/>
    <p:sldLayoutId id="2147483666" r:id="rId4"/>
    <p:sldLayoutId id="2147483672" r:id="rId5"/>
    <p:sldLayoutId id="2147483667" r:id="rId6"/>
    <p:sldLayoutId id="2147483673" r:id="rId7"/>
    <p:sldLayoutId id="2147483674" r:id="rId8"/>
    <p:sldLayoutId id="2147483677" r:id="rId9"/>
    <p:sldLayoutId id="2147483678" r:id="rId10"/>
    <p:sldLayoutId id="2147483676" r:id="rId11"/>
    <p:sldLayoutId id="2147483675" r:id="rId12"/>
    <p:sldLayoutId id="2147483663" r:id="rId13"/>
    <p:sldLayoutId id="2147483671" r:id="rId14"/>
  </p:sldLayoutIdLst>
  <p:transition spd="med">
    <p:fad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100" b="1">
          <a:solidFill>
            <a:srgbClr val="666666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85000"/>
        </a:spcBef>
        <a:spcAft>
          <a:spcPct val="0"/>
        </a:spcAft>
        <a:buClr>
          <a:srgbClr val="F7B041"/>
        </a:buClr>
        <a:buSzPct val="70000"/>
        <a:buFont typeface="Wingdings" pitchFamily="2" charset="2"/>
        <a:buChar char="n"/>
        <a:defRPr sz="1800" b="1">
          <a:solidFill>
            <a:srgbClr val="666666"/>
          </a:solidFill>
          <a:latin typeface="+mn-lt"/>
          <a:ea typeface="+mn-ea"/>
          <a:cs typeface="+mn-cs"/>
        </a:defRPr>
      </a:lvl1pPr>
      <a:lvl2pPr marL="792163" indent="-269875" algn="l" rtl="0" eaLnBrk="1" fontAlgn="base" hangingPunct="1">
        <a:spcBef>
          <a:spcPct val="1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>
          <a:solidFill>
            <a:srgbClr val="666666"/>
          </a:solidFill>
          <a:latin typeface="+mn-lt"/>
        </a:defRPr>
      </a:lvl2pPr>
      <a:lvl3pPr marL="1200150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SzPct val="85000"/>
        <a:buFont typeface="Symbol" pitchFamily="18" charset="2"/>
        <a:buChar char="·"/>
        <a:defRPr sz="1600" i="1">
          <a:solidFill>
            <a:srgbClr val="666666"/>
          </a:solidFill>
          <a:latin typeface="+mn-lt"/>
        </a:defRPr>
      </a:lvl3pPr>
      <a:lvl4pPr marL="1608138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4pPr>
      <a:lvl5pPr marL="2016125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5pPr>
      <a:lvl6pPr marL="2473325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6pPr>
      <a:lvl7pPr marL="2930525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7pPr>
      <a:lvl8pPr marL="3387725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8pPr>
      <a:lvl9pPr marL="3844925" indent="-228600" algn="l" rtl="0" eaLnBrk="1" fontAlgn="base" hangingPunct="1">
        <a:spcBef>
          <a:spcPct val="5000"/>
        </a:spcBef>
        <a:spcAft>
          <a:spcPct val="0"/>
        </a:spcAft>
        <a:buClr>
          <a:srgbClr val="969696"/>
        </a:buClr>
        <a:buFont typeface="Symbol" pitchFamily="18" charset="2"/>
        <a:buChar char="-"/>
        <a:defRPr sz="1600" i="1">
          <a:solidFill>
            <a:srgbClr val="6666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jungle.tigerrisk.com/Interact/Pages/Section/Default.aspx?section=317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1">
            <a:extLst>
              <a:ext uri="{FF2B5EF4-FFF2-40B4-BE49-F238E27FC236}">
                <a16:creationId xmlns:a16="http://schemas.microsoft.com/office/drawing/2014/main" id="{3D4A9685-7243-4DF2-9FBF-F7D8350D3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966" y="2824944"/>
            <a:ext cx="5098481" cy="75713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Cat Modeling Training Program</a:t>
            </a:r>
            <a:br>
              <a:rPr lang="en-US" sz="2400" dirty="0"/>
            </a:br>
            <a:r>
              <a:rPr lang="en-US" sz="2400" dirty="0"/>
              <a:t>Modeling Project Overview</a:t>
            </a:r>
            <a:endParaRPr lang="en-US" sz="1900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7AE611EF-E34A-40D6-8AB5-E139ECC42269}"/>
              </a:ext>
            </a:extLst>
          </p:cNvPr>
          <p:cNvSpPr txBox="1">
            <a:spLocks/>
          </p:cNvSpPr>
          <p:nvPr/>
        </p:nvSpPr>
        <p:spPr bwMode="auto">
          <a:xfrm>
            <a:off x="7212966" y="2532336"/>
            <a:ext cx="509848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666666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100" b="1">
                <a:solidFill>
                  <a:srgbClr val="666666"/>
                </a:solidFill>
                <a:latin typeface="Arial" charset="0"/>
              </a:defRPr>
            </a:lvl9pPr>
          </a:lstStyle>
          <a:p>
            <a:pPr>
              <a:buClrTx/>
              <a:buSzTx/>
              <a:buFontTx/>
            </a:pPr>
            <a:r>
              <a:rPr lang="en-US" sz="1500" kern="0" dirty="0">
                <a:solidFill>
                  <a:srgbClr val="F7B041"/>
                </a:solidFill>
              </a:rPr>
              <a:t>TIGERRISK PARTNERS</a:t>
            </a:r>
          </a:p>
        </p:txBody>
      </p:sp>
    </p:spTree>
    <p:extLst>
      <p:ext uri="{BB962C8B-B14F-4D97-AF65-F5344CB8AC3E}">
        <p14:creationId xmlns:p14="http://schemas.microsoft.com/office/powerpoint/2010/main" val="27156276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0A41-FC3C-4AE4-8B4E-095838AE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EDD13-97E2-42F3-A9ED-54A70D0F0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two weeks of training are focused on the cat modeling process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54282DA-FEC4-4D78-AB1A-4AD3A86C8AD0}"/>
              </a:ext>
            </a:extLst>
          </p:cNvPr>
          <p:cNvSpPr/>
          <p:nvPr/>
        </p:nvSpPr>
        <p:spPr bwMode="auto">
          <a:xfrm>
            <a:off x="562061" y="1971413"/>
            <a:ext cx="1435563" cy="1048624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Receive Data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51FE70-020B-4F40-8CC9-E6407EFC11C4}"/>
              </a:ext>
            </a:extLst>
          </p:cNvPr>
          <p:cNvSpPr/>
          <p:nvPr/>
        </p:nvSpPr>
        <p:spPr bwMode="auto">
          <a:xfrm>
            <a:off x="2123462" y="1971412"/>
            <a:ext cx="1435564" cy="1048623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None/>
              <a:tabLst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Data Checks and profiles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7FCBB04-911C-4FD5-B57F-6E4EAD7C14EB}"/>
              </a:ext>
            </a:extLst>
          </p:cNvPr>
          <p:cNvSpPr/>
          <p:nvPr/>
        </p:nvSpPr>
        <p:spPr bwMode="auto">
          <a:xfrm>
            <a:off x="3684864" y="1971412"/>
            <a:ext cx="1435566" cy="1048622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Data Assumptions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8D88A24-18FC-4128-9BF3-F42F77491E1B}"/>
              </a:ext>
            </a:extLst>
          </p:cNvPr>
          <p:cNvSpPr/>
          <p:nvPr/>
        </p:nvSpPr>
        <p:spPr bwMode="auto">
          <a:xfrm>
            <a:off x="5246268" y="1971412"/>
            <a:ext cx="1435564" cy="1048622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Data Edits and Profiles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D9B1F10-5987-4635-B44D-20C820F9472C}"/>
              </a:ext>
            </a:extLst>
          </p:cNvPr>
          <p:cNvSpPr/>
          <p:nvPr/>
        </p:nvSpPr>
        <p:spPr bwMode="auto">
          <a:xfrm>
            <a:off x="6807670" y="1971412"/>
            <a:ext cx="1435563" cy="1048622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Import files, modeling in AIR and RMS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E773B0-B533-4C8A-9FED-69F78CA1F842}"/>
              </a:ext>
            </a:extLst>
          </p:cNvPr>
          <p:cNvSpPr/>
          <p:nvPr/>
        </p:nvSpPr>
        <p:spPr bwMode="auto">
          <a:xfrm>
            <a:off x="8369071" y="1971412"/>
            <a:ext cx="1435561" cy="1048621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Pull and review results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F901775-8602-4930-8E24-3403FFF6DAFE}"/>
              </a:ext>
            </a:extLst>
          </p:cNvPr>
          <p:cNvSpPr/>
          <p:nvPr/>
        </p:nvSpPr>
        <p:spPr bwMode="auto">
          <a:xfrm>
            <a:off x="9930470" y="1971412"/>
            <a:ext cx="1435560" cy="1048620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None/>
              <a:tabLst/>
            </a:pPr>
            <a:r>
              <a:rPr lang="en-US" sz="1400" b="1" dirty="0">
                <a:solidFill>
                  <a:schemeClr val="bg1"/>
                </a:solidFill>
              </a:rPr>
              <a:t>Provide results to client / broker / project lead</a:t>
            </a: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48C83B-5F39-4977-B338-BA94475E38E8}"/>
              </a:ext>
            </a:extLst>
          </p:cNvPr>
          <p:cNvSpPr txBox="1"/>
          <p:nvPr/>
        </p:nvSpPr>
        <p:spPr>
          <a:xfrm>
            <a:off x="562060" y="3035573"/>
            <a:ext cx="1435563" cy="92179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Raw Data</a:t>
            </a:r>
          </a:p>
          <a:p>
            <a:r>
              <a:rPr lang="en-US" dirty="0"/>
              <a:t>EDM/RDM</a:t>
            </a:r>
          </a:p>
          <a:p>
            <a:r>
              <a:rPr lang="en-US" dirty="0"/>
              <a:t>Cede Databases</a:t>
            </a:r>
          </a:p>
          <a:p>
            <a:r>
              <a:rPr lang="en-US" dirty="0"/>
              <a:t>Import Files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723B6C-429E-49FD-8BBC-331BB098B990}"/>
              </a:ext>
            </a:extLst>
          </p:cNvPr>
          <p:cNvSpPr txBox="1"/>
          <p:nvPr/>
        </p:nvSpPr>
        <p:spPr>
          <a:xfrm>
            <a:off x="2123462" y="3035572"/>
            <a:ext cx="4558370" cy="1311128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Need to make sure you interpret data correctly</a:t>
            </a:r>
          </a:p>
          <a:p>
            <a:r>
              <a:rPr lang="en-US" dirty="0"/>
              <a:t>Gut checks and sense checks</a:t>
            </a:r>
          </a:p>
          <a:p>
            <a:r>
              <a:rPr lang="en-US" dirty="0"/>
              <a:t>Double check all edits applied to data</a:t>
            </a:r>
          </a:p>
          <a:p>
            <a:r>
              <a:rPr lang="en-US" dirty="0"/>
              <a:t>Make sure to receive sign off from client and brokers/project leads on edits being made</a:t>
            </a:r>
          </a:p>
          <a:p>
            <a:r>
              <a:rPr lang="en-US" dirty="0"/>
              <a:t>DOCUMENT EVERYTHING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CA46C0-85D0-46D8-BE2E-2901C690D3FF}"/>
              </a:ext>
            </a:extLst>
          </p:cNvPr>
          <p:cNvSpPr txBox="1"/>
          <p:nvPr/>
        </p:nvSpPr>
        <p:spPr>
          <a:xfrm>
            <a:off x="6807670" y="3020032"/>
            <a:ext cx="1435560" cy="76944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After data has been edited, pull import files by model and peril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7E2343-BD16-4BBB-889C-3D7F334E07AC}"/>
              </a:ext>
            </a:extLst>
          </p:cNvPr>
          <p:cNvSpPr txBox="1"/>
          <p:nvPr/>
        </p:nvSpPr>
        <p:spPr>
          <a:xfrm>
            <a:off x="8369072" y="3020031"/>
            <a:ext cx="1435560" cy="1040285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Can include pulling ELTs/YLTS</a:t>
            </a:r>
          </a:p>
          <a:p>
            <a:r>
              <a:rPr lang="en-US" dirty="0"/>
              <a:t>Populating EP summaries or TMR</a:t>
            </a:r>
          </a:p>
          <a:p>
            <a:r>
              <a:rPr lang="en-US" dirty="0"/>
              <a:t>Sense check results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61284C-5495-496E-AFDC-8BAD5AAA1459}"/>
              </a:ext>
            </a:extLst>
          </p:cNvPr>
          <p:cNvSpPr txBox="1"/>
          <p:nvPr/>
        </p:nvSpPr>
        <p:spPr>
          <a:xfrm>
            <a:off x="9930470" y="3039771"/>
            <a:ext cx="1435560" cy="1107996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When providing results, must also provide </a:t>
            </a:r>
            <a:r>
              <a:rPr lang="en-US" b="1" dirty="0">
                <a:solidFill>
                  <a:srgbClr val="FF0000"/>
                </a:solidFill>
              </a:rPr>
              <a:t>commentary and a story around the results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07B608-8E3D-40DD-B4B4-693F140BF235}"/>
              </a:ext>
            </a:extLst>
          </p:cNvPr>
          <p:cNvSpPr txBox="1"/>
          <p:nvPr/>
        </p:nvSpPr>
        <p:spPr>
          <a:xfrm>
            <a:off x="562060" y="5430622"/>
            <a:ext cx="3615657" cy="646331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AND BEYOND...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5E72AEF-0A0D-4753-8AF7-55BADFF9F836}"/>
              </a:ext>
            </a:extLst>
          </p:cNvPr>
          <p:cNvSpPr/>
          <p:nvPr/>
        </p:nvSpPr>
        <p:spPr bwMode="auto">
          <a:xfrm>
            <a:off x="4269996" y="5430622"/>
            <a:ext cx="6744749" cy="640312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rgbClr val="666666"/>
                </a:solidFill>
                <a:effectLst/>
                <a:latin typeface="Arial" charset="0"/>
              </a:rPr>
              <a:t>Tiger CQ, reinsurance cost allocation / policy ranking, rate filings, exposure management, market files, pro forma / projections…</a:t>
            </a:r>
          </a:p>
        </p:txBody>
      </p:sp>
    </p:spTree>
    <p:extLst>
      <p:ext uri="{BB962C8B-B14F-4D97-AF65-F5344CB8AC3E}">
        <p14:creationId xmlns:p14="http://schemas.microsoft.com/office/powerpoint/2010/main" val="2739301888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D0A41-FC3C-4AE4-8B4E-095838AEA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EDD13-97E2-42F3-A9ED-54A70D0F0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through a LION Insurance Company client data set as you progress through your sessions</a:t>
            </a:r>
          </a:p>
          <a:p>
            <a:r>
              <a:rPr lang="en-US" dirty="0"/>
              <a:t>Copy over client data folder into your working folder:</a:t>
            </a:r>
            <a:br>
              <a:rPr lang="en-US" dirty="0"/>
            </a:br>
            <a:r>
              <a:rPr lang="en-US" dirty="0"/>
              <a:t>R:\01_REFERENCES\TrainingMaterials\NewHire_Training\CatModelingTraining_202311\03_PracticeProject</a:t>
            </a:r>
          </a:p>
          <a:p>
            <a:r>
              <a:rPr lang="en-US" sz="1800" dirty="0"/>
              <a:t>This folder is how client folders should be organized when receiving client data</a:t>
            </a:r>
            <a:endParaRPr lang="en-US" dirty="0"/>
          </a:p>
          <a:p>
            <a:r>
              <a:rPr lang="en-US" dirty="0"/>
              <a:t>Take some time to look through the folders - there are items in there to help aid you through the modeling process</a:t>
            </a:r>
          </a:p>
          <a:p>
            <a:r>
              <a:rPr lang="en-US" sz="1800" dirty="0"/>
              <a:t>Raw </a:t>
            </a:r>
            <a:r>
              <a:rPr lang="en-US" dirty="0"/>
              <a:t> data from the LION insurance company can be found here:</a:t>
            </a:r>
            <a:br>
              <a:rPr lang="en-US" dirty="0"/>
            </a:br>
            <a:r>
              <a:rPr lang="en-US" sz="1800" dirty="0"/>
              <a:t>R:\01_REFERENCES\TrainingMaterials\NewHire_Training\CatModelingTraining_202311\03_PracticeProject\20210630\DATA\01_RAWORIG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08189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CF79-868D-4C07-BACE-A8195D846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Project Deliverables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F883E6-81D2-4FD6-9E63-6DD7FB905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115736"/>
            <a:ext cx="11165417" cy="5259897"/>
          </a:xfrm>
        </p:spPr>
        <p:txBody>
          <a:bodyPr/>
          <a:lstStyle/>
          <a:p>
            <a:r>
              <a:rPr lang="en-US" dirty="0"/>
              <a:t>Data profiles – </a:t>
            </a:r>
            <a:r>
              <a:rPr lang="en-US" dirty="0">
                <a:solidFill>
                  <a:srgbClr val="FF0000"/>
                </a:solidFill>
              </a:rPr>
              <a:t>Monday, 12/11</a:t>
            </a:r>
          </a:p>
          <a:p>
            <a:r>
              <a:rPr lang="en-US" dirty="0"/>
              <a:t>Assumptions document – </a:t>
            </a:r>
            <a:r>
              <a:rPr lang="en-US" dirty="0">
                <a:solidFill>
                  <a:srgbClr val="FF0000"/>
                </a:solidFill>
              </a:rPr>
              <a:t>Wednesday, 12/13</a:t>
            </a:r>
          </a:p>
          <a:p>
            <a:r>
              <a:rPr lang="en-US" dirty="0"/>
              <a:t>Data edits – No official deadline, remember to follow assumptions document exactly!</a:t>
            </a:r>
          </a:p>
          <a:p>
            <a:r>
              <a:rPr lang="en-US" dirty="0"/>
              <a:t>Import files – No official deliverable, aim to have exposures December 14</a:t>
            </a:r>
            <a:r>
              <a:rPr lang="en-US" baseline="30000" dirty="0"/>
              <a:t>th</a:t>
            </a:r>
            <a:endParaRPr lang="en-US" dirty="0"/>
          </a:p>
          <a:p>
            <a:r>
              <a:rPr lang="en-US" dirty="0"/>
              <a:t>EP Summaries – </a:t>
            </a:r>
            <a:r>
              <a:rPr lang="en-US" dirty="0">
                <a:solidFill>
                  <a:srgbClr val="FF0000"/>
                </a:solidFill>
              </a:rPr>
              <a:t>Interface: 12/15, </a:t>
            </a:r>
            <a:r>
              <a:rPr lang="en-US" dirty="0" err="1">
                <a:solidFill>
                  <a:srgbClr val="FF0000"/>
                </a:solidFill>
              </a:rPr>
              <a:t>TigerEye</a:t>
            </a:r>
            <a:r>
              <a:rPr lang="en-US" dirty="0">
                <a:solidFill>
                  <a:srgbClr val="FF0000"/>
                </a:solidFill>
              </a:rPr>
              <a:t>: 12/19</a:t>
            </a:r>
          </a:p>
          <a:p>
            <a:r>
              <a:rPr lang="en-US" dirty="0"/>
              <a:t>Final presentation! – </a:t>
            </a:r>
            <a:r>
              <a:rPr lang="en-US" dirty="0">
                <a:solidFill>
                  <a:srgbClr val="FF0000"/>
                </a:solidFill>
              </a:rPr>
              <a:t>Tuesday 12/26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6533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2DB3-3367-4469-86B6-99483BEF3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Project Final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48762-1D76-4BC2-A5E6-459264639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1" y="1191237"/>
            <a:ext cx="8430585" cy="4433276"/>
          </a:xfrm>
        </p:spPr>
        <p:txBody>
          <a:bodyPr/>
          <a:lstStyle/>
          <a:p>
            <a:r>
              <a:rPr lang="en-US" dirty="0"/>
              <a:t>The first section of the training project is focused on modeling the 6/30/2021 data set</a:t>
            </a:r>
          </a:p>
          <a:p>
            <a:r>
              <a:rPr lang="en-US" dirty="0"/>
              <a:t>After EP summary validation on/after 12/19, you will be provided with loss results and exposures from the 12/31/2020 data set</a:t>
            </a:r>
          </a:p>
          <a:p>
            <a:r>
              <a:rPr lang="en-US" dirty="0"/>
              <a:t>You will put together a short cat modeling presentation directed to the CRO (chief risk officer) at LION insurance company </a:t>
            </a:r>
          </a:p>
          <a:p>
            <a:r>
              <a:rPr lang="en-US" dirty="0"/>
              <a:t>Items to cover in your presentation:</a:t>
            </a:r>
          </a:p>
          <a:p>
            <a:pPr lvl="1"/>
            <a:r>
              <a:rPr lang="en-US" dirty="0"/>
              <a:t>What does the current portfolio look like?</a:t>
            </a:r>
          </a:p>
          <a:p>
            <a:pPr lvl="1"/>
            <a:r>
              <a:rPr lang="en-US" dirty="0"/>
              <a:t>What are the current losses?</a:t>
            </a:r>
          </a:p>
          <a:p>
            <a:pPr lvl="1"/>
            <a:r>
              <a:rPr lang="en-US" dirty="0"/>
              <a:t>How have exposures changed?</a:t>
            </a:r>
          </a:p>
          <a:p>
            <a:pPr lvl="1"/>
            <a:r>
              <a:rPr lang="en-US" dirty="0"/>
              <a:t>How have losses changed?</a:t>
            </a:r>
          </a:p>
          <a:p>
            <a:pPr lvl="1"/>
            <a:r>
              <a:rPr lang="en-US" dirty="0"/>
              <a:t>WHY</a:t>
            </a:r>
          </a:p>
          <a:p>
            <a:r>
              <a:rPr lang="en-US" dirty="0"/>
              <a:t>Will deliver the presentation to me and Anna as if we work for the LION Insurance Company</a:t>
            </a:r>
          </a:p>
          <a:p>
            <a:r>
              <a:rPr lang="en-US" dirty="0"/>
              <a:t>Should be about 5 to 7 minutes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63FD959-3F12-4D6E-B8DA-3DA292FF3CED}"/>
              </a:ext>
            </a:extLst>
          </p:cNvPr>
          <p:cNvSpPr/>
          <p:nvPr/>
        </p:nvSpPr>
        <p:spPr bwMode="auto">
          <a:xfrm>
            <a:off x="841972" y="4941115"/>
            <a:ext cx="1392573" cy="461394"/>
          </a:xfrm>
          <a:prstGeom prst="ellipse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>
                <a:srgbClr val="F7B041"/>
              </a:buClr>
              <a:buSzPct val="70000"/>
              <a:buFont typeface="Wingdings" pitchFamily="2" charset="2"/>
              <a:buNone/>
              <a:tabLst/>
            </a:pPr>
            <a:endParaRPr kumimoji="0" lang="en-US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65A828-FF4A-E1AD-BA3D-A597F87FF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2557" y="597803"/>
            <a:ext cx="2548231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540321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325AB-8D67-491D-AC89-D3F7B926C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Project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666E7-4FC7-43EA-889D-3E4A33EE0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templates for </a:t>
            </a:r>
            <a:r>
              <a:rPr lang="en-US" dirty="0" err="1"/>
              <a:t>powerpoints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 can be found on the Jungle:</a:t>
            </a:r>
            <a:br>
              <a:rPr lang="en-US" dirty="0"/>
            </a:b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hlinkClick r:id="rId2"/>
              </a:rPr>
              <a:t>https://jungle.tigerrisk.com/Interact/Pages/Section/Default.aspx?section=3175</a:t>
            </a:r>
            <a:endParaRPr lang="en-US" sz="1800" u="sng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r>
              <a:rPr lang="en-US" dirty="0"/>
              <a:t>All the work completed should be your own</a:t>
            </a:r>
          </a:p>
          <a:p>
            <a:pPr lvl="1"/>
            <a:r>
              <a:rPr lang="en-US" dirty="0"/>
              <a:t>Final deliverables should be only your work</a:t>
            </a:r>
          </a:p>
          <a:p>
            <a:pPr lvl="1"/>
            <a:r>
              <a:rPr lang="en-US" dirty="0"/>
              <a:t>However, please use each other and ask questions along the way!</a:t>
            </a:r>
          </a:p>
          <a:p>
            <a:r>
              <a:rPr lang="en-US" dirty="0"/>
              <a:t>Training check in meetings are the time for you to ask questions about the project</a:t>
            </a:r>
          </a:p>
          <a:p>
            <a:r>
              <a:rPr lang="en-US" dirty="0"/>
              <a:t>Outside of the training check ins, please reach out to me or other session instructors with questions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337398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828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40138165-5579-4269-B9D8-A73593405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0" y="0"/>
            <a:ext cx="121860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29581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TigerTemplate">
  <a:themeElements>
    <a:clrScheme name="TigerColors9-10-2014">
      <a:dk1>
        <a:sysClr val="windowText" lastClr="000000"/>
      </a:dk1>
      <a:lt1>
        <a:sysClr val="window" lastClr="FFFFFF"/>
      </a:lt1>
      <a:dk2>
        <a:srgbClr val="969696"/>
      </a:dk2>
      <a:lt2>
        <a:srgbClr val="E5DEDB"/>
      </a:lt2>
      <a:accent1>
        <a:srgbClr val="F7B041"/>
      </a:accent1>
      <a:accent2>
        <a:srgbClr val="663300"/>
      </a:accent2>
      <a:accent3>
        <a:srgbClr val="808000"/>
      </a:accent3>
      <a:accent4>
        <a:srgbClr val="E64823"/>
      </a:accent4>
      <a:accent5>
        <a:srgbClr val="FFCA08"/>
      </a:accent5>
      <a:accent6>
        <a:srgbClr val="336600"/>
      </a:accent6>
      <a:hlink>
        <a:srgbClr val="0000FF"/>
      </a:hlink>
      <a:folHlink>
        <a:srgbClr val="FF00FF"/>
      </a:folHlink>
    </a:clrScheme>
    <a:fontScheme name="Slide Maste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F7B041"/>
          </a:buClr>
          <a:buSzPct val="70000"/>
          <a:buFont typeface="Wingdings" pitchFamily="2" charset="2"/>
          <a:buNone/>
          <a:tabLst/>
          <a:defRPr kumimoji="0" lang="en-US" alt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>
            <a:srgbClr val="F7B041"/>
          </a:buClr>
          <a:buSzPct val="70000"/>
          <a:buFont typeface="Wingdings" pitchFamily="2" charset="2"/>
          <a:buNone/>
          <a:tabLst/>
          <a:defRPr kumimoji="0" lang="en-US" alt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lide Master 1">
        <a:dk1>
          <a:srgbClr val="000000"/>
        </a:dk1>
        <a:lt1>
          <a:srgbClr val="FFFFFF"/>
        </a:lt1>
        <a:dk2>
          <a:srgbClr val="1F145D"/>
        </a:dk2>
        <a:lt2>
          <a:srgbClr val="0039A6"/>
        </a:lt2>
        <a:accent1>
          <a:srgbClr val="8E9194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C6C7C8"/>
        </a:accent5>
        <a:accent6>
          <a:srgbClr val="008B96"/>
        </a:accent6>
        <a:hlink>
          <a:srgbClr val="C9CAC8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2">
        <a:dk1>
          <a:srgbClr val="000000"/>
        </a:dk1>
        <a:lt1>
          <a:srgbClr val="FFFFFF"/>
        </a:lt1>
        <a:dk2>
          <a:srgbClr val="000000"/>
        </a:dk2>
        <a:lt2>
          <a:srgbClr val="0039A6"/>
        </a:lt2>
        <a:accent1>
          <a:srgbClr val="8E9194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C6C7C8"/>
        </a:accent5>
        <a:accent6>
          <a:srgbClr val="008B96"/>
        </a:accent6>
        <a:hlink>
          <a:srgbClr val="C9CAC8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8E9194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C6C7C8"/>
        </a:accent5>
        <a:accent6>
          <a:srgbClr val="008B96"/>
        </a:accent6>
        <a:hlink>
          <a:srgbClr val="C9CAC8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4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0000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AAAAAA"/>
        </a:accent5>
        <a:accent6>
          <a:srgbClr val="008B96"/>
        </a:accent6>
        <a:hlink>
          <a:srgbClr val="C9CAC8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5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8B96"/>
        </a:accent6>
        <a:hlink>
          <a:srgbClr val="C9CAC8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6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8B96"/>
        </a:accent6>
        <a:hlink>
          <a:srgbClr val="000000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7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FFFFFF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8B96"/>
        </a:accent6>
        <a:hlink>
          <a:srgbClr val="616365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8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009AA6"/>
        </a:accent2>
        <a:accent3>
          <a:srgbClr val="FFFFFF"/>
        </a:accent3>
        <a:accent4>
          <a:srgbClr val="000000"/>
        </a:accent4>
        <a:accent5>
          <a:srgbClr val="FFFFFF"/>
        </a:accent5>
        <a:accent6>
          <a:srgbClr val="008B96"/>
        </a:accent6>
        <a:hlink>
          <a:srgbClr val="66FF33"/>
        </a:hlink>
        <a:folHlink>
          <a:srgbClr val="C1E2E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 Master 9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EAEAEA"/>
        </a:accent1>
        <a:accent2>
          <a:srgbClr val="C1E2E5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AFCDCF"/>
        </a:accent6>
        <a:hlink>
          <a:srgbClr val="009AA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igerTemplate.potm" id="{CEE39305-B8A2-413F-A7C2-E8CDA2877C52}" vid="{07032B72-60EA-4A98-BD8E-430C6FD932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TigerTemplate</Template>
  <TotalTime>2492</TotalTime>
  <Words>570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Symbol</vt:lpstr>
      <vt:lpstr>Wingdings</vt:lpstr>
      <vt:lpstr>TigerTemplate</vt:lpstr>
      <vt:lpstr>Cat Modeling Training Program Modeling Project Overview</vt:lpstr>
      <vt:lpstr>Training Project</vt:lpstr>
      <vt:lpstr>Training Project Overview</vt:lpstr>
      <vt:lpstr>Training Project Deliverables</vt:lpstr>
      <vt:lpstr>Training Project Final Presentation</vt:lpstr>
      <vt:lpstr>Training Project Resources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Deborah Ruppel</dc:creator>
  <cp:lastModifiedBy>Matthew Bernstein</cp:lastModifiedBy>
  <cp:revision>315</cp:revision>
  <cp:lastPrinted>2021-01-21T01:11:51Z</cp:lastPrinted>
  <dcterms:created xsi:type="dcterms:W3CDTF">2018-01-30T16:53:25Z</dcterms:created>
  <dcterms:modified xsi:type="dcterms:W3CDTF">2023-12-05T21:20:51Z</dcterms:modified>
</cp:coreProperties>
</file>