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5783" r:id="rId2"/>
    <p:sldId id="5790" r:id="rId3"/>
    <p:sldId id="5789" r:id="rId4"/>
    <p:sldId id="5796" r:id="rId5"/>
    <p:sldId id="5794" r:id="rId6"/>
    <p:sldId id="5795" r:id="rId7"/>
    <p:sldId id="5791" r:id="rId8"/>
    <p:sldId id="5792" r:id="rId9"/>
    <p:sldId id="5793" r:id="rId10"/>
    <p:sldId id="5797" r:id="rId11"/>
    <p:sldId id="298" r:id="rId12"/>
  </p:sldIdLst>
  <p:sldSz cx="12192000" cy="6858000"/>
  <p:notesSz cx="7315200" cy="9601200"/>
  <p:defaultTextStyle>
    <a:defPPr>
      <a:defRPr lang="en-US"/>
    </a:defPPr>
    <a:lvl1pPr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Pfeiffer" initials="SP" lastIdx="7" clrIdx="0">
    <p:extLst>
      <p:ext uri="{19B8F6BF-5375-455C-9EA6-DF929625EA0E}">
        <p15:presenceInfo xmlns:p15="http://schemas.microsoft.com/office/powerpoint/2012/main" userId="S::spfeiffer@tigerrisk.com::d5e8299e-d17a-46ef-8048-e6bbfa26bc24" providerId="AD"/>
      </p:ext>
    </p:extLst>
  </p:cmAuthor>
  <p:cmAuthor id="2" name="Jessica Groenewegen" initials="JG" lastIdx="5" clrIdx="1">
    <p:extLst>
      <p:ext uri="{19B8F6BF-5375-455C-9EA6-DF929625EA0E}">
        <p15:presenceInfo xmlns:p15="http://schemas.microsoft.com/office/powerpoint/2012/main" userId="S::jgroenewegen@tigerrisk.com::c19eb318-3b32-4ce4-9a7d-aba8f1686f7f" providerId="AD"/>
      </p:ext>
    </p:extLst>
  </p:cmAuthor>
  <p:cmAuthor id="3" name="Jessica Senou" initials="JS" lastIdx="2" clrIdx="2">
    <p:extLst>
      <p:ext uri="{19B8F6BF-5375-455C-9EA6-DF929625EA0E}">
        <p15:presenceInfo xmlns:p15="http://schemas.microsoft.com/office/powerpoint/2012/main" userId="S::jsenou@tigerrisk.com::cf777dde-ddec-42ab-a37e-20e8ffc708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F7B041"/>
    <a:srgbClr val="171449"/>
    <a:srgbClr val="EEEEEE"/>
    <a:srgbClr val="F6A726"/>
    <a:srgbClr val="828282"/>
    <a:srgbClr val="00B050"/>
    <a:srgbClr val="E2E2E2"/>
    <a:srgbClr val="801C56"/>
    <a:srgbClr val="00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814" autoAdjust="0"/>
    <p:restoredTop sz="96196" autoAdjust="0"/>
  </p:normalViewPr>
  <p:slideViewPr>
    <p:cSldViewPr snapToGrid="0" showGuides="1">
      <p:cViewPr varScale="1">
        <p:scale>
          <a:sx n="114" d="100"/>
          <a:sy n="114" d="100"/>
        </p:scale>
        <p:origin x="11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B452840-6A6E-45DC-B57D-FD12A4B5081D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DC9B637-C023-41DE-8033-D12E63F3F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BCF949-6E89-48A5-8CC8-2F399239DA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94746"/>
          </a:xfrm>
          <a:prstGeom prst="rect">
            <a:avLst/>
          </a:prstGeom>
        </p:spPr>
      </p:pic>
      <p:sp>
        <p:nvSpPr>
          <p:cNvPr id="5137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6872660" y="2414590"/>
            <a:ext cx="5098481" cy="403278"/>
          </a:xfrm>
        </p:spPr>
        <p:txBody>
          <a:bodyPr>
            <a:normAutofit/>
          </a:bodyPr>
          <a:lstStyle>
            <a:lvl1pPr marL="0" indent="0" algn="ctr">
              <a:spcBef>
                <a:spcPct val="20000"/>
              </a:spcBef>
              <a:buFont typeface="Wingdings" pitchFamily="2" charset="2"/>
              <a:buNone/>
              <a:defRPr sz="2200" b="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74126" y="1836739"/>
            <a:ext cx="5098481" cy="492443"/>
          </a:xfrm>
        </p:spPr>
        <p:txBody>
          <a:bodyPr wrap="square">
            <a:spAutoFit/>
          </a:bodyPr>
          <a:lstStyle>
            <a:lvl1pPr algn="ctr">
              <a:defRPr sz="26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323401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979795-F39B-48A8-8EC8-80F43110FA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5300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32FD8-2574-4690-8DD3-FF8C6DEA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502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DDB3ACF-A075-4C4A-8EDB-120501DE7D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19077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4A9FCC-C290-4F7C-ABC5-F18EFAC4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D707B-6C22-4A91-9EC1-617C186848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05351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4320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46741-C232-4B1B-B3B8-57CDF1A7187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05351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106ED34-F5F4-45C3-9F00-59C0106F2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87668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8075"/>
            <a:ext cx="10363200" cy="1362075"/>
          </a:xfrm>
        </p:spPr>
        <p:txBody>
          <a:bodyPr anchor="ctr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455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8075"/>
            <a:ext cx="10363200" cy="1362075"/>
          </a:xfrm>
        </p:spPr>
        <p:txBody>
          <a:bodyPr anchor="ctr"/>
          <a:lstStyle>
            <a:lvl1pPr algn="ctr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1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72" y="244433"/>
            <a:ext cx="9832064" cy="417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65417" cy="42560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52664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and Conten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83111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058974-F894-4296-B2A4-E33879DD6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3653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564907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691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03821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DCEF1-1661-4E83-93A0-F04F647B7D3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78551" y="1368425"/>
            <a:ext cx="5482167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5480051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066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Text Box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5480051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A194D5-B674-459F-94A7-CD1A3B3169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28677A-9F64-4ADE-B567-60F0188536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8551" y="1368425"/>
            <a:ext cx="5482167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2989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979795-F39B-48A8-8EC8-80F43110FA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5300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32FD8-2574-4690-8DD3-FF8C6DEA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502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7450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52253" y="253486"/>
            <a:ext cx="9821784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1" y="1368425"/>
            <a:ext cx="11165417" cy="425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4498449" y="6546679"/>
            <a:ext cx="31951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B013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 b="1" dirty="0"/>
              <a:t>The information contained in this document is strictly proprietary and confidential.</a:t>
            </a: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11542184" y="6506992"/>
            <a:ext cx="719667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031D9183-D896-4265-8F24-3747F7348211}" type="slidenum">
              <a:rPr lang="en-US" altLang="en-US" sz="1000" b="1">
                <a:solidFill>
                  <a:srgbClr val="666666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altLang="en-US" sz="1000" b="1" dirty="0">
              <a:solidFill>
                <a:srgbClr val="666666"/>
              </a:solidFill>
            </a:endParaRP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524934" y="6548266"/>
            <a:ext cx="3293533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 b="1" dirty="0">
                <a:solidFill>
                  <a:srgbClr val="666666"/>
                </a:solidFill>
              </a:rPr>
              <a:t>Data Checks, Edit,  Errors &amp; Assumption Documents</a:t>
            </a:r>
          </a:p>
        </p:txBody>
      </p:sp>
      <p:pic>
        <p:nvPicPr>
          <p:cNvPr id="12" name="Picture 46" descr="TigerRisk_Full_Logo_ColorV5">
            <a:extLst>
              <a:ext uri="{FF2B5EF4-FFF2-40B4-BE49-F238E27FC236}">
                <a16:creationId xmlns:a16="http://schemas.microsoft.com/office/drawing/2014/main" id="{83301F9E-6DB7-4D0B-8B91-B83364BC174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77"/>
          <a:stretch/>
        </p:blipFill>
        <p:spPr bwMode="auto">
          <a:xfrm>
            <a:off x="10066867" y="6153051"/>
            <a:ext cx="1524000" cy="5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2DC229-88FD-4EDE-B934-A1E5F72B43BA}"/>
              </a:ext>
            </a:extLst>
          </p:cNvPr>
          <p:cNvSpPr/>
          <p:nvPr userDrawn="1"/>
        </p:nvSpPr>
        <p:spPr bwMode="auto">
          <a:xfrm>
            <a:off x="932688" y="725932"/>
            <a:ext cx="722376" cy="73152"/>
          </a:xfrm>
          <a:prstGeom prst="rect">
            <a:avLst/>
          </a:prstGeom>
          <a:solidFill>
            <a:srgbClr val="F7B041"/>
          </a:solidFill>
          <a:ln w="12700" cap="flat" cmpd="sng" algn="ctr">
            <a:solidFill>
              <a:srgbClr val="F7B04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38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6" r:id="rId4"/>
    <p:sldLayoutId id="2147483672" r:id="rId5"/>
    <p:sldLayoutId id="2147483667" r:id="rId6"/>
    <p:sldLayoutId id="2147483673" r:id="rId7"/>
    <p:sldLayoutId id="2147483674" r:id="rId8"/>
    <p:sldLayoutId id="2147483677" r:id="rId9"/>
    <p:sldLayoutId id="2147483678" r:id="rId10"/>
    <p:sldLayoutId id="2147483676" r:id="rId11"/>
    <p:sldLayoutId id="2147483675" r:id="rId12"/>
    <p:sldLayoutId id="2147483663" r:id="rId13"/>
    <p:sldLayoutId id="2147483671" r:id="rId14"/>
  </p:sldLayoutIdLst>
  <p:transition spd="med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85000"/>
        </a:spcBef>
        <a:spcAft>
          <a:spcPct val="0"/>
        </a:spcAft>
        <a:buClr>
          <a:srgbClr val="F7B041"/>
        </a:buClr>
        <a:buSzPct val="70000"/>
        <a:buFont typeface="Wingdings" pitchFamily="2" charset="2"/>
        <a:buChar char="n"/>
        <a:defRPr sz="1800" b="1">
          <a:solidFill>
            <a:srgbClr val="666666"/>
          </a:solidFill>
          <a:latin typeface="+mn-lt"/>
          <a:ea typeface="+mn-ea"/>
          <a:cs typeface="+mn-cs"/>
        </a:defRPr>
      </a:lvl1pPr>
      <a:lvl2pPr marL="792163" indent="-269875" algn="l" rtl="0" eaLnBrk="1" fontAlgn="base" hangingPunct="1">
        <a:spcBef>
          <a:spcPct val="1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>
          <a:solidFill>
            <a:srgbClr val="666666"/>
          </a:solidFill>
          <a:latin typeface="+mn-lt"/>
        </a:defRPr>
      </a:lvl2pPr>
      <a:lvl3pPr marL="1200150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SzPct val="85000"/>
        <a:buFont typeface="Symbol" pitchFamily="18" charset="2"/>
        <a:buChar char="·"/>
        <a:defRPr sz="1600" i="1">
          <a:solidFill>
            <a:srgbClr val="666666"/>
          </a:solidFill>
          <a:latin typeface="+mn-lt"/>
        </a:defRPr>
      </a:lvl3pPr>
      <a:lvl4pPr marL="1608138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4pPr>
      <a:lvl5pPr marL="20161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5pPr>
      <a:lvl6pPr marL="24733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6pPr>
      <a:lvl7pPr marL="29305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7pPr>
      <a:lvl8pPr marL="33877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8pPr>
      <a:lvl9pPr marL="38449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F32B7215-CA6E-4FD7-85E0-86BE4C45B64B}"/>
              </a:ext>
            </a:extLst>
          </p:cNvPr>
          <p:cNvSpPr txBox="1">
            <a:spLocks/>
          </p:cNvSpPr>
          <p:nvPr/>
        </p:nvSpPr>
        <p:spPr bwMode="auto">
          <a:xfrm>
            <a:off x="7212966" y="3616917"/>
            <a:ext cx="5098481" cy="40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defRPr sz="2200" b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92163" indent="-2698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>
                <a:solidFill>
                  <a:srgbClr val="666666"/>
                </a:solidFill>
                <a:latin typeface="+mn-lt"/>
              </a:defRPr>
            </a:lvl2pPr>
            <a:lvl3pPr marL="1200150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Symbol" pitchFamily="18" charset="2"/>
              <a:buChar char="·"/>
              <a:defRPr sz="1600" i="1">
                <a:solidFill>
                  <a:srgbClr val="666666"/>
                </a:solidFill>
                <a:latin typeface="+mn-lt"/>
              </a:defRPr>
            </a:lvl3pPr>
            <a:lvl4pPr marL="1608138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4pPr>
            <a:lvl5pPr marL="20161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5pPr>
            <a:lvl6pPr marL="24733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6pPr>
            <a:lvl7pPr marL="29305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7pPr>
            <a:lvl8pPr marL="33877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8pPr>
            <a:lvl9pPr marL="38449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9pPr>
          </a:lstStyle>
          <a:p>
            <a:endParaRPr lang="en-US" sz="1600" kern="0" dirty="0">
              <a:solidFill>
                <a:srgbClr val="F7B041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D4A9685-7243-4DF2-9FBF-F7D8350D3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966" y="2824944"/>
            <a:ext cx="5098481" cy="142192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Data Checks, Edits, </a:t>
            </a:r>
            <a:br>
              <a:rPr lang="en-US" sz="2400" dirty="0"/>
            </a:br>
            <a:r>
              <a:rPr lang="en-US" sz="2400" dirty="0"/>
              <a:t>Common Errors</a:t>
            </a:r>
            <a:br>
              <a:rPr lang="en-US" sz="2400" dirty="0"/>
            </a:br>
            <a:r>
              <a:rPr lang="en-US" sz="2400" dirty="0"/>
              <a:t>&amp;</a:t>
            </a:r>
            <a:br>
              <a:rPr lang="en-US" sz="2400" dirty="0"/>
            </a:br>
            <a:r>
              <a:rPr lang="en-US" sz="2400" dirty="0"/>
              <a:t>Assumptions Documents</a:t>
            </a:r>
            <a:endParaRPr lang="en-US" sz="190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AE611EF-E34A-40D6-8AB5-E139ECC42269}"/>
              </a:ext>
            </a:extLst>
          </p:cNvPr>
          <p:cNvSpPr txBox="1">
            <a:spLocks/>
          </p:cNvSpPr>
          <p:nvPr/>
        </p:nvSpPr>
        <p:spPr bwMode="auto">
          <a:xfrm>
            <a:off x="7212966" y="2532336"/>
            <a:ext cx="509848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sz="1500" kern="0" dirty="0">
                <a:solidFill>
                  <a:srgbClr val="F7B041"/>
                </a:solidFill>
              </a:rPr>
              <a:t>TIGERRISK PARTNERS</a:t>
            </a:r>
          </a:p>
        </p:txBody>
      </p:sp>
    </p:spTree>
    <p:extLst>
      <p:ext uri="{BB962C8B-B14F-4D97-AF65-F5344CB8AC3E}">
        <p14:creationId xmlns:p14="http://schemas.microsoft.com/office/powerpoint/2010/main" val="2715627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AFAF691-7C87-4E26-BB54-E19207E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assumption document items</a:t>
            </a:r>
          </a:p>
        </p:txBody>
      </p: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6AE29744-440E-4130-9C05-AB450BA98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283515"/>
            <a:ext cx="11165417" cy="4907560"/>
          </a:xfrm>
        </p:spPr>
        <p:txBody>
          <a:bodyPr>
            <a:normAutofit/>
          </a:bodyPr>
          <a:lstStyle/>
          <a:p>
            <a:r>
              <a:rPr lang="en-US" sz="1600" dirty="0"/>
              <a:t>Exposure contained in the assumptions document</a:t>
            </a:r>
          </a:p>
          <a:p>
            <a:pPr lvl="1"/>
            <a:r>
              <a:rPr lang="en-US" sz="1400" dirty="0"/>
              <a:t>Quick totals of exposure, maybe by state (reported risk count and reported limits and values)</a:t>
            </a:r>
          </a:p>
          <a:p>
            <a:pPr lvl="1"/>
            <a:r>
              <a:rPr lang="en-US" sz="1400" dirty="0"/>
              <a:t>Risks that will be excluded from modeling</a:t>
            </a:r>
          </a:p>
          <a:p>
            <a:r>
              <a:rPr lang="en-US" sz="1600" dirty="0"/>
              <a:t>Policy structure</a:t>
            </a:r>
          </a:p>
          <a:p>
            <a:pPr lvl="1"/>
            <a:r>
              <a:rPr lang="en-US" sz="1400" dirty="0"/>
              <a:t>Deductibles and how they will be modeled</a:t>
            </a:r>
          </a:p>
          <a:p>
            <a:pPr lvl="1"/>
            <a:r>
              <a:rPr lang="en-US" sz="1400" dirty="0"/>
              <a:t>Any assumptions around limits and values</a:t>
            </a:r>
          </a:p>
          <a:p>
            <a:r>
              <a:rPr lang="en-US" sz="1600" dirty="0"/>
              <a:t>Primary Modifiers</a:t>
            </a:r>
          </a:p>
          <a:p>
            <a:pPr lvl="1"/>
            <a:r>
              <a:rPr lang="en-US" sz="1400" dirty="0"/>
              <a:t>What is reported and how it will be mapped to the model codes</a:t>
            </a:r>
          </a:p>
          <a:p>
            <a:pPr lvl="1"/>
            <a:r>
              <a:rPr lang="en-US" sz="1400" dirty="0"/>
              <a:t>Any notes about null values, 0 values and how those will be handled</a:t>
            </a:r>
          </a:p>
          <a:p>
            <a:r>
              <a:rPr lang="en-US" sz="1600" dirty="0"/>
              <a:t>Secondary Modifiers</a:t>
            </a:r>
          </a:p>
          <a:p>
            <a:pPr lvl="1"/>
            <a:r>
              <a:rPr lang="en-US" sz="1400" dirty="0"/>
              <a:t>What is reported and how it will be mapped to the model codes</a:t>
            </a:r>
          </a:p>
          <a:p>
            <a:pPr lvl="1"/>
            <a:r>
              <a:rPr lang="en-US" sz="1400" dirty="0"/>
              <a:t>Any notes about null values, 0 values and how those will be handled</a:t>
            </a:r>
          </a:p>
          <a:p>
            <a:pPr lvl="1"/>
            <a:r>
              <a:rPr lang="en-US" sz="1400" dirty="0"/>
              <a:t>Any other assumptions</a:t>
            </a:r>
          </a:p>
          <a:p>
            <a:r>
              <a:rPr lang="en-US" sz="1600" dirty="0"/>
              <a:t>Model versions and model settings</a:t>
            </a:r>
          </a:p>
          <a:p>
            <a:pPr lvl="1"/>
            <a:r>
              <a:rPr lang="en-US" sz="1400" dirty="0"/>
              <a:t>Model versions used and ALL MODEL SETTINGS FOR EACH PERIL (for example, demand surge, storm surge,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Another note on any locations that are going to be excluded from modeling</a:t>
            </a:r>
          </a:p>
          <a:p>
            <a:pPr lvl="1"/>
            <a:endParaRPr lang="en-US" sz="1400" dirty="0"/>
          </a:p>
          <a:p>
            <a:pPr marL="906463" lvl="1" indent="-457200"/>
            <a:endParaRPr lang="en-US" dirty="0"/>
          </a:p>
          <a:p>
            <a:endParaRPr lang="en-US" sz="1600" dirty="0"/>
          </a:p>
          <a:p>
            <a:pPr marL="906463" lvl="1" indent="-457200">
              <a:buFont typeface="+mj-lt"/>
              <a:buAutoNum type="alphaU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336449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828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40138165-5579-4269-B9D8-A7359340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958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AFAF691-7C87-4E26-BB54-E19207E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6AE29744-440E-4130-9C05-AB450BA98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283516"/>
            <a:ext cx="11165417" cy="44697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000" dirty="0"/>
              <a:t>Data Checks: Performed before and after edits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Common Errors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Data Edits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Assumptions Document</a:t>
            </a:r>
          </a:p>
          <a:p>
            <a:pPr marL="906463" lvl="1" indent="-457200">
              <a:buFont typeface="+mj-lt"/>
              <a:buAutoNum type="alphaUcPeriod"/>
            </a:pPr>
            <a:endParaRPr lang="en-US" sz="1800" dirty="0"/>
          </a:p>
          <a:p>
            <a:pPr marL="457200" indent="-457200">
              <a:buFont typeface="+mj-lt"/>
              <a:buAutoNum type="alphaUcPeriod"/>
            </a:pPr>
            <a:endParaRPr lang="en-US" sz="1800" dirty="0"/>
          </a:p>
          <a:p>
            <a:pPr marL="906463" lvl="1" indent="-457200">
              <a:buFont typeface="+mj-lt"/>
              <a:buAutoNum type="alphaU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246222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AFAF691-7C87-4E26-BB54-E19207E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Checks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4D7E5B-FA3F-4F8D-B701-F45479A2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91" y="1397921"/>
            <a:ext cx="11165417" cy="5101201"/>
          </a:xfrm>
        </p:spPr>
        <p:txBody>
          <a:bodyPr/>
          <a:lstStyle/>
          <a:p>
            <a:r>
              <a:rPr lang="en-US" dirty="0"/>
              <a:t>Check data early in the process and thoroughly to aid in</a:t>
            </a:r>
          </a:p>
          <a:p>
            <a:pPr lvl="1"/>
            <a:r>
              <a:rPr lang="en-US" dirty="0"/>
              <a:t>Questions we need to ask client</a:t>
            </a:r>
          </a:p>
          <a:p>
            <a:pPr lvl="1"/>
            <a:r>
              <a:rPr lang="en-US" dirty="0"/>
              <a:t>Assumptions/updates we must make for model ready data</a:t>
            </a:r>
          </a:p>
          <a:p>
            <a:pPr lvl="1"/>
            <a:r>
              <a:rPr lang="en-US" dirty="0"/>
              <a:t>Spotting discrepancies/errors</a:t>
            </a:r>
          </a:p>
          <a:p>
            <a:pPr lvl="1"/>
            <a:r>
              <a:rPr lang="en-US" dirty="0"/>
              <a:t>Getting a sense of the data and what modeling output might arise</a:t>
            </a:r>
          </a:p>
          <a:p>
            <a:pPr lvl="1"/>
            <a:r>
              <a:rPr lang="en-US" dirty="0"/>
              <a:t>Have overall controls so we know if all the data is present when transferring or reporting data</a:t>
            </a:r>
          </a:p>
          <a:p>
            <a:r>
              <a:rPr lang="en-US" dirty="0"/>
              <a:t>Always check data</a:t>
            </a:r>
          </a:p>
          <a:p>
            <a:pPr lvl="1"/>
            <a:r>
              <a:rPr lang="en-US" dirty="0"/>
              <a:t>Before any edit have been performed</a:t>
            </a:r>
          </a:p>
          <a:p>
            <a:pPr lvl="1"/>
            <a:r>
              <a:rPr lang="en-US" dirty="0"/>
              <a:t>After any updated have been applied to verify the validity of the change </a:t>
            </a:r>
          </a:p>
          <a:p>
            <a:pPr lvl="1"/>
            <a:r>
              <a:rPr lang="en-US" dirty="0"/>
              <a:t>After data has been imported into the models/SQL/other systems</a:t>
            </a:r>
          </a:p>
          <a:p>
            <a:r>
              <a:rPr lang="en-US" dirty="0"/>
              <a:t>Get a second pair of eyes to quickly check over work</a:t>
            </a:r>
          </a:p>
          <a:p>
            <a:pPr lvl="1"/>
            <a:r>
              <a:rPr lang="en-US" dirty="0"/>
              <a:t>Second person to check exhibits quick</a:t>
            </a:r>
          </a:p>
          <a:p>
            <a:pPr lvl="1"/>
            <a:r>
              <a:rPr lang="en-US" dirty="0"/>
              <a:t>If unsure of a particular task point that out as something to check more carefully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9970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AFAF691-7C87-4E26-BB54-E19207E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Checks</a:t>
            </a:r>
          </a:p>
        </p:txBody>
      </p: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6AE29744-440E-4130-9C05-AB450BA98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49816"/>
            <a:ext cx="5600699" cy="50761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/>
              <a:t>Raw Data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Controls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900" dirty="0"/>
              <a:t>∑ TIV, ∑ (locations &amp; policies), ∑ Premium by LOB / Region / Portfolio / Peril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Data types and possible conversion, e.g., number as a varchar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Each location has a corresponding policy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Outsized deductibles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Valid peril codes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At least 5-digit zip codes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Number of stories as an integer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All fields and their unique values to be used in CAT modeling</a:t>
            </a:r>
          </a:p>
          <a:p>
            <a:pPr marL="457200" indent="-457200">
              <a:buFont typeface="+mj-lt"/>
              <a:buAutoNum type="alphaUcPeriod"/>
            </a:pPr>
            <a:endParaRPr lang="en-US" sz="1800" dirty="0"/>
          </a:p>
          <a:p>
            <a:pPr marL="906463" lvl="1" indent="-457200">
              <a:buFont typeface="+mj-lt"/>
              <a:buAutoNum type="alphaUcPeriod"/>
            </a:pPr>
            <a:endParaRPr lang="en-US" sz="1800" dirty="0"/>
          </a:p>
          <a:p>
            <a:pPr marL="457200" indent="-457200">
              <a:buFont typeface="+mj-lt"/>
              <a:buAutoNum type="alphaUcPeriod"/>
            </a:pPr>
            <a:endParaRPr lang="en-US" sz="1800" dirty="0"/>
          </a:p>
          <a:p>
            <a:pPr marL="906463" lvl="1" indent="-457200">
              <a:buFont typeface="+mj-lt"/>
              <a:buAutoNum type="alphaUcPeriod"/>
            </a:pPr>
            <a:endParaRPr lang="en-US" sz="1800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D075BF62-A468-40F9-986F-854D91630E67}"/>
              </a:ext>
            </a:extLst>
          </p:cNvPr>
          <p:cNvSpPr txBox="1">
            <a:spLocks/>
          </p:cNvSpPr>
          <p:nvPr/>
        </p:nvSpPr>
        <p:spPr bwMode="auto">
          <a:xfrm>
            <a:off x="6297245" y="1376516"/>
            <a:ext cx="5480457" cy="476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85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Char char="n"/>
              <a:defRPr sz="1800" b="1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92163" indent="-2698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>
                <a:solidFill>
                  <a:srgbClr val="666666"/>
                </a:solidFill>
                <a:latin typeface="+mn-lt"/>
              </a:defRPr>
            </a:lvl2pPr>
            <a:lvl3pPr marL="1200150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Symbol" pitchFamily="18" charset="2"/>
              <a:buChar char="·"/>
              <a:defRPr sz="1600" i="1">
                <a:solidFill>
                  <a:srgbClr val="666666"/>
                </a:solidFill>
                <a:latin typeface="+mn-lt"/>
              </a:defRPr>
            </a:lvl3pPr>
            <a:lvl4pPr marL="1608138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4pPr>
            <a:lvl5pPr marL="20161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5pPr>
            <a:lvl6pPr marL="24733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6pPr>
            <a:lvl7pPr marL="29305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7pPr>
            <a:lvl8pPr marL="33877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8pPr>
            <a:lvl9pPr marL="38449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kern="0" dirty="0"/>
              <a:t>After Importing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kern="0" dirty="0"/>
              <a:t>Controls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kern="0" dirty="0"/>
              <a:t>∑ TIV, ∑ </a:t>
            </a:r>
            <a:r>
              <a:rPr lang="en-US" sz="1800" dirty="0"/>
              <a:t>(locations &amp; policies)</a:t>
            </a:r>
            <a:r>
              <a:rPr lang="en-US" sz="1800" kern="0" dirty="0"/>
              <a:t>, ∑ Premium by LOB / Region / Portfolio / Peril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kern="0" dirty="0"/>
              <a:t>Geocoding resolution distribution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kern="0" dirty="0"/>
              <a:t>Comparison with previous data sets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kern="0" dirty="0"/>
              <a:t>Look for outsized changes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kern="0" dirty="0"/>
              <a:t>Are run-off lines decreasing</a:t>
            </a:r>
          </a:p>
          <a:p>
            <a:pPr marL="906463" lvl="1" indent="-457200">
              <a:buFont typeface="+mj-lt"/>
              <a:buAutoNum type="alphaUcPeriod"/>
            </a:pPr>
            <a:endParaRPr lang="en-US" kern="0" dirty="0"/>
          </a:p>
          <a:p>
            <a:pPr marL="906463" lvl="1" indent="-457200">
              <a:buSzTx/>
              <a:buFont typeface="+mj-lt"/>
              <a:buAutoNum type="alphaUcPeriod"/>
            </a:pPr>
            <a:endParaRPr lang="en-US" sz="1800" kern="0" dirty="0"/>
          </a:p>
          <a:p>
            <a:pPr marL="457200" indent="-457200">
              <a:buFont typeface="+mj-lt"/>
              <a:buAutoNum type="alphaUcPeriod"/>
            </a:pPr>
            <a:endParaRPr lang="en-US" kern="0" dirty="0"/>
          </a:p>
          <a:p>
            <a:pPr marL="906463" lvl="1" indent="-457200">
              <a:buSzTx/>
              <a:buFont typeface="+mj-lt"/>
              <a:buAutoNum type="alphaUcPeriod"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68987059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AFAF691-7C87-4E26-BB54-E19207E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Errors </a:t>
            </a:r>
          </a:p>
        </p:txBody>
      </p: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6AE29744-440E-4130-9C05-AB450BA98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2" y="1283516"/>
            <a:ext cx="5360214" cy="44697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000" dirty="0"/>
              <a:t>General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dirty="0"/>
              <a:t>Commas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Monetary Value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dirty="0"/>
              <a:t>All coverages = 0 i.e., TIV = 0 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dirty="0"/>
              <a:t>Coverage Values &lt; Limit (could be fine with modeling)</a:t>
            </a:r>
          </a:p>
          <a:p>
            <a:pPr marL="1314450" lvl="2" indent="-457200">
              <a:buFont typeface="+mj-lt"/>
              <a:buAutoNum type="alphaUcPeriod"/>
            </a:pPr>
            <a:r>
              <a:rPr lang="en-US" dirty="0"/>
              <a:t>For residential we expect coverages = limits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dirty="0"/>
              <a:t>Mixed $ amount and % deductibles on the same policy (AIR will not accept this)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dirty="0"/>
              <a:t>Different currencies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dirty="0"/>
              <a:t>Coverage A/B ≠ 0 for tenant (HO4) policy</a:t>
            </a:r>
          </a:p>
          <a:p>
            <a:pPr marL="906463" lvl="1" indent="-457200">
              <a:buFont typeface="+mj-lt"/>
              <a:buAutoNum type="alphaUcPeriod"/>
            </a:pPr>
            <a:endParaRPr lang="en-US" sz="1800" dirty="0"/>
          </a:p>
          <a:p>
            <a:pPr marL="457200" indent="-457200">
              <a:buFont typeface="+mj-lt"/>
              <a:buAutoNum type="alphaUcPeriod"/>
            </a:pPr>
            <a:endParaRPr lang="en-US" sz="1800" dirty="0"/>
          </a:p>
          <a:p>
            <a:pPr marL="906463" lvl="1" indent="-457200">
              <a:buFont typeface="+mj-lt"/>
              <a:buAutoNum type="alphaUcPeriod"/>
            </a:pPr>
            <a:endParaRPr lang="en-US" sz="1800" dirty="0"/>
          </a:p>
          <a:p>
            <a:pPr marL="457200" indent="-457200">
              <a:buFont typeface="+mj-lt"/>
              <a:buAutoNum type="alphaUcPeriod"/>
            </a:pPr>
            <a:endParaRPr lang="en-US" sz="1800" dirty="0"/>
          </a:p>
          <a:p>
            <a:pPr marL="906463" lvl="1" indent="-457200">
              <a:buFont typeface="+mj-lt"/>
              <a:buAutoNum type="alphaUcPeriod"/>
            </a:pPr>
            <a:endParaRPr lang="en-US" sz="1800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87A6A94F-4A68-4E14-9838-AA05C1DF6C1D}"/>
              </a:ext>
            </a:extLst>
          </p:cNvPr>
          <p:cNvSpPr txBox="1">
            <a:spLocks/>
          </p:cNvSpPr>
          <p:nvPr/>
        </p:nvSpPr>
        <p:spPr bwMode="auto">
          <a:xfrm>
            <a:off x="6577782" y="1283516"/>
            <a:ext cx="5118918" cy="446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85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Char char="n"/>
              <a:defRPr sz="1800" b="1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92163" indent="-2698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>
                <a:solidFill>
                  <a:srgbClr val="666666"/>
                </a:solidFill>
                <a:latin typeface="+mn-lt"/>
              </a:defRPr>
            </a:lvl2pPr>
            <a:lvl3pPr marL="1200150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Symbol" pitchFamily="18" charset="2"/>
              <a:buChar char="·"/>
              <a:defRPr sz="1600" i="1">
                <a:solidFill>
                  <a:srgbClr val="666666"/>
                </a:solidFill>
                <a:latin typeface="+mn-lt"/>
              </a:defRPr>
            </a:lvl3pPr>
            <a:lvl4pPr marL="1608138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4pPr>
            <a:lvl5pPr marL="20161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5pPr>
            <a:lvl6pPr marL="24733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6pPr>
            <a:lvl7pPr marL="29305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7pPr>
            <a:lvl8pPr marL="33877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8pPr>
            <a:lvl9pPr marL="38449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lphaUcPeriod" startAt="3"/>
            </a:pPr>
            <a:r>
              <a:rPr lang="en-US" sz="2000" kern="0" dirty="0"/>
              <a:t>Risk Characteristics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kern="0" dirty="0"/>
              <a:t>Year Built</a:t>
            </a:r>
          </a:p>
          <a:p>
            <a:pPr marL="1314450" lvl="2" indent="-457200">
              <a:buFont typeface="+mj-lt"/>
              <a:buAutoNum type="alphaUcPeriod"/>
            </a:pPr>
            <a:r>
              <a:rPr lang="en-US" kern="0" dirty="0"/>
              <a:t>Year &gt; current year</a:t>
            </a:r>
          </a:p>
          <a:p>
            <a:pPr marL="1314450" lvl="2" indent="-457200">
              <a:buFont typeface="+mj-lt"/>
              <a:buAutoNum type="alphaUcPeriod"/>
            </a:pPr>
            <a:r>
              <a:rPr lang="en-US" kern="0" dirty="0"/>
              <a:t>Roof year built &lt; construction year built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kern="0" dirty="0"/>
              <a:t>Stories number that makes no sense</a:t>
            </a:r>
          </a:p>
          <a:p>
            <a:pPr marL="1314450" lvl="2" indent="-457200">
              <a:buFont typeface="+mj-lt"/>
              <a:buAutoNum type="alphaUcPeriod"/>
            </a:pPr>
            <a:r>
              <a:rPr lang="en-US" kern="0" dirty="0"/>
              <a:t>Negative numbers</a:t>
            </a:r>
          </a:p>
          <a:p>
            <a:pPr marL="1314450" lvl="2" indent="-457200">
              <a:buFont typeface="+mj-lt"/>
              <a:buAutoNum type="alphaUcPeriod"/>
            </a:pPr>
            <a:r>
              <a:rPr lang="en-US" kern="0" dirty="0"/>
              <a:t>Really tall wood frame home</a:t>
            </a:r>
          </a:p>
          <a:p>
            <a:pPr marL="1314450" lvl="2" indent="-457200">
              <a:buFont typeface="+mj-lt"/>
              <a:buAutoNum type="alphaUcPeriod"/>
            </a:pPr>
            <a:r>
              <a:rPr lang="en-US" kern="0" dirty="0"/>
              <a:t>Non-integers</a:t>
            </a:r>
          </a:p>
          <a:p>
            <a:pPr marL="906463" lvl="1" indent="-457200">
              <a:buFont typeface="+mj-lt"/>
              <a:buAutoNum type="alphaUcPeriod"/>
            </a:pPr>
            <a:endParaRPr lang="en-US" kern="0" dirty="0"/>
          </a:p>
          <a:p>
            <a:pPr marL="906463" lvl="1" indent="-457200">
              <a:buSzTx/>
              <a:buFont typeface="+mj-lt"/>
              <a:buAutoNum type="alphaUcPeriod"/>
            </a:pPr>
            <a:endParaRPr lang="en-US" sz="1800" kern="0" dirty="0"/>
          </a:p>
          <a:p>
            <a:pPr marL="457200" indent="-457200">
              <a:buFont typeface="+mj-lt"/>
              <a:buAutoNum type="alphaUcPeriod" startAt="3"/>
            </a:pPr>
            <a:endParaRPr lang="en-US" kern="0" dirty="0"/>
          </a:p>
          <a:p>
            <a:pPr marL="906463" lvl="1" indent="-457200">
              <a:buSzTx/>
              <a:buFont typeface="+mj-lt"/>
              <a:buAutoNum type="alphaUcPeriod"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8030330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AFAF691-7C87-4E26-BB54-E19207E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Edits</a:t>
            </a:r>
          </a:p>
        </p:txBody>
      </p: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6AE29744-440E-4130-9C05-AB450BA98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283515"/>
            <a:ext cx="5600699" cy="4823669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Remove commas before importing into SQL and put this data copy in the “02_RawCopy” folder in the DATA directory under the client folder</a:t>
            </a:r>
          </a:p>
          <a:p>
            <a:pPr marL="906463" lvl="1" indent="-4572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Application of data edits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dirty="0"/>
              <a:t>Profile the raw data field(s) you want to utilize in the edit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dirty="0"/>
              <a:t>Add new model ready fields and populate based on the raw data fields; </a:t>
            </a:r>
            <a:r>
              <a:rPr lang="en-US" u="sng" dirty="0"/>
              <a:t>DO NOT CHANGE THE RAW DATA FIELDS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dirty="0"/>
              <a:t>Make the update in the new field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u="sng" dirty="0"/>
              <a:t>Check</a:t>
            </a:r>
            <a:r>
              <a:rPr lang="en-US" dirty="0"/>
              <a:t> that the update did what was intended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Year-built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dirty="0"/>
              <a:t>RMS year-built format  “mm/dd/</a:t>
            </a:r>
            <a:r>
              <a:rPr lang="en-US" dirty="0" err="1"/>
              <a:t>yyyy</a:t>
            </a:r>
            <a:r>
              <a:rPr lang="en-US" dirty="0"/>
              <a:t>” Use </a:t>
            </a:r>
            <a:r>
              <a:rPr lang="en-US" dirty="0" err="1"/>
              <a:t>yyyy</a:t>
            </a:r>
            <a:r>
              <a:rPr lang="en-US" dirty="0"/>
              <a:t>=9999 for unknown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dirty="0"/>
              <a:t>Update RMS </a:t>
            </a:r>
            <a:r>
              <a:rPr lang="en-US" dirty="0" err="1"/>
              <a:t>RoofAge</a:t>
            </a:r>
            <a:r>
              <a:rPr lang="en-US" dirty="0"/>
              <a:t> script YoY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dirty="0"/>
              <a:t>AIR year-built format “</a:t>
            </a:r>
            <a:r>
              <a:rPr lang="en-US" dirty="0" err="1"/>
              <a:t>yyyy</a:t>
            </a:r>
            <a:r>
              <a:rPr lang="en-US" dirty="0"/>
              <a:t>”, Use 0 if unknown (same for roof year built)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dirty="0"/>
              <a:t>Set Year-built  = current year if its in future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dirty="0"/>
              <a:t>Set roof year = construction year if roof year &lt; construction year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Change Mixed $ and % deductibles to $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dirty="0"/>
              <a:t>For residential policies change % to $ amounts by multiplying Coverage A by % or in the case there is no Coverage A use Coverage C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dirty="0"/>
              <a:t>For commercial check with the client/other modelers on how this is done</a:t>
            </a:r>
          </a:p>
          <a:p>
            <a:pPr marL="906463" lvl="1" indent="-457200">
              <a:buFont typeface="+mj-lt"/>
              <a:buAutoNum type="alphaUcPeriod"/>
            </a:pPr>
            <a:endParaRPr lang="en-US" dirty="0"/>
          </a:p>
          <a:p>
            <a:pPr marL="906463" lvl="1" indent="-4572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/>
            </a:pPr>
            <a:endParaRPr lang="en-US" sz="1800" dirty="0"/>
          </a:p>
          <a:p>
            <a:pPr marL="906463" lvl="1" indent="-457200">
              <a:buFont typeface="+mj-lt"/>
              <a:buAutoNum type="alphaUcPeriod"/>
            </a:pPr>
            <a:endParaRPr lang="en-US" sz="1800" dirty="0"/>
          </a:p>
          <a:p>
            <a:pPr marL="457200" indent="-457200">
              <a:buFont typeface="+mj-lt"/>
              <a:buAutoNum type="alphaUcPeriod"/>
            </a:pPr>
            <a:endParaRPr lang="en-US" sz="1800" dirty="0"/>
          </a:p>
          <a:p>
            <a:pPr marL="906463" lvl="1" indent="-457200">
              <a:buFont typeface="+mj-lt"/>
              <a:buAutoNum type="alphaUcPeriod"/>
            </a:pPr>
            <a:endParaRPr lang="en-US" sz="1800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D075BF62-A468-40F9-986F-854D91630E67}"/>
              </a:ext>
            </a:extLst>
          </p:cNvPr>
          <p:cNvSpPr txBox="1">
            <a:spLocks/>
          </p:cNvSpPr>
          <p:nvPr/>
        </p:nvSpPr>
        <p:spPr bwMode="auto">
          <a:xfrm>
            <a:off x="6316910" y="1283514"/>
            <a:ext cx="5480457" cy="482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85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Char char="n"/>
              <a:defRPr sz="1800" b="1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92163" indent="-2698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>
                <a:solidFill>
                  <a:srgbClr val="666666"/>
                </a:solidFill>
                <a:latin typeface="+mn-lt"/>
              </a:defRPr>
            </a:lvl2pPr>
            <a:lvl3pPr marL="1200150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Symbol" pitchFamily="18" charset="2"/>
              <a:buChar char="·"/>
              <a:defRPr sz="1600" i="1">
                <a:solidFill>
                  <a:srgbClr val="666666"/>
                </a:solidFill>
                <a:latin typeface="+mn-lt"/>
              </a:defRPr>
            </a:lvl3pPr>
            <a:lvl4pPr marL="1608138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4pPr>
            <a:lvl5pPr marL="20161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5pPr>
            <a:lvl6pPr marL="24733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6pPr>
            <a:lvl7pPr marL="29305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7pPr>
            <a:lvl8pPr marL="33877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8pPr>
            <a:lvl9pPr marL="38449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lphaUcPeriod" startAt="5"/>
            </a:pPr>
            <a:r>
              <a:rPr lang="en-US" kern="0" dirty="0"/>
              <a:t>Add unique IDs if there are none</a:t>
            </a:r>
          </a:p>
          <a:p>
            <a:pPr marL="457200" indent="-457200">
              <a:buFont typeface="+mj-lt"/>
              <a:buAutoNum type="alphaUcPeriod" startAt="5"/>
            </a:pPr>
            <a:r>
              <a:rPr lang="en-US" sz="1800" kern="0" dirty="0"/>
              <a:t>Remove/Change special characters, e.g. </a:t>
            </a:r>
            <a:r>
              <a:rPr lang="el-GR" sz="1800" kern="0" dirty="0"/>
              <a:t>Ᾱ</a:t>
            </a:r>
            <a:r>
              <a:rPr lang="en-US" sz="1800" kern="0" dirty="0"/>
              <a:t> (rare)</a:t>
            </a:r>
          </a:p>
          <a:p>
            <a:pPr marL="457200" indent="-457200">
              <a:buFont typeface="+mj-lt"/>
              <a:buAutoNum type="alphaUcPeriod" startAt="5"/>
            </a:pPr>
            <a:endParaRPr lang="en-US" sz="1800" kern="0" dirty="0"/>
          </a:p>
          <a:p>
            <a:pPr marL="906463" lvl="1" indent="-457200">
              <a:buFont typeface="+mj-lt"/>
              <a:buAutoNum type="alphaUcPeriod"/>
            </a:pPr>
            <a:endParaRPr lang="en-US" kern="0" dirty="0"/>
          </a:p>
          <a:p>
            <a:pPr marL="906463" lvl="1" indent="-457200">
              <a:buSzTx/>
              <a:buFont typeface="+mj-lt"/>
              <a:buAutoNum type="alphaUcPeriod"/>
            </a:pPr>
            <a:endParaRPr lang="en-US" sz="1800" kern="0" dirty="0"/>
          </a:p>
          <a:p>
            <a:pPr marL="457200" indent="-457200">
              <a:buFont typeface="+mj-lt"/>
              <a:buAutoNum type="alphaUcPeriod" startAt="5"/>
            </a:pPr>
            <a:endParaRPr lang="en-US" kern="0" dirty="0"/>
          </a:p>
          <a:p>
            <a:pPr marL="906463" lvl="1" indent="-457200">
              <a:buSzTx/>
              <a:buFont typeface="+mj-lt"/>
              <a:buAutoNum type="alphaUcPeriod"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37414813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AFAF691-7C87-4E26-BB54-E19207E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assumptions document?</a:t>
            </a:r>
          </a:p>
        </p:txBody>
      </p: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6AE29744-440E-4130-9C05-AB450BA98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283516"/>
            <a:ext cx="11165417" cy="4891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Document that outlines</a:t>
            </a:r>
          </a:p>
          <a:p>
            <a:pPr marL="906463" lvl="1" indent="-457200">
              <a:lnSpc>
                <a:spcPct val="150000"/>
              </a:lnSpc>
            </a:pPr>
            <a:r>
              <a:rPr lang="en-US" sz="1400" dirty="0"/>
              <a:t>What we are modeling at a high level</a:t>
            </a:r>
          </a:p>
          <a:p>
            <a:pPr marL="1314450" lvl="2" indent="-457200">
              <a:lnSpc>
                <a:spcPct val="150000"/>
              </a:lnSpc>
            </a:pPr>
            <a:r>
              <a:rPr lang="en-US" sz="1200" dirty="0"/>
              <a:t>Total number of locations/policies/TIV</a:t>
            </a:r>
          </a:p>
          <a:p>
            <a:pPr marL="906463" lvl="1" indent="-457200">
              <a:lnSpc>
                <a:spcPct val="150000"/>
              </a:lnSpc>
            </a:pPr>
            <a:r>
              <a:rPr lang="en-US" sz="1400" dirty="0"/>
              <a:t>How we are modeling the data</a:t>
            </a:r>
          </a:p>
          <a:p>
            <a:pPr marL="1314450" lvl="2" indent="-457200">
              <a:lnSpc>
                <a:spcPct val="150000"/>
              </a:lnSpc>
            </a:pPr>
            <a:r>
              <a:rPr lang="en-US" sz="1200" dirty="0"/>
              <a:t>Translation from raw to model ready data or from one model to another</a:t>
            </a:r>
          </a:p>
          <a:p>
            <a:pPr marL="1314450" lvl="2" indent="-457200">
              <a:lnSpc>
                <a:spcPct val="150000"/>
              </a:lnSpc>
            </a:pPr>
            <a:r>
              <a:rPr lang="en-US" sz="1200" dirty="0"/>
              <a:t>Model versions:  RMS Risklink v21</a:t>
            </a:r>
          </a:p>
          <a:p>
            <a:pPr marL="1314450" lvl="2" indent="-457200">
              <a:lnSpc>
                <a:spcPct val="150000"/>
              </a:lnSpc>
            </a:pPr>
            <a:r>
              <a:rPr lang="en-US" sz="1200" dirty="0"/>
              <a:t>Peril settings:  Long term with demand surge</a:t>
            </a:r>
          </a:p>
          <a:p>
            <a:pPr marL="906463" lvl="1" indent="-457200">
              <a:lnSpc>
                <a:spcPct val="150000"/>
              </a:lnSpc>
            </a:pPr>
            <a:r>
              <a:rPr lang="en-US" sz="1400" dirty="0"/>
              <a:t>Changes that we’ve made to the data before modeling</a:t>
            </a:r>
          </a:p>
          <a:p>
            <a:pPr marL="457200" indent="-457200">
              <a:lnSpc>
                <a:spcPct val="150000"/>
              </a:lnSpc>
            </a:pPr>
            <a:r>
              <a:rPr lang="en-US" sz="1600" dirty="0"/>
              <a:t>Purpose of the document is</a:t>
            </a:r>
          </a:p>
          <a:p>
            <a:pPr marL="906463" lvl="1" indent="-457200">
              <a:lnSpc>
                <a:spcPct val="150000"/>
              </a:lnSpc>
            </a:pPr>
            <a:r>
              <a:rPr lang="en-US" sz="1400" dirty="0"/>
              <a:t>To Cover our bases</a:t>
            </a:r>
          </a:p>
          <a:p>
            <a:pPr marL="906463" lvl="1" indent="-457200">
              <a:lnSpc>
                <a:spcPct val="150000"/>
              </a:lnSpc>
            </a:pPr>
            <a:r>
              <a:rPr lang="en-US" sz="1400" dirty="0"/>
              <a:t>Inform other modelers how the data was modeled (also a good reference for the next time)</a:t>
            </a:r>
          </a:p>
          <a:p>
            <a:pPr marL="1314450" lvl="2" indent="-457200">
              <a:lnSpc>
                <a:spcPct val="150000"/>
              </a:lnSpc>
            </a:pPr>
            <a:r>
              <a:rPr lang="en-US" sz="1400" dirty="0"/>
              <a:t>Allow an outsider the ability to model the data without anymore direction</a:t>
            </a:r>
          </a:p>
          <a:p>
            <a:pPr marL="457200" indent="-457200">
              <a:lnSpc>
                <a:spcPct val="150000"/>
              </a:lnSpc>
            </a:pPr>
            <a:r>
              <a:rPr lang="en-US" sz="1600" dirty="0"/>
              <a:t>Get the assumption document signed off on by the client </a:t>
            </a:r>
            <a:r>
              <a:rPr lang="en-US" sz="1600" i="1" dirty="0"/>
              <a:t>(though this doesn’t always happen)</a:t>
            </a:r>
            <a:endParaRPr lang="en-US" sz="1400" i="1" dirty="0"/>
          </a:p>
          <a:p>
            <a:pPr marL="906463" lvl="1" indent="-457200">
              <a:buFont typeface="+mj-lt"/>
              <a:buAutoNum type="alphaU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079851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AFAF691-7C87-4E26-BB54-E19207E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make an assumptions document?</a:t>
            </a:r>
          </a:p>
        </p:txBody>
      </p: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6AE29744-440E-4130-9C05-AB450BA98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283516"/>
            <a:ext cx="11165417" cy="4469772"/>
          </a:xfrm>
        </p:spPr>
        <p:txBody>
          <a:bodyPr>
            <a:normAutofit/>
          </a:bodyPr>
          <a:lstStyle/>
          <a:p>
            <a:r>
              <a:rPr lang="en-US" sz="1600" dirty="0"/>
              <a:t>New raw data sets</a:t>
            </a:r>
          </a:p>
          <a:p>
            <a:pPr lvl="1"/>
            <a:r>
              <a:rPr lang="en-US" sz="1400" dirty="0"/>
              <a:t>This is not usually made for data that we receive in a model database formation (AIR CEDE DB / RMS EDM DB).  In those cases, we usually just provide an exposure summary</a:t>
            </a:r>
          </a:p>
          <a:p>
            <a:r>
              <a:rPr lang="en-US" sz="1600" dirty="0"/>
              <a:t>New clients</a:t>
            </a:r>
          </a:p>
          <a:p>
            <a:r>
              <a:rPr lang="en-US" sz="1600" dirty="0"/>
              <a:t>Substantial change in the modeling process</a:t>
            </a:r>
          </a:p>
          <a:p>
            <a:pPr lvl="1"/>
            <a:r>
              <a:rPr lang="en-US" sz="1400" dirty="0"/>
              <a:t>Changes in models used from AIR to RMS or viscera</a:t>
            </a:r>
          </a:p>
          <a:p>
            <a:pPr lvl="1"/>
            <a:r>
              <a:rPr lang="en-US" sz="1400" dirty="0"/>
              <a:t>Change in how raw data is coded for the models</a:t>
            </a:r>
          </a:p>
          <a:p>
            <a:r>
              <a:rPr lang="en-US" sz="1600" dirty="0"/>
              <a:t>Revisit assumptions occasionally for client’s we do routine modeling for to make sure that everyone still agrees with those assumptions</a:t>
            </a:r>
          </a:p>
          <a:p>
            <a:r>
              <a:rPr lang="en-US" sz="1600" dirty="0"/>
              <a:t>Usually placed in here: R:\ClientFolderOrganization\DATA\04_CLIENTDOCS </a:t>
            </a:r>
          </a:p>
          <a:p>
            <a:endParaRPr lang="en-US" sz="1600" dirty="0"/>
          </a:p>
          <a:p>
            <a:pPr marL="906463" lvl="1" indent="-457200">
              <a:buFont typeface="+mj-lt"/>
              <a:buAutoNum type="alphaUcPeriod"/>
            </a:pPr>
            <a:endParaRPr lang="en-US" sz="1800" dirty="0"/>
          </a:p>
          <a:p>
            <a:pPr marL="457200" indent="-457200">
              <a:buFont typeface="+mj-lt"/>
              <a:buAutoNum type="alphaUcPeriod"/>
            </a:pPr>
            <a:endParaRPr lang="en-US" sz="1800" dirty="0"/>
          </a:p>
          <a:p>
            <a:pPr marL="906463" lvl="1" indent="-457200">
              <a:buFont typeface="+mj-lt"/>
              <a:buAutoNum type="alphaU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218513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AFAF691-7C87-4E26-BB54-E19207E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assumption document items</a:t>
            </a:r>
          </a:p>
        </p:txBody>
      </p: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6AE29744-440E-4130-9C05-AB450BA98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283515"/>
            <a:ext cx="11165417" cy="4823669"/>
          </a:xfrm>
        </p:spPr>
        <p:txBody>
          <a:bodyPr>
            <a:normAutofit/>
          </a:bodyPr>
          <a:lstStyle/>
          <a:p>
            <a:r>
              <a:rPr lang="en-US" sz="1600" dirty="0"/>
              <a:t>Total number of policies/locations/TIV being modeled perhaps separated by LOB, Peril, portfolio, etc.</a:t>
            </a:r>
          </a:p>
          <a:p>
            <a:r>
              <a:rPr lang="en-US" sz="1600" dirty="0"/>
              <a:t>Data corrections or alterations needed for CAT modeling</a:t>
            </a:r>
          </a:p>
          <a:p>
            <a:pPr lvl="1"/>
            <a:r>
              <a:rPr lang="en-US" sz="1400" dirty="0"/>
              <a:t>Recall the Data checks/edits and errors session</a:t>
            </a:r>
          </a:p>
          <a:p>
            <a:r>
              <a:rPr lang="en-US" sz="1600" dirty="0"/>
              <a:t>Data excluded from the modeling</a:t>
            </a:r>
          </a:p>
          <a:p>
            <a:pPr lvl="1"/>
            <a:r>
              <a:rPr lang="en-US" sz="1400" dirty="0"/>
              <a:t>Information that is not used or cannot be translated to the CAT models</a:t>
            </a:r>
          </a:p>
          <a:p>
            <a:pPr lvl="1"/>
            <a:r>
              <a:rPr lang="en-US" sz="1400" dirty="0"/>
              <a:t>Might be something that the client has instructed</a:t>
            </a:r>
          </a:p>
          <a:p>
            <a:pPr lvl="1"/>
            <a:r>
              <a:rPr lang="en-US" sz="1400" dirty="0"/>
              <a:t>Regions that are not compatible with the peril, e.g., MI is not an RMS hurricane state</a:t>
            </a:r>
          </a:p>
          <a:p>
            <a:r>
              <a:rPr lang="en-US" sz="1600" dirty="0"/>
              <a:t>Mappings of raw data (as tables)</a:t>
            </a:r>
          </a:p>
          <a:p>
            <a:pPr lvl="1"/>
            <a:r>
              <a:rPr lang="en-US" sz="1400" dirty="0"/>
              <a:t>Raw risk characteristics to AIR/RMS codes</a:t>
            </a:r>
          </a:p>
          <a:p>
            <a:pPr lvl="2"/>
            <a:r>
              <a:rPr lang="en-US" sz="1400" dirty="0"/>
              <a:t>Occupancy</a:t>
            </a:r>
          </a:p>
          <a:p>
            <a:pPr lvl="2"/>
            <a:r>
              <a:rPr lang="en-US" sz="1400" dirty="0"/>
              <a:t>Construction</a:t>
            </a:r>
          </a:p>
          <a:p>
            <a:pPr lvl="2"/>
            <a:r>
              <a:rPr lang="en-US" sz="1400" dirty="0"/>
              <a:t>Primary &amp; secondary modifiers</a:t>
            </a:r>
          </a:p>
          <a:p>
            <a:r>
              <a:rPr lang="en-US" sz="1600" dirty="0"/>
              <a:t>Model versions and settings</a:t>
            </a:r>
          </a:p>
          <a:p>
            <a:r>
              <a:rPr lang="en-US" sz="1600" dirty="0"/>
              <a:t>Miscellaneous uncommon notes that are important in replicating results</a:t>
            </a:r>
          </a:p>
          <a:p>
            <a:pPr lvl="1"/>
            <a:endParaRPr lang="en-US" sz="1400" dirty="0"/>
          </a:p>
          <a:p>
            <a:pPr marL="906463" lvl="1" indent="-457200"/>
            <a:endParaRPr lang="en-US" dirty="0"/>
          </a:p>
          <a:p>
            <a:endParaRPr lang="en-US" sz="1600" dirty="0"/>
          </a:p>
          <a:p>
            <a:pPr marL="906463" lvl="1" indent="-457200">
              <a:buFont typeface="+mj-lt"/>
              <a:buAutoNum type="alphaU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47273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igerTemplate">
  <a:themeElements>
    <a:clrScheme name="TigerColors9-10-2014">
      <a:dk1>
        <a:sysClr val="windowText" lastClr="000000"/>
      </a:dk1>
      <a:lt1>
        <a:sysClr val="window" lastClr="FFFFFF"/>
      </a:lt1>
      <a:dk2>
        <a:srgbClr val="969696"/>
      </a:dk2>
      <a:lt2>
        <a:srgbClr val="E5DEDB"/>
      </a:lt2>
      <a:accent1>
        <a:srgbClr val="F7B041"/>
      </a:accent1>
      <a:accent2>
        <a:srgbClr val="663300"/>
      </a:accent2>
      <a:accent3>
        <a:srgbClr val="808000"/>
      </a:accent3>
      <a:accent4>
        <a:srgbClr val="E64823"/>
      </a:accent4>
      <a:accent5>
        <a:srgbClr val="FFCA08"/>
      </a:accent5>
      <a:accent6>
        <a:srgbClr val="336600"/>
      </a:accent6>
      <a:hlink>
        <a:srgbClr val="0000FF"/>
      </a:hlink>
      <a:folHlink>
        <a:srgbClr val="FF00FF"/>
      </a:folHlink>
    </a:clrScheme>
    <a:fontScheme name="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F7B041"/>
          </a:buClr>
          <a:buSzPct val="70000"/>
          <a:buFont typeface="Wingdings" pitchFamily="2" charset="2"/>
          <a:buNone/>
          <a:tabLst/>
          <a:defRPr kumimoji="0" lang="en-US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F7B041"/>
          </a:buClr>
          <a:buSzPct val="70000"/>
          <a:buFont typeface="Wingdings" pitchFamily="2" charset="2"/>
          <a:buNone/>
          <a:tabLst/>
          <a:defRPr kumimoji="0" lang="en-US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lide Master 1">
        <a:dk1>
          <a:srgbClr val="000000"/>
        </a:dk1>
        <a:lt1>
          <a:srgbClr val="FFFFFF"/>
        </a:lt1>
        <a:dk2>
          <a:srgbClr val="1F145D"/>
        </a:dk2>
        <a:lt2>
          <a:srgbClr val="0039A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2">
        <a:dk1>
          <a:srgbClr val="000000"/>
        </a:dk1>
        <a:lt1>
          <a:srgbClr val="FFFFFF"/>
        </a:lt1>
        <a:dk2>
          <a:srgbClr val="000000"/>
        </a:dk2>
        <a:lt2>
          <a:srgbClr val="0039A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0000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000000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616365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66FF33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C1E2E5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AFCDCF"/>
        </a:accent6>
        <a:hlink>
          <a:srgbClr val="009AA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gerTemplate.potm" id="{CEE39305-B8A2-413F-A7C2-E8CDA2877C52}" vid="{07032B72-60EA-4A98-BD8E-430C6FD932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TigerTemplate</Template>
  <TotalTime>3697</TotalTime>
  <Words>1083</Words>
  <Application>Microsoft Office PowerPoint</Application>
  <PresentationFormat>Widescreen</PresentationFormat>
  <Paragraphs>156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TigerTemplate</vt:lpstr>
      <vt:lpstr>Data Checks, Edits,  Common Errors &amp; Assumptions Documents</vt:lpstr>
      <vt:lpstr>Agenda </vt:lpstr>
      <vt:lpstr>Data Checks</vt:lpstr>
      <vt:lpstr>Data Checks</vt:lpstr>
      <vt:lpstr>Common Data Errors </vt:lpstr>
      <vt:lpstr>Data Edits</vt:lpstr>
      <vt:lpstr>What is an assumptions document?</vt:lpstr>
      <vt:lpstr>When to make an assumptions document?</vt:lpstr>
      <vt:lpstr>Common assumption document items</vt:lpstr>
      <vt:lpstr>Common assumption document items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Ruppel</dc:creator>
  <cp:lastModifiedBy>Margaret Olesen</cp:lastModifiedBy>
  <cp:revision>342</cp:revision>
  <cp:lastPrinted>2021-01-21T01:11:51Z</cp:lastPrinted>
  <dcterms:created xsi:type="dcterms:W3CDTF">2018-01-30T16:53:25Z</dcterms:created>
  <dcterms:modified xsi:type="dcterms:W3CDTF">2022-02-28T17:32:13Z</dcterms:modified>
</cp:coreProperties>
</file>